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810" r:id="rId2"/>
    <p:sldId id="812" r:id="rId3"/>
    <p:sldId id="815" r:id="rId4"/>
    <p:sldId id="813" r:id="rId5"/>
    <p:sldId id="814" r:id="rId6"/>
    <p:sldId id="817" r:id="rId7"/>
    <p:sldId id="816" r:id="rId8"/>
    <p:sldId id="818" r:id="rId9"/>
    <p:sldId id="819" r:id="rId10"/>
    <p:sldId id="820" r:id="rId11"/>
    <p:sldId id="821" r:id="rId12"/>
  </p:sldIdLst>
  <p:sldSz cx="9144000" cy="6858000" type="screen4x3"/>
  <p:notesSz cx="6796088" cy="9929813"/>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69" d="100"/>
          <a:sy n="69" d="100"/>
        </p:scale>
        <p:origin x="1398"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70" cy="497047"/>
          </a:xfrm>
          <a:prstGeom prst="rect">
            <a:avLst/>
          </a:prstGeom>
        </p:spPr>
        <p:txBody>
          <a:bodyPr vert="horz" lIns="92872" tIns="46436" rIns="92872" bIns="46436" rtlCol="0"/>
          <a:lstStyle>
            <a:lvl1pPr algn="l">
              <a:defRPr sz="1200"/>
            </a:lvl1pPr>
          </a:lstStyle>
          <a:p>
            <a:endParaRPr lang="en-GB"/>
          </a:p>
        </p:txBody>
      </p:sp>
      <p:sp>
        <p:nvSpPr>
          <p:cNvPr id="3" name="Date Placeholder 2"/>
          <p:cNvSpPr>
            <a:spLocks noGrp="1"/>
          </p:cNvSpPr>
          <p:nvPr>
            <p:ph type="dt" sz="quarter" idx="1"/>
          </p:nvPr>
        </p:nvSpPr>
        <p:spPr>
          <a:xfrm>
            <a:off x="3850200" y="1"/>
            <a:ext cx="2944270" cy="497047"/>
          </a:xfrm>
          <a:prstGeom prst="rect">
            <a:avLst/>
          </a:prstGeom>
        </p:spPr>
        <p:txBody>
          <a:bodyPr vert="horz" lIns="92872" tIns="46436" rIns="92872" bIns="46436" rtlCol="0"/>
          <a:lstStyle>
            <a:lvl1pPr algn="r">
              <a:defRPr sz="1200"/>
            </a:lvl1pPr>
          </a:lstStyle>
          <a:p>
            <a:fld id="{BD706891-E2FE-42B6-BA91-4835BF480521}" type="datetimeFigureOut">
              <a:rPr lang="en-GB" smtClean="0"/>
              <a:pPr/>
              <a:t>14/05/2018</a:t>
            </a:fld>
            <a:endParaRPr lang="en-GB"/>
          </a:p>
        </p:txBody>
      </p:sp>
      <p:sp>
        <p:nvSpPr>
          <p:cNvPr id="4" name="Footer Placeholder 3"/>
          <p:cNvSpPr>
            <a:spLocks noGrp="1"/>
          </p:cNvSpPr>
          <p:nvPr>
            <p:ph type="ftr" sz="quarter" idx="2"/>
          </p:nvPr>
        </p:nvSpPr>
        <p:spPr>
          <a:xfrm>
            <a:off x="0" y="9431180"/>
            <a:ext cx="2944270" cy="497046"/>
          </a:xfrm>
          <a:prstGeom prst="rect">
            <a:avLst/>
          </a:prstGeom>
        </p:spPr>
        <p:txBody>
          <a:bodyPr vert="horz" lIns="92872" tIns="46436" rIns="92872" bIns="46436" rtlCol="0" anchor="b"/>
          <a:lstStyle>
            <a:lvl1pPr algn="l">
              <a:defRPr sz="1200"/>
            </a:lvl1pPr>
          </a:lstStyle>
          <a:p>
            <a:endParaRPr lang="en-GB"/>
          </a:p>
        </p:txBody>
      </p:sp>
      <p:sp>
        <p:nvSpPr>
          <p:cNvPr id="5" name="Slide Number Placeholder 4"/>
          <p:cNvSpPr>
            <a:spLocks noGrp="1"/>
          </p:cNvSpPr>
          <p:nvPr>
            <p:ph type="sldNum" sz="quarter" idx="3"/>
          </p:nvPr>
        </p:nvSpPr>
        <p:spPr>
          <a:xfrm>
            <a:off x="3850200" y="9431180"/>
            <a:ext cx="2944270" cy="497046"/>
          </a:xfrm>
          <a:prstGeom prst="rect">
            <a:avLst/>
          </a:prstGeom>
        </p:spPr>
        <p:txBody>
          <a:bodyPr vert="horz" lIns="92872" tIns="46436" rIns="92872" bIns="46436"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4971" cy="496491"/>
          </a:xfrm>
          <a:prstGeom prst="rect">
            <a:avLst/>
          </a:prstGeom>
        </p:spPr>
        <p:txBody>
          <a:bodyPr vert="horz" lIns="92872" tIns="46436" rIns="92872" bIns="46436" rtlCol="0"/>
          <a:lstStyle>
            <a:lvl1pPr algn="l">
              <a:defRPr sz="1200" smtClean="0"/>
            </a:lvl1pPr>
          </a:lstStyle>
          <a:p>
            <a:pPr>
              <a:defRPr/>
            </a:pPr>
            <a:endParaRPr lang="en-GB"/>
          </a:p>
        </p:txBody>
      </p:sp>
      <p:sp>
        <p:nvSpPr>
          <p:cNvPr id="3" name="Date Placeholder 2"/>
          <p:cNvSpPr>
            <a:spLocks noGrp="1"/>
          </p:cNvSpPr>
          <p:nvPr>
            <p:ph type="dt" idx="1"/>
          </p:nvPr>
        </p:nvSpPr>
        <p:spPr>
          <a:xfrm>
            <a:off x="3849545" y="1"/>
            <a:ext cx="2944971" cy="496491"/>
          </a:xfrm>
          <a:prstGeom prst="rect">
            <a:avLst/>
          </a:prstGeom>
        </p:spPr>
        <p:txBody>
          <a:bodyPr vert="horz" lIns="92872" tIns="46436" rIns="92872" bIns="46436" rtlCol="0"/>
          <a:lstStyle>
            <a:lvl1pPr algn="r">
              <a:defRPr sz="1200" smtClean="0"/>
            </a:lvl1pPr>
          </a:lstStyle>
          <a:p>
            <a:pPr>
              <a:defRPr/>
            </a:pPr>
            <a:fld id="{DC902F4D-219D-4565-B917-303B3AA554AB}" type="datetimeFigureOut">
              <a:rPr lang="en-GB"/>
              <a:pPr>
                <a:defRPr/>
              </a:pPr>
              <a:t>14/05/2018</a:t>
            </a:fld>
            <a:endParaRPr lang="en-GB"/>
          </a:p>
        </p:txBody>
      </p:sp>
      <p:sp>
        <p:nvSpPr>
          <p:cNvPr id="4" name="Slide Image Placeholder 3"/>
          <p:cNvSpPr>
            <a:spLocks noGrp="1" noRot="1" noChangeAspect="1"/>
          </p:cNvSpPr>
          <p:nvPr>
            <p:ph type="sldImg" idx="2"/>
          </p:nvPr>
        </p:nvSpPr>
        <p:spPr>
          <a:xfrm>
            <a:off x="914400" y="744538"/>
            <a:ext cx="4967288" cy="3724275"/>
          </a:xfrm>
          <a:prstGeom prst="rect">
            <a:avLst/>
          </a:prstGeom>
          <a:noFill/>
          <a:ln w="12700">
            <a:solidFill>
              <a:prstClr val="black"/>
            </a:solidFill>
          </a:ln>
        </p:spPr>
        <p:txBody>
          <a:bodyPr vert="horz" lIns="92872" tIns="46436" rIns="92872" bIns="46436" rtlCol="0" anchor="ctr"/>
          <a:lstStyle/>
          <a:p>
            <a:pPr lvl="0"/>
            <a:endParaRPr lang="en-GB" noProof="0" smtClean="0"/>
          </a:p>
        </p:txBody>
      </p:sp>
      <p:sp>
        <p:nvSpPr>
          <p:cNvPr id="5" name="Notes Placeholder 4"/>
          <p:cNvSpPr>
            <a:spLocks noGrp="1"/>
          </p:cNvSpPr>
          <p:nvPr>
            <p:ph type="body" sz="quarter" idx="3"/>
          </p:nvPr>
        </p:nvSpPr>
        <p:spPr>
          <a:xfrm>
            <a:off x="679609" y="4716664"/>
            <a:ext cx="5436870" cy="4468416"/>
          </a:xfrm>
          <a:prstGeom prst="rect">
            <a:avLst/>
          </a:prstGeom>
        </p:spPr>
        <p:txBody>
          <a:bodyPr vert="horz" lIns="92872" tIns="46436" rIns="92872" bIns="4643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1" y="9431600"/>
            <a:ext cx="2944971" cy="496491"/>
          </a:xfrm>
          <a:prstGeom prst="rect">
            <a:avLst/>
          </a:prstGeom>
        </p:spPr>
        <p:txBody>
          <a:bodyPr vert="horz" lIns="92872" tIns="46436" rIns="92872" bIns="46436"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49545" y="9431600"/>
            <a:ext cx="2944971" cy="496491"/>
          </a:xfrm>
          <a:prstGeom prst="rect">
            <a:avLst/>
          </a:prstGeom>
        </p:spPr>
        <p:txBody>
          <a:bodyPr vert="horz" lIns="92872" tIns="46436" rIns="92872" bIns="46436"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6050" indent="-283095">
              <a:spcBef>
                <a:spcPct val="30000"/>
              </a:spcBef>
              <a:defRPr sz="1200">
                <a:solidFill>
                  <a:schemeClr val="tx1"/>
                </a:solidFill>
                <a:latin typeface="Arial" panose="020B0604020202020204" pitchFamily="34" charset="0"/>
              </a:defRPr>
            </a:lvl2pPr>
            <a:lvl3pPr marL="1132384" indent="-226477">
              <a:spcBef>
                <a:spcPct val="30000"/>
              </a:spcBef>
              <a:defRPr sz="1200">
                <a:solidFill>
                  <a:schemeClr val="tx1"/>
                </a:solidFill>
                <a:latin typeface="Arial" panose="020B0604020202020204" pitchFamily="34" charset="0"/>
              </a:defRPr>
            </a:lvl3pPr>
            <a:lvl4pPr marL="1585337" indent="-226477">
              <a:spcBef>
                <a:spcPct val="30000"/>
              </a:spcBef>
              <a:defRPr sz="1200">
                <a:solidFill>
                  <a:schemeClr val="tx1"/>
                </a:solidFill>
                <a:latin typeface="Arial" panose="020B0604020202020204" pitchFamily="34" charset="0"/>
              </a:defRPr>
            </a:lvl4pPr>
            <a:lvl5pPr marL="2038290" indent="-226477">
              <a:spcBef>
                <a:spcPct val="30000"/>
              </a:spcBef>
              <a:defRPr sz="1200">
                <a:solidFill>
                  <a:schemeClr val="tx1"/>
                </a:solidFill>
                <a:latin typeface="Arial" panose="020B0604020202020204" pitchFamily="34" charset="0"/>
              </a:defRPr>
            </a:lvl5pPr>
            <a:lvl6pPr marL="2491244" indent="-226477" eaLnBrk="0" fontAlgn="base" hangingPunct="0">
              <a:spcBef>
                <a:spcPct val="30000"/>
              </a:spcBef>
              <a:spcAft>
                <a:spcPct val="0"/>
              </a:spcAft>
              <a:defRPr sz="1200">
                <a:solidFill>
                  <a:schemeClr val="tx1"/>
                </a:solidFill>
                <a:latin typeface="Arial" panose="020B0604020202020204" pitchFamily="34" charset="0"/>
              </a:defRPr>
            </a:lvl6pPr>
            <a:lvl7pPr marL="2944197" indent="-226477" eaLnBrk="0" fontAlgn="base" hangingPunct="0">
              <a:spcBef>
                <a:spcPct val="30000"/>
              </a:spcBef>
              <a:spcAft>
                <a:spcPct val="0"/>
              </a:spcAft>
              <a:defRPr sz="1200">
                <a:solidFill>
                  <a:schemeClr val="tx1"/>
                </a:solidFill>
                <a:latin typeface="Arial" panose="020B0604020202020204" pitchFamily="34" charset="0"/>
              </a:defRPr>
            </a:lvl7pPr>
            <a:lvl8pPr marL="3397151" indent="-226477" eaLnBrk="0" fontAlgn="base" hangingPunct="0">
              <a:spcBef>
                <a:spcPct val="30000"/>
              </a:spcBef>
              <a:spcAft>
                <a:spcPct val="0"/>
              </a:spcAft>
              <a:defRPr sz="1200">
                <a:solidFill>
                  <a:schemeClr val="tx1"/>
                </a:solidFill>
                <a:latin typeface="Arial" panose="020B0604020202020204" pitchFamily="34" charset="0"/>
              </a:defRPr>
            </a:lvl8pPr>
            <a:lvl9pPr marL="3850104" indent="-22647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8E7EA-2A4A-4930-9EE2-2E8E3F9CFE9B}" type="slidenum">
              <a:rPr lang="en-US" altLang="en-US" smtClean="0">
                <a:solidFill>
                  <a:prstClr val="black"/>
                </a:solidFill>
              </a:rPr>
              <a:pPr>
                <a:spcBef>
                  <a:spcPct val="0"/>
                </a:spcBef>
              </a:pPr>
              <a:t>5</a:t>
            </a:fld>
            <a:endParaRPr lang="en-US" altLang="en-US" smtClean="0">
              <a:solidFill>
                <a:prstClr val="black"/>
              </a:solidFill>
            </a:endParaRPr>
          </a:p>
        </p:txBody>
      </p:sp>
      <p:sp>
        <p:nvSpPr>
          <p:cNvPr id="19459" name="Rectangle 2"/>
          <p:cNvSpPr>
            <a:spLocks noGrp="1" noRot="1" noChangeAspect="1" noChangeArrowheads="1" noTextEdit="1"/>
          </p:cNvSpPr>
          <p:nvPr>
            <p:ph type="sldImg"/>
          </p:nvPr>
        </p:nvSpPr>
        <p:spPr>
          <a:xfrm>
            <a:off x="917575" y="744538"/>
            <a:ext cx="4962525" cy="3722687"/>
          </a:xfrm>
          <a:ln/>
        </p:spPr>
      </p:sp>
      <p:sp>
        <p:nvSpPr>
          <p:cNvPr id="1946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054564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6050" indent="-283095">
              <a:spcBef>
                <a:spcPct val="30000"/>
              </a:spcBef>
              <a:defRPr sz="1200">
                <a:solidFill>
                  <a:schemeClr val="tx1"/>
                </a:solidFill>
                <a:latin typeface="Arial" panose="020B0604020202020204" pitchFamily="34" charset="0"/>
              </a:defRPr>
            </a:lvl2pPr>
            <a:lvl3pPr marL="1132384" indent="-226477">
              <a:spcBef>
                <a:spcPct val="30000"/>
              </a:spcBef>
              <a:defRPr sz="1200">
                <a:solidFill>
                  <a:schemeClr val="tx1"/>
                </a:solidFill>
                <a:latin typeface="Arial" panose="020B0604020202020204" pitchFamily="34" charset="0"/>
              </a:defRPr>
            </a:lvl3pPr>
            <a:lvl4pPr marL="1585337" indent="-226477">
              <a:spcBef>
                <a:spcPct val="30000"/>
              </a:spcBef>
              <a:defRPr sz="1200">
                <a:solidFill>
                  <a:schemeClr val="tx1"/>
                </a:solidFill>
                <a:latin typeface="Arial" panose="020B0604020202020204" pitchFamily="34" charset="0"/>
              </a:defRPr>
            </a:lvl4pPr>
            <a:lvl5pPr marL="2038290" indent="-226477">
              <a:spcBef>
                <a:spcPct val="30000"/>
              </a:spcBef>
              <a:defRPr sz="1200">
                <a:solidFill>
                  <a:schemeClr val="tx1"/>
                </a:solidFill>
                <a:latin typeface="Arial" panose="020B0604020202020204" pitchFamily="34" charset="0"/>
              </a:defRPr>
            </a:lvl5pPr>
            <a:lvl6pPr marL="2491244" indent="-226477" eaLnBrk="0" fontAlgn="base" hangingPunct="0">
              <a:spcBef>
                <a:spcPct val="30000"/>
              </a:spcBef>
              <a:spcAft>
                <a:spcPct val="0"/>
              </a:spcAft>
              <a:defRPr sz="1200">
                <a:solidFill>
                  <a:schemeClr val="tx1"/>
                </a:solidFill>
                <a:latin typeface="Arial" panose="020B0604020202020204" pitchFamily="34" charset="0"/>
              </a:defRPr>
            </a:lvl6pPr>
            <a:lvl7pPr marL="2944197" indent="-226477" eaLnBrk="0" fontAlgn="base" hangingPunct="0">
              <a:spcBef>
                <a:spcPct val="30000"/>
              </a:spcBef>
              <a:spcAft>
                <a:spcPct val="0"/>
              </a:spcAft>
              <a:defRPr sz="1200">
                <a:solidFill>
                  <a:schemeClr val="tx1"/>
                </a:solidFill>
                <a:latin typeface="Arial" panose="020B0604020202020204" pitchFamily="34" charset="0"/>
              </a:defRPr>
            </a:lvl7pPr>
            <a:lvl8pPr marL="3397151" indent="-226477" eaLnBrk="0" fontAlgn="base" hangingPunct="0">
              <a:spcBef>
                <a:spcPct val="30000"/>
              </a:spcBef>
              <a:spcAft>
                <a:spcPct val="0"/>
              </a:spcAft>
              <a:defRPr sz="1200">
                <a:solidFill>
                  <a:schemeClr val="tx1"/>
                </a:solidFill>
                <a:latin typeface="Arial" panose="020B0604020202020204" pitchFamily="34" charset="0"/>
              </a:defRPr>
            </a:lvl8pPr>
            <a:lvl9pPr marL="3850104" indent="-22647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5BD590-9138-4DFB-95EB-065117C25B16}" type="slidenum">
              <a:rPr lang="en-US" altLang="en-US" smtClean="0">
                <a:solidFill>
                  <a:prstClr val="black"/>
                </a:solidFill>
              </a:rPr>
              <a:pPr>
                <a:spcBef>
                  <a:spcPct val="0"/>
                </a:spcBef>
              </a:pPr>
              <a:t>6</a:t>
            </a:fld>
            <a:endParaRPr lang="en-US" altLang="en-US" smtClean="0">
              <a:solidFill>
                <a:prstClr val="black"/>
              </a:solidFill>
            </a:endParaRPr>
          </a:p>
        </p:txBody>
      </p:sp>
      <p:sp>
        <p:nvSpPr>
          <p:cNvPr id="30723" name="Rectangle 2"/>
          <p:cNvSpPr>
            <a:spLocks noGrp="1" noRot="1" noChangeAspect="1" noChangeArrowheads="1" noTextEdit="1"/>
          </p:cNvSpPr>
          <p:nvPr>
            <p:ph type="sldImg"/>
          </p:nvPr>
        </p:nvSpPr>
        <p:spPr>
          <a:xfrm>
            <a:off x="917575" y="744538"/>
            <a:ext cx="4962525" cy="3722687"/>
          </a:xfrm>
          <a:ln/>
        </p:spPr>
      </p:sp>
      <p:sp>
        <p:nvSpPr>
          <p:cNvPr id="3072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840031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6050" indent="-283095">
              <a:spcBef>
                <a:spcPct val="30000"/>
              </a:spcBef>
              <a:defRPr sz="1200">
                <a:solidFill>
                  <a:schemeClr val="tx1"/>
                </a:solidFill>
                <a:latin typeface="Arial" panose="020B0604020202020204" pitchFamily="34" charset="0"/>
              </a:defRPr>
            </a:lvl2pPr>
            <a:lvl3pPr marL="1132384" indent="-226477">
              <a:spcBef>
                <a:spcPct val="30000"/>
              </a:spcBef>
              <a:defRPr sz="1200">
                <a:solidFill>
                  <a:schemeClr val="tx1"/>
                </a:solidFill>
                <a:latin typeface="Arial" panose="020B0604020202020204" pitchFamily="34" charset="0"/>
              </a:defRPr>
            </a:lvl3pPr>
            <a:lvl4pPr marL="1585337" indent="-226477">
              <a:spcBef>
                <a:spcPct val="30000"/>
              </a:spcBef>
              <a:defRPr sz="1200">
                <a:solidFill>
                  <a:schemeClr val="tx1"/>
                </a:solidFill>
                <a:latin typeface="Arial" panose="020B0604020202020204" pitchFamily="34" charset="0"/>
              </a:defRPr>
            </a:lvl4pPr>
            <a:lvl5pPr marL="2038290" indent="-226477">
              <a:spcBef>
                <a:spcPct val="30000"/>
              </a:spcBef>
              <a:defRPr sz="1200">
                <a:solidFill>
                  <a:schemeClr val="tx1"/>
                </a:solidFill>
                <a:latin typeface="Arial" panose="020B0604020202020204" pitchFamily="34" charset="0"/>
              </a:defRPr>
            </a:lvl5pPr>
            <a:lvl6pPr marL="2491244" indent="-226477" eaLnBrk="0" fontAlgn="base" hangingPunct="0">
              <a:spcBef>
                <a:spcPct val="30000"/>
              </a:spcBef>
              <a:spcAft>
                <a:spcPct val="0"/>
              </a:spcAft>
              <a:defRPr sz="1200">
                <a:solidFill>
                  <a:schemeClr val="tx1"/>
                </a:solidFill>
                <a:latin typeface="Arial" panose="020B0604020202020204" pitchFamily="34" charset="0"/>
              </a:defRPr>
            </a:lvl6pPr>
            <a:lvl7pPr marL="2944197" indent="-226477" eaLnBrk="0" fontAlgn="base" hangingPunct="0">
              <a:spcBef>
                <a:spcPct val="30000"/>
              </a:spcBef>
              <a:spcAft>
                <a:spcPct val="0"/>
              </a:spcAft>
              <a:defRPr sz="1200">
                <a:solidFill>
                  <a:schemeClr val="tx1"/>
                </a:solidFill>
                <a:latin typeface="Arial" panose="020B0604020202020204" pitchFamily="34" charset="0"/>
              </a:defRPr>
            </a:lvl7pPr>
            <a:lvl8pPr marL="3397151" indent="-226477" eaLnBrk="0" fontAlgn="base" hangingPunct="0">
              <a:spcBef>
                <a:spcPct val="30000"/>
              </a:spcBef>
              <a:spcAft>
                <a:spcPct val="0"/>
              </a:spcAft>
              <a:defRPr sz="1200">
                <a:solidFill>
                  <a:schemeClr val="tx1"/>
                </a:solidFill>
                <a:latin typeface="Arial" panose="020B0604020202020204" pitchFamily="34" charset="0"/>
              </a:defRPr>
            </a:lvl8pPr>
            <a:lvl9pPr marL="3850104" indent="-22647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E2BA0A-2363-43B4-ABC7-54CA35CABD81}" type="slidenum">
              <a:rPr lang="en-US" altLang="en-US" smtClean="0">
                <a:solidFill>
                  <a:prstClr val="black"/>
                </a:solidFill>
              </a:rPr>
              <a:pPr>
                <a:spcBef>
                  <a:spcPct val="0"/>
                </a:spcBef>
              </a:pPr>
              <a:t>7</a:t>
            </a:fld>
            <a:endParaRPr lang="en-US" altLang="en-US" smtClean="0">
              <a:solidFill>
                <a:prstClr val="black"/>
              </a:solidFill>
            </a:endParaRPr>
          </a:p>
        </p:txBody>
      </p:sp>
      <p:sp>
        <p:nvSpPr>
          <p:cNvPr id="24579" name="Rectangle 2"/>
          <p:cNvSpPr>
            <a:spLocks noGrp="1" noRot="1" noChangeAspect="1" noChangeArrowheads="1" noTextEdit="1"/>
          </p:cNvSpPr>
          <p:nvPr>
            <p:ph type="sldImg"/>
          </p:nvPr>
        </p:nvSpPr>
        <p:spPr>
          <a:xfrm>
            <a:off x="917575" y="744538"/>
            <a:ext cx="4962525" cy="3722687"/>
          </a:xfrm>
          <a:ln/>
        </p:spPr>
      </p:sp>
      <p:sp>
        <p:nvSpPr>
          <p:cNvPr id="2458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644471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36050" indent="-283095">
              <a:spcBef>
                <a:spcPct val="30000"/>
              </a:spcBef>
              <a:defRPr sz="1200">
                <a:solidFill>
                  <a:schemeClr val="tx1"/>
                </a:solidFill>
                <a:latin typeface="Arial" panose="020B0604020202020204" pitchFamily="34" charset="0"/>
              </a:defRPr>
            </a:lvl2pPr>
            <a:lvl3pPr marL="1132384" indent="-226477">
              <a:spcBef>
                <a:spcPct val="30000"/>
              </a:spcBef>
              <a:defRPr sz="1200">
                <a:solidFill>
                  <a:schemeClr val="tx1"/>
                </a:solidFill>
                <a:latin typeface="Arial" panose="020B0604020202020204" pitchFamily="34" charset="0"/>
              </a:defRPr>
            </a:lvl3pPr>
            <a:lvl4pPr marL="1585337" indent="-226477">
              <a:spcBef>
                <a:spcPct val="30000"/>
              </a:spcBef>
              <a:defRPr sz="1200">
                <a:solidFill>
                  <a:schemeClr val="tx1"/>
                </a:solidFill>
                <a:latin typeface="Arial" panose="020B0604020202020204" pitchFamily="34" charset="0"/>
              </a:defRPr>
            </a:lvl4pPr>
            <a:lvl5pPr marL="2038290" indent="-226477">
              <a:spcBef>
                <a:spcPct val="30000"/>
              </a:spcBef>
              <a:defRPr sz="1200">
                <a:solidFill>
                  <a:schemeClr val="tx1"/>
                </a:solidFill>
                <a:latin typeface="Arial" panose="020B0604020202020204" pitchFamily="34" charset="0"/>
              </a:defRPr>
            </a:lvl5pPr>
            <a:lvl6pPr marL="2491244" indent="-226477" eaLnBrk="0" fontAlgn="base" hangingPunct="0">
              <a:spcBef>
                <a:spcPct val="30000"/>
              </a:spcBef>
              <a:spcAft>
                <a:spcPct val="0"/>
              </a:spcAft>
              <a:defRPr sz="1200">
                <a:solidFill>
                  <a:schemeClr val="tx1"/>
                </a:solidFill>
                <a:latin typeface="Arial" panose="020B0604020202020204" pitchFamily="34" charset="0"/>
              </a:defRPr>
            </a:lvl6pPr>
            <a:lvl7pPr marL="2944197" indent="-226477" eaLnBrk="0" fontAlgn="base" hangingPunct="0">
              <a:spcBef>
                <a:spcPct val="30000"/>
              </a:spcBef>
              <a:spcAft>
                <a:spcPct val="0"/>
              </a:spcAft>
              <a:defRPr sz="1200">
                <a:solidFill>
                  <a:schemeClr val="tx1"/>
                </a:solidFill>
                <a:latin typeface="Arial" panose="020B0604020202020204" pitchFamily="34" charset="0"/>
              </a:defRPr>
            </a:lvl7pPr>
            <a:lvl8pPr marL="3397151" indent="-226477" eaLnBrk="0" fontAlgn="base" hangingPunct="0">
              <a:spcBef>
                <a:spcPct val="30000"/>
              </a:spcBef>
              <a:spcAft>
                <a:spcPct val="0"/>
              </a:spcAft>
              <a:defRPr sz="1200">
                <a:solidFill>
                  <a:schemeClr val="tx1"/>
                </a:solidFill>
                <a:latin typeface="Arial" panose="020B0604020202020204" pitchFamily="34" charset="0"/>
              </a:defRPr>
            </a:lvl8pPr>
            <a:lvl9pPr marL="3850104" indent="-22647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A063A1-D471-4A8F-8127-D4DFD9DB8AB5}" type="slidenum">
              <a:rPr lang="en-US" altLang="en-US" smtClean="0">
                <a:solidFill>
                  <a:prstClr val="black"/>
                </a:solidFill>
              </a:rPr>
              <a:pPr>
                <a:spcBef>
                  <a:spcPct val="0"/>
                </a:spcBef>
              </a:pPr>
              <a:t>8</a:t>
            </a:fld>
            <a:endParaRPr lang="en-US" altLang="en-US" smtClean="0">
              <a:solidFill>
                <a:prstClr val="black"/>
              </a:solidFill>
            </a:endParaRPr>
          </a:p>
        </p:txBody>
      </p:sp>
      <p:sp>
        <p:nvSpPr>
          <p:cNvPr id="26627" name="Rectangle 2"/>
          <p:cNvSpPr>
            <a:spLocks noGrp="1" noRot="1" noChangeAspect="1" noChangeArrowheads="1" noTextEdit="1"/>
          </p:cNvSpPr>
          <p:nvPr>
            <p:ph type="sldImg"/>
          </p:nvPr>
        </p:nvSpPr>
        <p:spPr>
          <a:xfrm>
            <a:off x="917575" y="744538"/>
            <a:ext cx="4962525" cy="3722687"/>
          </a:xfrm>
          <a:ln/>
        </p:spPr>
      </p:sp>
      <p:sp>
        <p:nvSpPr>
          <p:cNvPr id="2662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070186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a:solidFill>
            <a:schemeClr val="bg1"/>
          </a:solidFill>
          <a:ln>
            <a:solidFill>
              <a:schemeClr val="tx1"/>
            </a:solidFill>
          </a:ln>
        </p:spPr>
        <p:txBody>
          <a:bodyPr/>
          <a:lstStyle/>
          <a:p>
            <a:r>
              <a:rPr lang="en-GB" dirty="0" smtClean="0"/>
              <a:t>Feature Poster Task</a:t>
            </a:r>
            <a:endParaRPr lang="en-GB" dirty="0"/>
          </a:p>
        </p:txBody>
      </p:sp>
      <p:sp>
        <p:nvSpPr>
          <p:cNvPr id="88067" name="Rectangle 3"/>
          <p:cNvSpPr>
            <a:spLocks noGrp="1" noChangeArrowheads="1"/>
          </p:cNvSpPr>
          <p:nvPr>
            <p:ph idx="1"/>
          </p:nvPr>
        </p:nvSpPr>
        <p:spPr>
          <a:solidFill>
            <a:schemeClr val="bg1"/>
          </a:solidFill>
          <a:ln>
            <a:solidFill>
              <a:schemeClr val="tx1"/>
            </a:solidFill>
          </a:ln>
        </p:spPr>
        <p:txBody>
          <a:bodyPr>
            <a:noAutofit/>
          </a:bodyPr>
          <a:lstStyle/>
          <a:p>
            <a:pPr>
              <a:lnSpc>
                <a:spcPct val="150000"/>
              </a:lnSpc>
            </a:pPr>
            <a:r>
              <a:rPr lang="en-US" altLang="en-US" sz="2400" dirty="0" smtClean="0">
                <a:latin typeface="Century Gothic" panose="020B0502020202020204" pitchFamily="34" charset="0"/>
              </a:rPr>
              <a:t>Pick one of the features you have learned about – waterfall, V shape valley, meander, oxbow lake.</a:t>
            </a:r>
          </a:p>
          <a:p>
            <a:pPr>
              <a:lnSpc>
                <a:spcPct val="150000"/>
              </a:lnSpc>
            </a:pPr>
            <a:r>
              <a:rPr lang="en-US" altLang="en-US" sz="2400" dirty="0" smtClean="0">
                <a:latin typeface="Century Gothic" panose="020B0502020202020204" pitchFamily="34" charset="0"/>
              </a:rPr>
              <a:t>Make a poster that explains how that feature is formed – include diagrams and an explanation (highlight any key words/phrases).</a:t>
            </a:r>
          </a:p>
          <a:p>
            <a:pPr>
              <a:lnSpc>
                <a:spcPct val="150000"/>
              </a:lnSpc>
            </a:pPr>
            <a:r>
              <a:rPr lang="en-US" altLang="en-US" sz="2400" dirty="0" smtClean="0">
                <a:latin typeface="Century Gothic" panose="020B0502020202020204" pitchFamily="34" charset="0"/>
              </a:rPr>
              <a:t>These posters will be used for revision and put up on the walls</a:t>
            </a:r>
            <a:r>
              <a:rPr lang="en-US" altLang="en-US" sz="2400" dirty="0" smtClean="0">
                <a:latin typeface="Century Gothic" panose="020B0502020202020204" pitchFamily="34" charset="0"/>
              </a:rPr>
              <a:t>.</a:t>
            </a:r>
          </a:p>
          <a:p>
            <a:pPr>
              <a:lnSpc>
                <a:spcPct val="150000"/>
              </a:lnSpc>
            </a:pPr>
            <a:r>
              <a:rPr lang="en-US" altLang="en-US" sz="2400" dirty="0" smtClean="0">
                <a:latin typeface="Century Gothic" panose="020B0502020202020204" pitchFamily="34" charset="0"/>
              </a:rPr>
              <a:t>20 </a:t>
            </a:r>
            <a:r>
              <a:rPr lang="en-US" altLang="en-US" sz="2400" dirty="0" err="1" smtClean="0">
                <a:latin typeface="Century Gothic" panose="020B0502020202020204" pitchFamily="34" charset="0"/>
              </a:rPr>
              <a:t>mins</a:t>
            </a:r>
            <a:r>
              <a:rPr lang="en-US" altLang="en-US" sz="2400" dirty="0" smtClean="0">
                <a:latin typeface="Century Gothic" panose="020B0502020202020204" pitchFamily="34" charset="0"/>
              </a:rPr>
              <a:t> left on this!!!</a:t>
            </a:r>
            <a:endParaRPr lang="en-US" altLang="en-US" sz="2400" dirty="0">
              <a:latin typeface="Century Gothic" panose="020B0502020202020204" pitchFamily="34" charset="0"/>
            </a:endParaRPr>
          </a:p>
        </p:txBody>
      </p:sp>
      <p:sp>
        <p:nvSpPr>
          <p:cNvPr id="22" name="Freeform 21"/>
          <p:cNvSpPr/>
          <p:nvPr/>
        </p:nvSpPr>
        <p:spPr>
          <a:xfrm>
            <a:off x="4429126" y="2321720"/>
            <a:ext cx="8930" cy="1"/>
          </a:xfrm>
          <a:custGeom>
            <a:avLst/>
            <a:gdLst/>
            <a:ahLst/>
            <a:cxnLst/>
            <a:rect l="0" t="0" r="0" b="0"/>
            <a:pathLst>
              <a:path w="11907" h="1">
                <a:moveTo>
                  <a:pt x="11906" y="0"/>
                </a:moveTo>
                <a:lnTo>
                  <a:pt x="11906" y="0"/>
                </a:lnTo>
                <a:lnTo>
                  <a:pt x="11906" y="0"/>
                </a:lnTo>
                <a:lnTo>
                  <a:pt x="11906" y="0"/>
                </a:lnTo>
                <a:lnTo>
                  <a:pt x="0" y="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4196419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a:solidFill>
            <a:schemeClr val="bg1"/>
          </a:solidFill>
          <a:ln>
            <a:solidFill>
              <a:schemeClr val="tx1"/>
            </a:solidFill>
          </a:ln>
        </p:spPr>
        <p:txBody>
          <a:bodyPr/>
          <a:lstStyle/>
          <a:p>
            <a:r>
              <a:rPr lang="en-GB" dirty="0" smtClean="0"/>
              <a:t>The Lower Course - Levee Formation</a:t>
            </a:r>
            <a:endParaRPr lang="en-GB" dirty="0"/>
          </a:p>
        </p:txBody>
      </p:sp>
      <p:sp>
        <p:nvSpPr>
          <p:cNvPr id="22" name="Freeform 21"/>
          <p:cNvSpPr/>
          <p:nvPr/>
        </p:nvSpPr>
        <p:spPr>
          <a:xfrm>
            <a:off x="4429126" y="2321720"/>
            <a:ext cx="8930" cy="1"/>
          </a:xfrm>
          <a:custGeom>
            <a:avLst/>
            <a:gdLst/>
            <a:ahLst/>
            <a:cxnLst/>
            <a:rect l="0" t="0" r="0" b="0"/>
            <a:pathLst>
              <a:path w="11907" h="1">
                <a:moveTo>
                  <a:pt x="11906" y="0"/>
                </a:moveTo>
                <a:lnTo>
                  <a:pt x="11906" y="0"/>
                </a:lnTo>
                <a:lnTo>
                  <a:pt x="11906" y="0"/>
                </a:lnTo>
                <a:lnTo>
                  <a:pt x="11906" y="0"/>
                </a:lnTo>
                <a:lnTo>
                  <a:pt x="0" y="0"/>
                </a:lnTo>
                <a:lnTo>
                  <a:pt x="0" y="0"/>
                </a:lnTo>
                <a:lnTo>
                  <a:pt x="0" y="0"/>
                </a:lnTo>
              </a:path>
            </a:pathLst>
          </a:custGeom>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25400" dist="35921" dir="2700002">
                    <a:scrgbClr r="0" g="0" b="0">
                      <a:alpha val="60000"/>
                    </a:scrgbClr>
                  </a:outerShdw>
                </a:effectLst>
              </a14:hiddenEffects>
            </a:ext>
          </a:ex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pic>
        <p:nvPicPr>
          <p:cNvPr id="1026" name="Picture 2" descr="Image result for lower course of ri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1628800"/>
            <a:ext cx="7660585"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7239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8229600" cy="4248472"/>
          </a:xfrm>
          <a:solidFill>
            <a:schemeClr val="bg1"/>
          </a:solidFill>
          <a:ln>
            <a:solidFill>
              <a:schemeClr val="tx1"/>
            </a:solidFill>
          </a:ln>
        </p:spPr>
        <p:txBody>
          <a:bodyPr/>
          <a:lstStyle/>
          <a:p>
            <a:r>
              <a:rPr lang="en-GB" sz="6600" dirty="0" smtClean="0"/>
              <a:t>Lower Course of a River – What are the key points?</a:t>
            </a:r>
            <a:endParaRPr lang="en-GB" sz="6600" dirty="0"/>
          </a:p>
        </p:txBody>
      </p:sp>
    </p:spTree>
    <p:extLst>
      <p:ext uri="{BB962C8B-B14F-4D97-AF65-F5344CB8AC3E}">
        <p14:creationId xmlns:p14="http://schemas.microsoft.com/office/powerpoint/2010/main" val="1212551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2930" y="5805264"/>
            <a:ext cx="7194123" cy="769441"/>
          </a:xfrm>
          <a:prstGeom prst="rect">
            <a:avLst/>
          </a:prstGeom>
          <a:solidFill>
            <a:schemeClr val="bg1"/>
          </a:solidFill>
          <a:ln>
            <a:solidFill>
              <a:schemeClr val="tx1"/>
            </a:solidFill>
          </a:ln>
        </p:spPr>
        <p:txBody>
          <a:bodyPr wrap="square" lIns="91440" tIns="45720" rIns="91440" bIns="45720">
            <a:spAutoFit/>
          </a:bodyPr>
          <a:lstStyle/>
          <a:p>
            <a:pPr algn="ctr" eaLnBrk="1" fontAlgn="auto" hangingPunct="1">
              <a:spcBef>
                <a:spcPts val="0"/>
              </a:spcBef>
              <a:spcAft>
                <a:spcPts val="0"/>
              </a:spcAft>
            </a:pPr>
            <a:r>
              <a:rPr lang="en-GB" sz="4400" b="0" dirty="0" smtClean="0">
                <a:ln w="0"/>
                <a:effectLst>
                  <a:outerShdw blurRad="38100" dist="19050" dir="2700000" algn="tl" rotWithShape="0">
                    <a:schemeClr val="dk1">
                      <a:alpha val="40000"/>
                    </a:schemeClr>
                  </a:outerShdw>
                </a:effectLst>
                <a:latin typeface="Century Gothic" panose="020B0502020202020204" pitchFamily="34" charset="0"/>
              </a:rPr>
              <a:t>What is a floodplain?</a:t>
            </a:r>
            <a:endParaRPr lang="en-GB" sz="4400" b="0" dirty="0">
              <a:ln w="0"/>
              <a:effectLst>
                <a:outerShdw blurRad="38100" dist="19050" dir="2700000" algn="tl" rotWithShape="0">
                  <a:schemeClr val="dk1">
                    <a:alpha val="40000"/>
                  </a:schemeClr>
                </a:outerShdw>
              </a:effectLst>
              <a:latin typeface="Corbel"/>
            </a:endParaRPr>
          </a:p>
        </p:txBody>
      </p:sp>
      <p:pic>
        <p:nvPicPr>
          <p:cNvPr id="3" name="Picture 2"/>
          <p:cNvPicPr>
            <a:picLocks noChangeAspect="1"/>
          </p:cNvPicPr>
          <p:nvPr/>
        </p:nvPicPr>
        <p:blipFill>
          <a:blip r:embed="rId2" cstate="print"/>
          <a:stretch>
            <a:fillRect/>
          </a:stretch>
        </p:blipFill>
        <p:spPr>
          <a:xfrm>
            <a:off x="1475656" y="135834"/>
            <a:ext cx="6048672" cy="5511012"/>
          </a:xfrm>
          <a:prstGeom prst="rect">
            <a:avLst/>
          </a:prstGeom>
        </p:spPr>
      </p:pic>
    </p:spTree>
    <p:extLst>
      <p:ext uri="{BB962C8B-B14F-4D97-AF65-F5344CB8AC3E}">
        <p14:creationId xmlns:p14="http://schemas.microsoft.com/office/powerpoint/2010/main" val="3306299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 Box 5"/>
          <p:cNvSpPr txBox="1">
            <a:spLocks noChangeArrowheads="1"/>
          </p:cNvSpPr>
          <p:nvPr/>
        </p:nvSpPr>
        <p:spPr bwMode="auto">
          <a:xfrm>
            <a:off x="188990" y="1628800"/>
            <a:ext cx="8766020" cy="5139869"/>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457200" indent="-457200" eaLnBrk="1" fontAlgn="auto" hangingPunct="1">
              <a:spcBef>
                <a:spcPct val="50000"/>
              </a:spcBef>
              <a:spcAft>
                <a:spcPts val="0"/>
              </a:spcAft>
            </a:pPr>
            <a:r>
              <a:rPr lang="en-GB" altLang="en-US" b="0" dirty="0">
                <a:solidFill>
                  <a:srgbClr val="103154"/>
                </a:solidFill>
                <a:latin typeface="Century Gothic" panose="020B0502020202020204" pitchFamily="34" charset="0"/>
              </a:rPr>
              <a:t>The floodplain is the flat land at either side of the river that gets flooded when the river is in flood.  </a:t>
            </a:r>
            <a:endParaRPr lang="en-GB" altLang="en-US" b="0" dirty="0" smtClean="0">
              <a:solidFill>
                <a:srgbClr val="103154"/>
              </a:solidFill>
              <a:latin typeface="Century Gothic" panose="020B0502020202020204" pitchFamily="34" charset="0"/>
            </a:endParaRPr>
          </a:p>
          <a:p>
            <a:pPr marL="457200" indent="-457200" algn="ctr" eaLnBrk="1" fontAlgn="auto" hangingPunct="1">
              <a:spcBef>
                <a:spcPct val="50000"/>
              </a:spcBef>
              <a:spcAft>
                <a:spcPts val="0"/>
              </a:spcAft>
            </a:pPr>
            <a:r>
              <a:rPr lang="en-GB" altLang="en-US" sz="2800" b="0" dirty="0" smtClean="0">
                <a:solidFill>
                  <a:srgbClr val="103154"/>
                </a:solidFill>
                <a:latin typeface="Century Gothic" panose="020B0502020202020204" pitchFamily="34" charset="0"/>
              </a:rPr>
              <a:t>They </a:t>
            </a:r>
            <a:r>
              <a:rPr lang="en-GB" altLang="en-US" sz="2800" b="0" dirty="0">
                <a:solidFill>
                  <a:srgbClr val="103154"/>
                </a:solidFill>
                <a:latin typeface="Century Gothic" panose="020B0502020202020204" pitchFamily="34" charset="0"/>
              </a:rPr>
              <a:t>are found in the middle and lower stages.  </a:t>
            </a:r>
            <a:endParaRPr lang="en-GB" altLang="en-US" sz="2800" b="0" dirty="0" smtClean="0">
              <a:solidFill>
                <a:srgbClr val="103154"/>
              </a:solidFill>
              <a:latin typeface="Century Gothic" panose="020B0502020202020204" pitchFamily="34" charset="0"/>
            </a:endParaRPr>
          </a:p>
          <a:p>
            <a:pPr marL="457200" indent="-457200" eaLnBrk="1" fontAlgn="auto" hangingPunct="1">
              <a:spcBef>
                <a:spcPct val="50000"/>
              </a:spcBef>
              <a:spcAft>
                <a:spcPts val="0"/>
              </a:spcAft>
            </a:pPr>
            <a:r>
              <a:rPr lang="en-GB" altLang="en-US" sz="2800" b="0" dirty="0" smtClean="0">
                <a:solidFill>
                  <a:srgbClr val="103154"/>
                </a:solidFill>
                <a:latin typeface="Century Gothic" panose="020B0502020202020204" pitchFamily="34" charset="0"/>
              </a:rPr>
              <a:t>When </a:t>
            </a:r>
            <a:r>
              <a:rPr lang="en-GB" altLang="en-US" sz="2800" b="0" dirty="0">
                <a:solidFill>
                  <a:srgbClr val="103154"/>
                </a:solidFill>
                <a:latin typeface="Century Gothic" panose="020B0502020202020204" pitchFamily="34" charset="0"/>
              </a:rPr>
              <a:t>rivers flood they carry their sediment with them which is deposited on the flood plain.  This sediment is called alluvium or silt and is very fertile.  This makes the land on floodplains very good </a:t>
            </a:r>
            <a:r>
              <a:rPr lang="en-GB" altLang="en-US" b="0" dirty="0">
                <a:solidFill>
                  <a:srgbClr val="103154"/>
                </a:solidFill>
                <a:latin typeface="Century Gothic" panose="020B0502020202020204" pitchFamily="34" charset="0"/>
              </a:rPr>
              <a:t>for </a:t>
            </a:r>
            <a:r>
              <a:rPr lang="en-GB" altLang="en-US" b="0" dirty="0" smtClean="0">
                <a:solidFill>
                  <a:srgbClr val="103154"/>
                </a:solidFill>
                <a:latin typeface="Century Gothic" panose="020B0502020202020204" pitchFamily="34" charset="0"/>
              </a:rPr>
              <a:t>farming (but not for much else!)</a:t>
            </a:r>
            <a:endParaRPr lang="en-US" altLang="en-US" b="0" dirty="0">
              <a:solidFill>
                <a:srgbClr val="103154"/>
              </a:solidFill>
              <a:latin typeface="Century Gothic" panose="020B0502020202020204" pitchFamily="34" charset="0"/>
            </a:endParaRPr>
          </a:p>
        </p:txBody>
      </p:sp>
      <p:sp>
        <p:nvSpPr>
          <p:cNvPr id="3" name="Title 2"/>
          <p:cNvSpPr>
            <a:spLocks noGrp="1"/>
          </p:cNvSpPr>
          <p:nvPr>
            <p:ph type="title"/>
          </p:nvPr>
        </p:nvSpPr>
        <p:spPr>
          <a:solidFill>
            <a:schemeClr val="bg1"/>
          </a:solidFill>
          <a:ln>
            <a:solidFill>
              <a:schemeClr val="tx1"/>
            </a:solidFill>
          </a:ln>
        </p:spPr>
        <p:txBody>
          <a:bodyPr/>
          <a:lstStyle/>
          <a:p>
            <a:r>
              <a:rPr lang="en-GB" dirty="0" smtClean="0"/>
              <a:t>Floodplain</a:t>
            </a:r>
            <a:endParaRPr lang="en-GB" dirty="0"/>
          </a:p>
        </p:txBody>
      </p:sp>
    </p:spTree>
    <p:extLst>
      <p:ext uri="{BB962C8B-B14F-4D97-AF65-F5344CB8AC3E}">
        <p14:creationId xmlns:p14="http://schemas.microsoft.com/office/powerpoint/2010/main" val="4049838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eaLnBrk="1" hangingPunct="1"/>
            <a:endParaRPr lang="en-US" altLang="en-US" smtClean="0"/>
          </a:p>
        </p:txBody>
      </p:sp>
      <p:sp>
        <p:nvSpPr>
          <p:cNvPr id="29699" name="Rectangle 3"/>
          <p:cNvSpPr>
            <a:spLocks noGrp="1" noChangeArrowheads="1"/>
          </p:cNvSpPr>
          <p:nvPr>
            <p:ph type="body" idx="4294967295"/>
          </p:nvPr>
        </p:nvSpPr>
        <p:spPr/>
        <p:txBody>
          <a:bodyPr/>
          <a:lstStyle/>
          <a:p>
            <a:pPr eaLnBrk="1" hangingPunct="1"/>
            <a:endParaRPr lang="en-US" altLang="en-US" smtClean="0"/>
          </a:p>
        </p:txBody>
      </p:sp>
      <p:pic>
        <p:nvPicPr>
          <p:cNvPr id="29700" name="Picture 4" descr="Levee on the north side of the River S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5004197" y="2038350"/>
            <a:ext cx="647700" cy="12461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008686" y="1047552"/>
            <a:ext cx="2241319" cy="923330"/>
          </a:xfrm>
          <a:prstGeom prst="rect">
            <a:avLst/>
          </a:prstGeom>
          <a:noFill/>
        </p:spPr>
        <p:txBody>
          <a:bodyPr wrap="none" lIns="91440" tIns="45720" rIns="91440" bIns="45720">
            <a:spAutoFit/>
          </a:bodyPr>
          <a:lstStyle/>
          <a:p>
            <a:pPr algn="ctr"/>
            <a:r>
              <a:rPr lang="en-GB" altLang="en-US" sz="5400" spc="50" dirty="0" smtClean="0">
                <a:ln w="9525" cmpd="sng">
                  <a:solidFill>
                    <a:srgbClr val="FF7F01"/>
                  </a:solidFill>
                  <a:prstDash val="solid"/>
                </a:ln>
                <a:solidFill>
                  <a:srgbClr val="70AD47">
                    <a:tint val="1000"/>
                  </a:srgbClr>
                </a:solidFill>
                <a:effectLst>
                  <a:glow rad="38100">
                    <a:srgbClr val="FF7F01">
                      <a:alpha val="40000"/>
                    </a:srgbClr>
                  </a:glow>
                </a:effectLst>
                <a:latin typeface="Century Gothic" panose="020B0502020202020204" pitchFamily="34" charset="0"/>
              </a:rPr>
              <a:t>Levee</a:t>
            </a:r>
            <a:endParaRPr lang="en-GB" sz="5400" spc="50" dirty="0">
              <a:ln w="9525" cmpd="sng">
                <a:solidFill>
                  <a:srgbClr val="FF7F01"/>
                </a:solidFill>
                <a:prstDash val="solid"/>
              </a:ln>
              <a:solidFill>
                <a:srgbClr val="70AD47">
                  <a:tint val="1000"/>
                </a:srgbClr>
              </a:solidFill>
              <a:effectLst>
                <a:glow rad="38100">
                  <a:srgbClr val="FF7F01">
                    <a:alpha val="40000"/>
                  </a:srgbClr>
                </a:glow>
              </a:effectLst>
            </a:endParaRPr>
          </a:p>
        </p:txBody>
      </p:sp>
    </p:spTree>
    <p:extLst>
      <p:ext uri="{BB962C8B-B14F-4D97-AF65-F5344CB8AC3E}">
        <p14:creationId xmlns:p14="http://schemas.microsoft.com/office/powerpoint/2010/main" val="580719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leveepict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888" y="362744"/>
            <a:ext cx="6400800" cy="576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3"/>
          <p:cNvSpPr txBox="1">
            <a:spLocks noChangeArrowheads="1"/>
          </p:cNvSpPr>
          <p:nvPr/>
        </p:nvSpPr>
        <p:spPr bwMode="auto">
          <a:xfrm>
            <a:off x="539552" y="836719"/>
            <a:ext cx="4592241" cy="224676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103154"/>
                </a:solidFill>
                <a:latin typeface="Century Gothic" panose="020B0502020202020204" pitchFamily="34" charset="0"/>
              </a:rPr>
              <a:t>A LEVEE is the name given to the bank of a river that has built up by the river depositing at its sides</a:t>
            </a:r>
          </a:p>
        </p:txBody>
      </p:sp>
    </p:spTree>
    <p:extLst>
      <p:ext uri="{BB962C8B-B14F-4D97-AF65-F5344CB8AC3E}">
        <p14:creationId xmlns:p14="http://schemas.microsoft.com/office/powerpoint/2010/main" val="12734604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a DIAGRAM SHOWING A CROSS SECTION OF A RIVER. Three frames. New levees have built up in the second frame, and the water level has risen in the third fra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37" y="1556792"/>
            <a:ext cx="8915278"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9737" y="358579"/>
            <a:ext cx="2552302" cy="923330"/>
          </a:xfrm>
          <a:prstGeom prst="rect">
            <a:avLst/>
          </a:prstGeom>
          <a:noFill/>
        </p:spPr>
        <p:txBody>
          <a:bodyPr wrap="none" lIns="91440" tIns="45720" rIns="91440" bIns="45720">
            <a:spAutoFit/>
          </a:bodyPr>
          <a:lstStyle/>
          <a:p>
            <a:pPr algn="ctr"/>
            <a:r>
              <a:rPr lang="en-GB" altLang="en-US" sz="5400" spc="50" dirty="0">
                <a:ln w="9525" cmpd="sng">
                  <a:solidFill>
                    <a:srgbClr val="FF7F01"/>
                  </a:solidFill>
                  <a:prstDash val="solid"/>
                </a:ln>
                <a:solidFill>
                  <a:srgbClr val="70AD47">
                    <a:tint val="1000"/>
                  </a:srgbClr>
                </a:solidFill>
                <a:effectLst>
                  <a:glow rad="38100">
                    <a:srgbClr val="FF7F01">
                      <a:alpha val="40000"/>
                    </a:srgbClr>
                  </a:glow>
                </a:effectLst>
                <a:latin typeface="Century Gothic" panose="020B0502020202020204" pitchFamily="34" charset="0"/>
              </a:rPr>
              <a:t>L</a:t>
            </a:r>
            <a:r>
              <a:rPr lang="en-GB" altLang="en-US" sz="5400" spc="50" dirty="0" smtClean="0">
                <a:ln w="9525" cmpd="sng">
                  <a:solidFill>
                    <a:srgbClr val="FF7F01"/>
                  </a:solidFill>
                  <a:prstDash val="solid"/>
                </a:ln>
                <a:solidFill>
                  <a:srgbClr val="70AD47">
                    <a:tint val="1000"/>
                  </a:srgbClr>
                </a:solidFill>
                <a:effectLst>
                  <a:glow rad="38100">
                    <a:srgbClr val="FF7F01">
                      <a:alpha val="40000"/>
                    </a:srgbClr>
                  </a:glow>
                </a:effectLst>
                <a:latin typeface="Century Gothic" panose="020B0502020202020204" pitchFamily="34" charset="0"/>
              </a:rPr>
              <a:t>evees</a:t>
            </a:r>
            <a:endParaRPr lang="en-GB" sz="5400" spc="50" dirty="0">
              <a:ln w="9525" cmpd="sng">
                <a:solidFill>
                  <a:srgbClr val="FF7F01"/>
                </a:solidFill>
                <a:prstDash val="solid"/>
              </a:ln>
              <a:solidFill>
                <a:srgbClr val="70AD47">
                  <a:tint val="1000"/>
                </a:srgbClr>
              </a:solidFill>
              <a:effectLst>
                <a:glow rad="38100">
                  <a:srgbClr val="FF7F01">
                    <a:alpha val="40000"/>
                  </a:srgbClr>
                </a:glow>
              </a:effectLst>
            </a:endParaRPr>
          </a:p>
        </p:txBody>
      </p:sp>
    </p:spTree>
    <p:extLst>
      <p:ext uri="{BB962C8B-B14F-4D97-AF65-F5344CB8AC3E}">
        <p14:creationId xmlns:p14="http://schemas.microsoft.com/office/powerpoint/2010/main" val="2802950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9" y="404664"/>
            <a:ext cx="4190571" cy="923330"/>
          </a:xfrm>
          <a:prstGeom prst="rect">
            <a:avLst/>
          </a:prstGeom>
          <a:noFill/>
        </p:spPr>
        <p:txBody>
          <a:bodyPr wrap="none" lIns="91440" tIns="45720" rIns="91440" bIns="45720">
            <a:spAutoFit/>
          </a:bodyPr>
          <a:lstStyle/>
          <a:p>
            <a:pPr algn="ctr"/>
            <a:r>
              <a:rPr lang="en-GB" sz="5400" spc="50" dirty="0" smtClean="0">
                <a:ln w="9525" cmpd="sng">
                  <a:solidFill>
                    <a:srgbClr val="FF7F01"/>
                  </a:solidFill>
                  <a:prstDash val="solid"/>
                </a:ln>
                <a:solidFill>
                  <a:srgbClr val="70AD47">
                    <a:tint val="1000"/>
                  </a:srgbClr>
                </a:solidFill>
                <a:effectLst>
                  <a:glow rad="38100">
                    <a:srgbClr val="FF7F01">
                      <a:alpha val="40000"/>
                    </a:srgbClr>
                  </a:glow>
                </a:effectLst>
                <a:latin typeface="Century Gothic" panose="020B0502020202020204" pitchFamily="34" charset="0"/>
              </a:rPr>
              <a:t>Explanation</a:t>
            </a:r>
            <a:endParaRPr lang="en-GB" sz="5400" spc="50" dirty="0">
              <a:ln w="9525" cmpd="sng">
                <a:solidFill>
                  <a:srgbClr val="FF7F01"/>
                </a:solidFill>
                <a:prstDash val="solid"/>
              </a:ln>
              <a:solidFill>
                <a:srgbClr val="70AD47">
                  <a:tint val="1000"/>
                </a:srgbClr>
              </a:solidFill>
              <a:effectLst>
                <a:glow rad="38100">
                  <a:srgbClr val="FF7F01">
                    <a:alpha val="40000"/>
                  </a:srgbClr>
                </a:glow>
              </a:effectLst>
            </a:endParaRPr>
          </a:p>
        </p:txBody>
      </p:sp>
      <p:sp>
        <p:nvSpPr>
          <p:cNvPr id="5" name="Content Placeholder 4"/>
          <p:cNvSpPr>
            <a:spLocks noGrp="1"/>
          </p:cNvSpPr>
          <p:nvPr>
            <p:ph idx="1"/>
          </p:nvPr>
        </p:nvSpPr>
        <p:spPr>
          <a:solidFill>
            <a:schemeClr val="bg1"/>
          </a:solidFill>
          <a:ln>
            <a:solidFill>
              <a:schemeClr val="tx1"/>
            </a:solidFill>
          </a:ln>
        </p:spPr>
        <p:txBody>
          <a:bodyPr>
            <a:normAutofit fontScale="77500" lnSpcReduction="20000"/>
          </a:bodyPr>
          <a:lstStyle/>
          <a:p>
            <a:pPr marL="457200" indent="-457200">
              <a:buFont typeface="+mj-lt"/>
              <a:buAutoNum type="arabicPeriod"/>
            </a:pPr>
            <a:r>
              <a:rPr lang="en-US" dirty="0" smtClean="0"/>
              <a:t>Levees are natural embankments along the side of rivers and are found in the lower course of the river.</a:t>
            </a:r>
          </a:p>
          <a:p>
            <a:pPr marL="457200" indent="-457200">
              <a:buFont typeface="+mj-lt"/>
              <a:buAutoNum type="arabicPeriod"/>
            </a:pPr>
            <a:r>
              <a:rPr lang="en-US" dirty="0" smtClean="0"/>
              <a:t>Levees are built up during times of flooding.</a:t>
            </a:r>
          </a:p>
          <a:p>
            <a:pPr marL="457200" indent="-457200">
              <a:buFont typeface="+mj-lt"/>
              <a:buAutoNum type="arabicPeriod"/>
            </a:pPr>
            <a:r>
              <a:rPr lang="en-US" dirty="0" smtClean="0"/>
              <a:t>In times of low flood, any deposition (caused by slow currents) takes place on the bed of the river and this raises the height of the river bed.</a:t>
            </a:r>
          </a:p>
          <a:p>
            <a:pPr marL="457200" indent="-457200">
              <a:buFont typeface="+mj-lt"/>
              <a:buAutoNum type="arabicPeriod"/>
            </a:pPr>
            <a:r>
              <a:rPr lang="en-US" dirty="0" smtClean="0"/>
              <a:t>In times of flood, the river leaves the channel and due to a lack of energy, heavy material is deposited near the sides of the river to form levees. With each flood the levees are built up.</a:t>
            </a:r>
          </a:p>
          <a:p>
            <a:pPr marL="457200" indent="-457200">
              <a:buFont typeface="+mj-lt"/>
              <a:buAutoNum type="arabicPeriod"/>
            </a:pPr>
            <a:r>
              <a:rPr lang="en-US" dirty="0" smtClean="0"/>
              <a:t>Finer silt is carried further onto the floodplain, making the floodplain more fertile.</a:t>
            </a:r>
            <a:endParaRPr lang="en-US" dirty="0"/>
          </a:p>
        </p:txBody>
      </p:sp>
    </p:spTree>
    <p:extLst>
      <p:ext uri="{BB962C8B-B14F-4D97-AF65-F5344CB8AC3E}">
        <p14:creationId xmlns:p14="http://schemas.microsoft.com/office/powerpoint/2010/main" val="1895499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Formations you have learnt</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smtClean="0"/>
              <a:t>Upper Course:</a:t>
            </a:r>
          </a:p>
          <a:p>
            <a:pPr algn="ctr"/>
            <a:r>
              <a:rPr lang="en-GB" dirty="0" smtClean="0"/>
              <a:t>V Shape Valley</a:t>
            </a:r>
          </a:p>
          <a:p>
            <a:pPr algn="ctr"/>
            <a:r>
              <a:rPr lang="en-GB" dirty="0" smtClean="0"/>
              <a:t>Waterfall</a:t>
            </a:r>
          </a:p>
          <a:p>
            <a:r>
              <a:rPr lang="en-GB" dirty="0" smtClean="0"/>
              <a:t>Middle Course:</a:t>
            </a:r>
          </a:p>
          <a:p>
            <a:pPr algn="ctr"/>
            <a:r>
              <a:rPr lang="en-GB" dirty="0" smtClean="0"/>
              <a:t>Meander</a:t>
            </a:r>
          </a:p>
          <a:p>
            <a:pPr algn="ctr"/>
            <a:r>
              <a:rPr lang="en-GB" dirty="0" smtClean="0"/>
              <a:t>Oxbow Lake</a:t>
            </a:r>
          </a:p>
          <a:p>
            <a:r>
              <a:rPr lang="en-GB" dirty="0" smtClean="0"/>
              <a:t>Lower Course:</a:t>
            </a:r>
          </a:p>
          <a:p>
            <a:pPr algn="ctr"/>
            <a:r>
              <a:rPr lang="en-GB" dirty="0" smtClean="0"/>
              <a:t>Levee</a:t>
            </a:r>
            <a:endParaRPr lang="en-GB" dirty="0"/>
          </a:p>
        </p:txBody>
      </p:sp>
    </p:spTree>
    <p:extLst>
      <p:ext uri="{BB962C8B-B14F-4D97-AF65-F5344CB8AC3E}">
        <p14:creationId xmlns:p14="http://schemas.microsoft.com/office/powerpoint/2010/main" val="370838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formation? Write a sentence for each one.</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r>
              <a:rPr lang="en-GB" dirty="0"/>
              <a:t>Shortest Course</a:t>
            </a:r>
          </a:p>
          <a:p>
            <a:r>
              <a:rPr lang="en-GB" dirty="0" smtClean="0"/>
              <a:t>Vertical Erosion</a:t>
            </a:r>
          </a:p>
          <a:p>
            <a:r>
              <a:rPr lang="en-GB" dirty="0"/>
              <a:t>River Bed</a:t>
            </a:r>
          </a:p>
          <a:p>
            <a:r>
              <a:rPr lang="en-GB" dirty="0" smtClean="0"/>
              <a:t>Soft Rock</a:t>
            </a:r>
          </a:p>
          <a:p>
            <a:r>
              <a:rPr lang="en-GB" dirty="0" smtClean="0"/>
              <a:t>Slower Current</a:t>
            </a:r>
          </a:p>
          <a:p>
            <a:endParaRPr lang="en-GB" dirty="0"/>
          </a:p>
        </p:txBody>
      </p:sp>
    </p:spTree>
    <p:extLst>
      <p:ext uri="{BB962C8B-B14F-4D97-AF65-F5344CB8AC3E}">
        <p14:creationId xmlns:p14="http://schemas.microsoft.com/office/powerpoint/2010/main" val="2593595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3163</TotalTime>
  <Words>356</Words>
  <Application>Microsoft Office PowerPoint</Application>
  <PresentationFormat>On-screen Show (4:3)</PresentationFormat>
  <Paragraphs>40</Paragraphs>
  <Slides>11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MS PGothic</vt:lpstr>
      <vt:lpstr>Arial</vt:lpstr>
      <vt:lpstr>Calibri</vt:lpstr>
      <vt:lpstr>Century Gothic</vt:lpstr>
      <vt:lpstr>Comic Sans MS</vt:lpstr>
      <vt:lpstr>Corbel</vt:lpstr>
      <vt:lpstr>Default Design</vt:lpstr>
      <vt:lpstr>Feature Poster Task</vt:lpstr>
      <vt:lpstr>The Lower Course - Levee Formation</vt:lpstr>
      <vt:lpstr>Lower Course of a River – What are the key points?</vt:lpstr>
      <vt:lpstr>PowerPoint Presentation</vt:lpstr>
      <vt:lpstr>Floodplain</vt:lpstr>
      <vt:lpstr>PowerPoint Presentation</vt:lpstr>
      <vt:lpstr>PowerPoint Presentation</vt:lpstr>
      <vt:lpstr>PowerPoint Presentation</vt:lpstr>
      <vt:lpstr>PowerPoint Presentation</vt:lpstr>
      <vt:lpstr>Formations you have learnt</vt:lpstr>
      <vt:lpstr>What formation? Write a sentence for each one.</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297</cp:revision>
  <dcterms:created xsi:type="dcterms:W3CDTF">2005-01-31T15:07:56Z</dcterms:created>
  <dcterms:modified xsi:type="dcterms:W3CDTF">2018-05-14T09:13:40Z</dcterms:modified>
</cp:coreProperties>
</file>