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3"/>
  </p:notesMasterIdLst>
  <p:handoutMasterIdLst>
    <p:handoutMasterId r:id="rId34"/>
  </p:handoutMasterIdLst>
  <p:sldIdLst>
    <p:sldId id="995" r:id="rId2"/>
    <p:sldId id="1000" r:id="rId3"/>
    <p:sldId id="997" r:id="rId4"/>
    <p:sldId id="998" r:id="rId5"/>
    <p:sldId id="967" r:id="rId6"/>
    <p:sldId id="947" r:id="rId7"/>
    <p:sldId id="948" r:id="rId8"/>
    <p:sldId id="968" r:id="rId9"/>
    <p:sldId id="969" r:id="rId10"/>
    <p:sldId id="970" r:id="rId11"/>
    <p:sldId id="972" r:id="rId12"/>
    <p:sldId id="999" r:id="rId13"/>
    <p:sldId id="974" r:id="rId14"/>
    <p:sldId id="985" r:id="rId15"/>
    <p:sldId id="975" r:id="rId16"/>
    <p:sldId id="977" r:id="rId17"/>
    <p:sldId id="976" r:id="rId18"/>
    <p:sldId id="978" r:id="rId19"/>
    <p:sldId id="992" r:id="rId20"/>
    <p:sldId id="979" r:id="rId21"/>
    <p:sldId id="980" r:id="rId22"/>
    <p:sldId id="981" r:id="rId23"/>
    <p:sldId id="988" r:id="rId24"/>
    <p:sldId id="982" r:id="rId25"/>
    <p:sldId id="989" r:id="rId26"/>
    <p:sldId id="990" r:id="rId27"/>
    <p:sldId id="991" r:id="rId28"/>
    <p:sldId id="983" r:id="rId29"/>
    <p:sldId id="993" r:id="rId30"/>
    <p:sldId id="986" r:id="rId31"/>
    <p:sldId id="987" r:id="rId32"/>
  </p:sldIdLst>
  <p:sldSz cx="9144000" cy="6858000" type="screen4x3"/>
  <p:notesSz cx="6797675" cy="9926638"/>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6FB1"/>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702" autoAdjust="0"/>
  </p:normalViewPr>
  <p:slideViewPr>
    <p:cSldViewPr>
      <p:cViewPr varScale="1">
        <p:scale>
          <a:sx n="95" d="100"/>
          <a:sy n="95" d="100"/>
        </p:scale>
        <p:origin x="-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958" cy="496888"/>
          </a:xfrm>
          <a:prstGeom prst="rect">
            <a:avLst/>
          </a:prstGeom>
        </p:spPr>
        <p:txBody>
          <a:bodyPr vert="horz" lIns="92872" tIns="46436" rIns="92872" bIns="46436" rtlCol="0"/>
          <a:lstStyle>
            <a:lvl1pPr algn="l">
              <a:defRPr sz="1200"/>
            </a:lvl1pPr>
          </a:lstStyle>
          <a:p>
            <a:endParaRPr lang="en-GB"/>
          </a:p>
        </p:txBody>
      </p:sp>
      <p:sp>
        <p:nvSpPr>
          <p:cNvPr id="3" name="Date Placeholder 2"/>
          <p:cNvSpPr>
            <a:spLocks noGrp="1"/>
          </p:cNvSpPr>
          <p:nvPr>
            <p:ph type="dt" sz="quarter" idx="1"/>
          </p:nvPr>
        </p:nvSpPr>
        <p:spPr>
          <a:xfrm>
            <a:off x="3851099" y="2"/>
            <a:ext cx="2944958" cy="496888"/>
          </a:xfrm>
          <a:prstGeom prst="rect">
            <a:avLst/>
          </a:prstGeom>
        </p:spPr>
        <p:txBody>
          <a:bodyPr vert="horz" lIns="92872" tIns="46436" rIns="92872" bIns="46436" rtlCol="0"/>
          <a:lstStyle>
            <a:lvl1pPr algn="r">
              <a:defRPr sz="1200"/>
            </a:lvl1pPr>
          </a:lstStyle>
          <a:p>
            <a:fld id="{BD706891-E2FE-42B6-BA91-4835BF480521}" type="datetimeFigureOut">
              <a:rPr lang="en-GB" smtClean="0"/>
              <a:pPr/>
              <a:t>12/10/2017</a:t>
            </a:fld>
            <a:endParaRPr lang="en-GB"/>
          </a:p>
        </p:txBody>
      </p:sp>
      <p:sp>
        <p:nvSpPr>
          <p:cNvPr id="4" name="Footer Placeholder 3"/>
          <p:cNvSpPr>
            <a:spLocks noGrp="1"/>
          </p:cNvSpPr>
          <p:nvPr>
            <p:ph type="ftr" sz="quarter" idx="2"/>
          </p:nvPr>
        </p:nvSpPr>
        <p:spPr>
          <a:xfrm>
            <a:off x="0" y="9428164"/>
            <a:ext cx="2944958" cy="496887"/>
          </a:xfrm>
          <a:prstGeom prst="rect">
            <a:avLst/>
          </a:prstGeom>
        </p:spPr>
        <p:txBody>
          <a:bodyPr vert="horz" lIns="92872" tIns="46436" rIns="92872" bIns="46436" rtlCol="0" anchor="b"/>
          <a:lstStyle>
            <a:lvl1pPr algn="l">
              <a:defRPr sz="1200"/>
            </a:lvl1pPr>
          </a:lstStyle>
          <a:p>
            <a:endParaRPr lang="en-GB"/>
          </a:p>
        </p:txBody>
      </p:sp>
      <p:sp>
        <p:nvSpPr>
          <p:cNvPr id="5" name="Slide Number Placeholder 4"/>
          <p:cNvSpPr>
            <a:spLocks noGrp="1"/>
          </p:cNvSpPr>
          <p:nvPr>
            <p:ph type="sldNum" sz="quarter" idx="3"/>
          </p:nvPr>
        </p:nvSpPr>
        <p:spPr>
          <a:xfrm>
            <a:off x="3851099" y="9428164"/>
            <a:ext cx="2944958" cy="496887"/>
          </a:xfrm>
          <a:prstGeom prst="rect">
            <a:avLst/>
          </a:prstGeom>
        </p:spPr>
        <p:txBody>
          <a:bodyPr vert="horz" lIns="92872" tIns="46436" rIns="92872" bIns="4643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2872" tIns="46436" rIns="92872" bIns="46436" rtlCol="0"/>
          <a:lstStyle>
            <a:lvl1pPr algn="l">
              <a:defRPr sz="1200" smtClean="0"/>
            </a:lvl1pPr>
          </a:lstStyle>
          <a:p>
            <a:pPr>
              <a:defRPr/>
            </a:pPr>
            <a:endParaRPr lang="en-GB"/>
          </a:p>
        </p:txBody>
      </p:sp>
      <p:sp>
        <p:nvSpPr>
          <p:cNvPr id="3" name="Date Placeholder 2"/>
          <p:cNvSpPr>
            <a:spLocks noGrp="1"/>
          </p:cNvSpPr>
          <p:nvPr>
            <p:ph type="dt" idx="1"/>
          </p:nvPr>
        </p:nvSpPr>
        <p:spPr>
          <a:xfrm>
            <a:off x="3850444" y="2"/>
            <a:ext cx="2945659" cy="496332"/>
          </a:xfrm>
          <a:prstGeom prst="rect">
            <a:avLst/>
          </a:prstGeom>
        </p:spPr>
        <p:txBody>
          <a:bodyPr vert="horz" lIns="92872" tIns="46436" rIns="92872" bIns="46436" rtlCol="0"/>
          <a:lstStyle>
            <a:lvl1pPr algn="r">
              <a:defRPr sz="1200" smtClean="0"/>
            </a:lvl1pPr>
          </a:lstStyle>
          <a:p>
            <a:pPr>
              <a:defRPr/>
            </a:pPr>
            <a:fld id="{DC902F4D-219D-4565-B917-303B3AA554AB}" type="datetimeFigureOut">
              <a:rPr lang="en-GB"/>
              <a:pPr>
                <a:defRPr/>
              </a:pPr>
              <a:t>12/10/2017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872" tIns="46436" rIns="92872" bIns="46436" rtlCol="0" anchor="ctr"/>
          <a:lstStyle/>
          <a:p>
            <a:pPr lvl="0"/>
            <a:endParaRPr lang="en-GB" noProof="0" smtClean="0"/>
          </a:p>
        </p:txBody>
      </p:sp>
      <p:sp>
        <p:nvSpPr>
          <p:cNvPr id="5" name="Notes Placeholder 4"/>
          <p:cNvSpPr>
            <a:spLocks noGrp="1"/>
          </p:cNvSpPr>
          <p:nvPr>
            <p:ph type="body" sz="quarter" idx="3"/>
          </p:nvPr>
        </p:nvSpPr>
        <p:spPr>
          <a:xfrm>
            <a:off x="679768" y="4715156"/>
            <a:ext cx="5438140" cy="4466987"/>
          </a:xfrm>
          <a:prstGeom prst="rect">
            <a:avLst/>
          </a:prstGeom>
        </p:spPr>
        <p:txBody>
          <a:bodyPr vert="horz" lIns="92872" tIns="46436" rIns="92872" bIns="4643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28585"/>
            <a:ext cx="2945659" cy="496332"/>
          </a:xfrm>
          <a:prstGeom prst="rect">
            <a:avLst/>
          </a:prstGeom>
        </p:spPr>
        <p:txBody>
          <a:bodyPr vert="horz" lIns="92872" tIns="46436" rIns="92872" bIns="4643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0444" y="9428585"/>
            <a:ext cx="2945659" cy="496332"/>
          </a:xfrm>
          <a:prstGeom prst="rect">
            <a:avLst/>
          </a:prstGeom>
        </p:spPr>
        <p:txBody>
          <a:bodyPr vert="horz" lIns="92872" tIns="46436" rIns="92872" bIns="4643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870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2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56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40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8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078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24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2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849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827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6FB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9853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Due: Tuesday 24</a:t>
            </a:r>
            <a:r>
              <a:rPr lang="en-GB" baseline="30000" dirty="0" smtClean="0"/>
              <a:t>th</a:t>
            </a:r>
            <a:r>
              <a:rPr lang="en-GB" dirty="0" smtClean="0"/>
              <a:t> October (first day back)</a:t>
            </a:r>
            <a:endParaRPr lang="en-GB" dirty="0"/>
          </a:p>
        </p:txBody>
      </p:sp>
      <p:sp>
        <p:nvSpPr>
          <p:cNvPr id="3" name="Content Placeholder 2"/>
          <p:cNvSpPr>
            <a:spLocks noGrp="1"/>
          </p:cNvSpPr>
          <p:nvPr>
            <p:ph idx="1"/>
          </p:nvPr>
        </p:nvSpPr>
        <p:spPr/>
        <p:txBody>
          <a:bodyPr/>
          <a:lstStyle/>
          <a:p>
            <a:pPr marL="514350" indent="-514350">
              <a:buAutoNum type="arabicPeriod"/>
            </a:pPr>
            <a:r>
              <a:rPr lang="en-GB" dirty="0" smtClean="0"/>
              <a:t>Describe and explain possible changes within the death rate between Stages 1 and 2 of the Demographic Transition Model. (4)</a:t>
            </a:r>
          </a:p>
          <a:p>
            <a:pPr marL="514350" indent="-514350">
              <a:buAutoNum type="arabicPeriod"/>
            </a:pPr>
            <a:r>
              <a:rPr lang="en-GB" dirty="0" smtClean="0"/>
              <a:t>A) Explain possible impacts if a country was to enter Stage 5 of the Demographic Transition Model. (4)</a:t>
            </a:r>
          </a:p>
          <a:p>
            <a:pPr marL="0" indent="0">
              <a:buNone/>
            </a:pPr>
            <a:r>
              <a:rPr lang="en-GB" dirty="0" smtClean="0"/>
              <a:t>     B) Explain possible ways in which these      impacts  may be controlled. (4)</a:t>
            </a:r>
          </a:p>
          <a:p>
            <a:pPr marL="0" indent="0">
              <a:buNone/>
            </a:pPr>
            <a:endParaRPr lang="en-GB" dirty="0"/>
          </a:p>
        </p:txBody>
      </p:sp>
    </p:spTree>
    <p:extLst>
      <p:ext uri="{BB962C8B-B14F-4D97-AF65-F5344CB8AC3E}">
        <p14:creationId xmlns:p14="http://schemas.microsoft.com/office/powerpoint/2010/main" val="1128628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Due: Tuesday 24</a:t>
            </a:r>
            <a:r>
              <a:rPr lang="en-GB" baseline="30000" dirty="0" smtClean="0"/>
              <a:t>th</a:t>
            </a:r>
            <a:r>
              <a:rPr lang="en-GB" dirty="0" smtClean="0"/>
              <a:t> October (first day back)</a:t>
            </a:r>
            <a:endParaRPr lang="en-GB" dirty="0"/>
          </a:p>
        </p:txBody>
      </p:sp>
      <p:sp>
        <p:nvSpPr>
          <p:cNvPr id="3" name="Content Placeholder 2"/>
          <p:cNvSpPr>
            <a:spLocks noGrp="1"/>
          </p:cNvSpPr>
          <p:nvPr>
            <p:ph idx="1"/>
          </p:nvPr>
        </p:nvSpPr>
        <p:spPr/>
        <p:txBody>
          <a:bodyPr/>
          <a:lstStyle/>
          <a:p>
            <a:pPr marL="514350" indent="-514350">
              <a:buAutoNum type="arabicPeriod"/>
            </a:pPr>
            <a:r>
              <a:rPr lang="en-GB" dirty="0" smtClean="0"/>
              <a:t>Describe and explain possible changes within the death rate between Stages 1 and 2 of the Demographic Transition Model. (4)</a:t>
            </a:r>
          </a:p>
          <a:p>
            <a:pPr marL="514350" indent="-514350">
              <a:buAutoNum type="arabicPeriod"/>
            </a:pPr>
            <a:r>
              <a:rPr lang="en-GB" dirty="0" smtClean="0"/>
              <a:t>A) Explain possible impacts if a country was to enter Stage 5 of the Demographic Transition Model. (4)</a:t>
            </a:r>
          </a:p>
          <a:p>
            <a:pPr marL="0" indent="0">
              <a:buNone/>
            </a:pPr>
            <a:r>
              <a:rPr lang="en-GB" dirty="0" smtClean="0"/>
              <a:t>     B) Explain possible ways in which these      impacts  may be controlled. (4)</a:t>
            </a:r>
          </a:p>
          <a:p>
            <a:pPr marL="0" indent="0">
              <a:buNone/>
            </a:pPr>
            <a:endParaRPr lang="en-GB" dirty="0"/>
          </a:p>
        </p:txBody>
      </p:sp>
    </p:spTree>
    <p:extLst>
      <p:ext uri="{BB962C8B-B14F-4D97-AF65-F5344CB8AC3E}">
        <p14:creationId xmlns:p14="http://schemas.microsoft.com/office/powerpoint/2010/main" val="1978439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Due: Tuesday 24</a:t>
            </a:r>
            <a:r>
              <a:rPr lang="en-GB" baseline="30000" dirty="0" smtClean="0"/>
              <a:t>th</a:t>
            </a:r>
            <a:r>
              <a:rPr lang="en-GB" dirty="0" smtClean="0"/>
              <a:t> October (first day back)</a:t>
            </a:r>
            <a:endParaRPr lang="en-GB" dirty="0"/>
          </a:p>
        </p:txBody>
      </p:sp>
      <p:pic>
        <p:nvPicPr>
          <p:cNvPr id="4" name="Picture 3"/>
          <p:cNvPicPr/>
          <p:nvPr/>
        </p:nvPicPr>
        <p:blipFill>
          <a:blip r:embed="rId2" cstate="print"/>
          <a:srcRect/>
          <a:stretch>
            <a:fillRect/>
          </a:stretch>
        </p:blipFill>
        <p:spPr bwMode="auto">
          <a:xfrm>
            <a:off x="467544" y="3429000"/>
            <a:ext cx="3429000" cy="2381250"/>
          </a:xfrm>
          <a:prstGeom prst="rect">
            <a:avLst/>
          </a:prstGeom>
          <a:noFill/>
          <a:ln w="9525">
            <a:noFill/>
            <a:miter lim="800000"/>
            <a:headEnd/>
            <a:tailEnd/>
          </a:ln>
        </p:spPr>
      </p:pic>
      <p:sp>
        <p:nvSpPr>
          <p:cNvPr id="6" name="Content Placeholder 5"/>
          <p:cNvSpPr>
            <a:spLocks noGrp="1"/>
          </p:cNvSpPr>
          <p:nvPr>
            <p:ph idx="1"/>
          </p:nvPr>
        </p:nvSpPr>
        <p:spPr/>
        <p:txBody>
          <a:bodyPr/>
          <a:lstStyle/>
          <a:p>
            <a:r>
              <a:rPr lang="en-US" dirty="0" smtClean="0"/>
              <a:t>Outcome 1.2 - Describe the differences between the population pyramids of Mali and Italy (3)</a:t>
            </a:r>
          </a:p>
          <a:p>
            <a:endParaRPr lang="en-US" dirty="0"/>
          </a:p>
          <a:p>
            <a:endParaRPr lang="en-US" dirty="0" smtClean="0"/>
          </a:p>
          <a:p>
            <a:endParaRPr lang="en-US" dirty="0"/>
          </a:p>
          <a:p>
            <a:endParaRPr lang="en-US" dirty="0" smtClean="0"/>
          </a:p>
          <a:p>
            <a:endParaRPr lang="en-US" dirty="0"/>
          </a:p>
        </p:txBody>
      </p:sp>
      <p:pic>
        <p:nvPicPr>
          <p:cNvPr id="7" name="Picture 6"/>
          <p:cNvPicPr/>
          <p:nvPr/>
        </p:nvPicPr>
        <p:blipFill>
          <a:blip r:embed="rId3" cstate="print"/>
          <a:srcRect/>
          <a:stretch>
            <a:fillRect/>
          </a:stretch>
        </p:blipFill>
        <p:spPr bwMode="auto">
          <a:xfrm>
            <a:off x="4067944" y="3429000"/>
            <a:ext cx="3399284" cy="2304256"/>
          </a:xfrm>
          <a:prstGeom prst="rect">
            <a:avLst/>
          </a:prstGeom>
          <a:noFill/>
          <a:ln w="9525">
            <a:noFill/>
            <a:miter lim="800000"/>
            <a:headEnd/>
            <a:tailEnd/>
          </a:ln>
        </p:spPr>
      </p:pic>
    </p:spTree>
    <p:extLst>
      <p:ext uri="{BB962C8B-B14F-4D97-AF65-F5344CB8AC3E}">
        <p14:creationId xmlns:p14="http://schemas.microsoft.com/office/powerpoint/2010/main" val="428474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496944" cy="5976664"/>
          </a:xfrm>
        </p:spPr>
        <p:txBody>
          <a:bodyPr/>
          <a:lstStyle/>
          <a:p>
            <a:r>
              <a:rPr lang="en-GB" dirty="0" smtClean="0"/>
              <a:t>Outcome 2.2 (c) – Explain in detail, reasons for a change in birth rates for a developed country (3).</a:t>
            </a:r>
          </a:p>
          <a:p>
            <a:r>
              <a:rPr lang="en-GB" dirty="0" smtClean="0"/>
              <a:t>Outcome 2.2 </a:t>
            </a:r>
            <a:r>
              <a:rPr lang="de-DE" dirty="0" smtClean="0"/>
              <a:t>(c) – </a:t>
            </a:r>
            <a:r>
              <a:rPr lang="de-DE" dirty="0" err="1" smtClean="0"/>
              <a:t>Explain</a:t>
            </a:r>
            <a:r>
              <a:rPr lang="de-DE" dirty="0" smtClean="0"/>
              <a:t> in </a:t>
            </a:r>
            <a:r>
              <a:rPr lang="de-DE" dirty="0" err="1" smtClean="0"/>
              <a:t>detail</a:t>
            </a:r>
            <a:r>
              <a:rPr lang="de-DE" dirty="0" smtClean="0"/>
              <a:t>, </a:t>
            </a:r>
            <a:r>
              <a:rPr lang="de-DE" dirty="0" err="1" smtClean="0"/>
              <a:t>reasons</a:t>
            </a:r>
            <a:r>
              <a:rPr lang="de-DE" dirty="0" smtClean="0"/>
              <a:t> </a:t>
            </a:r>
            <a:r>
              <a:rPr lang="de-DE" dirty="0" err="1" smtClean="0"/>
              <a:t>why</a:t>
            </a:r>
            <a:r>
              <a:rPr lang="de-DE" dirty="0" smtClean="0"/>
              <a:t> </a:t>
            </a:r>
            <a:r>
              <a:rPr lang="de-DE" dirty="0" err="1" smtClean="0"/>
              <a:t>death</a:t>
            </a:r>
            <a:r>
              <a:rPr lang="de-DE" dirty="0" smtClean="0"/>
              <a:t> </a:t>
            </a:r>
            <a:r>
              <a:rPr lang="de-DE" dirty="0" err="1" smtClean="0"/>
              <a:t>rates</a:t>
            </a:r>
            <a:r>
              <a:rPr lang="de-DE" dirty="0" smtClean="0"/>
              <a:t> </a:t>
            </a:r>
            <a:r>
              <a:rPr lang="de-DE" dirty="0" err="1" smtClean="0"/>
              <a:t>for</a:t>
            </a:r>
            <a:r>
              <a:rPr lang="de-DE" dirty="0" smtClean="0"/>
              <a:t> a </a:t>
            </a:r>
            <a:r>
              <a:rPr lang="de-DE" dirty="0" err="1" smtClean="0"/>
              <a:t>developed</a:t>
            </a:r>
            <a:r>
              <a:rPr lang="de-DE" dirty="0" smtClean="0"/>
              <a:t> </a:t>
            </a:r>
            <a:r>
              <a:rPr lang="de-DE" dirty="0" err="1" smtClean="0"/>
              <a:t>country</a:t>
            </a:r>
            <a:r>
              <a:rPr lang="de-DE" dirty="0" smtClean="0"/>
              <a:t> </a:t>
            </a:r>
            <a:r>
              <a:rPr lang="de-DE" dirty="0" err="1" smtClean="0"/>
              <a:t>may</a:t>
            </a:r>
            <a:r>
              <a:rPr lang="de-DE" dirty="0" smtClean="0"/>
              <a:t> </a:t>
            </a:r>
            <a:r>
              <a:rPr lang="de-DE" dirty="0" err="1" smtClean="0"/>
              <a:t>have</a:t>
            </a:r>
            <a:r>
              <a:rPr lang="de-DE" dirty="0" smtClean="0"/>
              <a:t> </a:t>
            </a:r>
            <a:r>
              <a:rPr lang="de-DE" dirty="0" err="1" smtClean="0"/>
              <a:t>changed</a:t>
            </a:r>
            <a:r>
              <a:rPr lang="de-DE" dirty="0" smtClean="0"/>
              <a:t> </a:t>
            </a:r>
            <a:r>
              <a:rPr lang="de-DE" dirty="0" err="1" smtClean="0"/>
              <a:t>over</a:t>
            </a:r>
            <a:r>
              <a:rPr lang="de-DE" dirty="0" smtClean="0"/>
              <a:t> time (3). </a:t>
            </a:r>
            <a:endParaRPr lang="en-GB" dirty="0" smtClean="0"/>
          </a:p>
          <a:p>
            <a:r>
              <a:rPr lang="en-GB" dirty="0" smtClean="0"/>
              <a:t>Outcome 2.2 (d) – Explain in detail, reasons for a change in birth rates for a developing country (3). </a:t>
            </a:r>
          </a:p>
        </p:txBody>
      </p:sp>
    </p:spTree>
    <p:extLst>
      <p:ext uri="{BB962C8B-B14F-4D97-AF65-F5344CB8AC3E}">
        <p14:creationId xmlns:p14="http://schemas.microsoft.com/office/powerpoint/2010/main" val="453793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0156"/>
            <a:ext cx="914400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352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ChangeArrowheads="1"/>
          </p:cNvSpPr>
          <p:nvPr/>
        </p:nvSpPr>
        <p:spPr bwMode="auto">
          <a:xfrm>
            <a:off x="0" y="981075"/>
            <a:ext cx="9144000" cy="1143000"/>
          </a:xfrm>
          <a:prstGeom prst="rect">
            <a:avLst/>
          </a:prstGeom>
          <a:noFill/>
          <a:ln w="9525">
            <a:noFill/>
            <a:miter lim="800000"/>
            <a:headEnd/>
            <a:tailEnd/>
          </a:ln>
        </p:spPr>
        <p:txBody>
          <a:bodyPr anchor="ctr"/>
          <a:lstStyle/>
          <a:p>
            <a:pPr algn="ctr" eaLnBrk="1" hangingPunct="1"/>
            <a:r>
              <a:rPr lang="en-GB" sz="6600" dirty="0" smtClean="0">
                <a:solidFill>
                  <a:schemeClr val="tx2"/>
                </a:solidFill>
              </a:rPr>
              <a:t>Controlling under/over population</a:t>
            </a:r>
            <a:endParaRPr lang="en-US" sz="6600" dirty="0">
              <a:solidFill>
                <a:schemeClr val="tx2"/>
              </a:solidFill>
            </a:endParaRPr>
          </a:p>
        </p:txBody>
      </p:sp>
      <p:sp>
        <p:nvSpPr>
          <p:cNvPr id="13315"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3316" name="AutoShape 2"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7" name="AutoShape 4"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8" name="AutoShape 2"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9" name="AutoShape 4"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pic>
        <p:nvPicPr>
          <p:cNvPr id="13320" name="Picture 2" descr="Image result for overpopulation"/>
          <p:cNvPicPr>
            <a:picLocks noChangeAspect="1" noChangeArrowheads="1"/>
          </p:cNvPicPr>
          <p:nvPr/>
        </p:nvPicPr>
        <p:blipFill>
          <a:blip r:embed="rId2" cstate="print"/>
          <a:srcRect/>
          <a:stretch>
            <a:fillRect/>
          </a:stretch>
        </p:blipFill>
        <p:spPr bwMode="auto">
          <a:xfrm>
            <a:off x="190432" y="3046079"/>
            <a:ext cx="4864100" cy="2808287"/>
          </a:xfrm>
          <a:prstGeom prst="rect">
            <a:avLst/>
          </a:prstGeom>
          <a:noFill/>
          <a:ln w="9525">
            <a:noFill/>
            <a:miter lim="800000"/>
            <a:headEnd/>
            <a:tailEnd/>
          </a:ln>
        </p:spPr>
      </p:pic>
      <p:sp>
        <p:nvSpPr>
          <p:cNvPr id="13321" name="AutoShape 4" descr="Image result for lots of old peopl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pic>
        <p:nvPicPr>
          <p:cNvPr id="13322" name="Picture 6" descr="Image result for lots of old people"/>
          <p:cNvPicPr>
            <a:picLocks noChangeAspect="1" noChangeArrowheads="1"/>
          </p:cNvPicPr>
          <p:nvPr/>
        </p:nvPicPr>
        <p:blipFill>
          <a:blip r:embed="rId3" cstate="print"/>
          <a:srcRect/>
          <a:stretch>
            <a:fillRect/>
          </a:stretch>
        </p:blipFill>
        <p:spPr bwMode="auto">
          <a:xfrm>
            <a:off x="5112850" y="3046079"/>
            <a:ext cx="3816350" cy="2735262"/>
          </a:xfrm>
          <a:prstGeom prst="rect">
            <a:avLst/>
          </a:prstGeom>
          <a:noFill/>
          <a:ln w="9525">
            <a:noFill/>
            <a:miter lim="800000"/>
            <a:headEnd/>
            <a:tailEnd/>
          </a:ln>
        </p:spPr>
      </p:pic>
    </p:spTree>
    <p:extLst>
      <p:ext uri="{BB962C8B-B14F-4D97-AF65-F5344CB8AC3E}">
        <p14:creationId xmlns:p14="http://schemas.microsoft.com/office/powerpoint/2010/main" val="4429201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defRPr/>
            </a:pPr>
            <a:r>
              <a:rPr lang="en-GB" b="1" dirty="0">
                <a:solidFill>
                  <a:schemeClr val="tx1"/>
                </a:solidFill>
                <a:ea typeface="ＭＳ Ｐゴシック" charset="0"/>
                <a:cs typeface="+mj-cs"/>
              </a:rPr>
              <a:t>Learning </a:t>
            </a:r>
            <a:r>
              <a:rPr lang="en-GB" b="1" dirty="0" smtClean="0">
                <a:solidFill>
                  <a:schemeClr val="tx1"/>
                </a:solidFill>
                <a:ea typeface="ＭＳ Ｐゴシック" charset="0"/>
                <a:cs typeface="+mj-cs"/>
              </a:rPr>
              <a:t>Intentions</a:t>
            </a:r>
            <a:endParaRPr lang="en-GB" b="1" dirty="0">
              <a:solidFill>
                <a:schemeClr val="tx1"/>
              </a:solidFill>
              <a:ea typeface="ＭＳ Ｐゴシック" charset="0"/>
              <a:cs typeface="+mj-cs"/>
            </a:endParaRPr>
          </a:p>
        </p:txBody>
      </p:sp>
      <p:sp>
        <p:nvSpPr>
          <p:cNvPr id="4099" name="Content Placeholder 2"/>
          <p:cNvSpPr>
            <a:spLocks noGrp="1"/>
          </p:cNvSpPr>
          <p:nvPr>
            <p:ph idx="1"/>
          </p:nvPr>
        </p:nvSpPr>
        <p:spPr/>
        <p:txBody>
          <a:bodyPr/>
          <a:lstStyle/>
          <a:p>
            <a:pPr>
              <a:defRPr/>
            </a:pPr>
            <a:r>
              <a:rPr lang="en-GB" dirty="0">
                <a:ea typeface="ＭＳ Ｐゴシック" charset="0"/>
                <a:cs typeface="+mn-cs"/>
              </a:rPr>
              <a:t>I </a:t>
            </a:r>
            <a:r>
              <a:rPr lang="en-GB" dirty="0" smtClean="0">
                <a:ea typeface="ＭＳ Ｐゴシック" charset="0"/>
                <a:cs typeface="+mn-cs"/>
              </a:rPr>
              <a:t>will be able to explain ways in which under/over population can be controlled.</a:t>
            </a:r>
          </a:p>
          <a:p>
            <a:pPr>
              <a:defRPr/>
            </a:pPr>
            <a:r>
              <a:rPr lang="en-GB" dirty="0" smtClean="0">
                <a:ea typeface="ＭＳ Ｐゴシック" charset="0"/>
                <a:cs typeface="+mn-cs"/>
              </a:rPr>
              <a:t>I will be able to explain how the One Child Policy has controlled over population. </a:t>
            </a:r>
            <a:endParaRPr lang="en-GB" dirty="0">
              <a:ea typeface="ＭＳ Ｐゴシック" charset="0"/>
              <a:cs typeface="+mn-cs"/>
            </a:endParaRPr>
          </a:p>
        </p:txBody>
      </p:sp>
    </p:spTree>
    <p:extLst>
      <p:ext uri="{BB962C8B-B14F-4D97-AF65-F5344CB8AC3E}">
        <p14:creationId xmlns:p14="http://schemas.microsoft.com/office/powerpoint/2010/main" val="73169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4" name="Folded Corner 3"/>
          <p:cNvSpPr/>
          <p:nvPr/>
        </p:nvSpPr>
        <p:spPr bwMode="auto">
          <a:xfrm rot="21373513">
            <a:off x="423212" y="1556127"/>
            <a:ext cx="3905087" cy="3156970"/>
          </a:xfrm>
          <a:prstGeom prst="foldedCorner">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dirty="0" smtClean="0"/>
              <a:t>How do you think under population could be controlled?</a:t>
            </a:r>
            <a:endParaRPr kumimoji="0" lang="en-GB" sz="3600" b="1" i="0" u="none" strike="noStrike" cap="none" normalizeH="0" baseline="0" dirty="0" smtClean="0">
              <a:ln>
                <a:noFill/>
              </a:ln>
              <a:solidFill>
                <a:schemeClr val="tx1"/>
              </a:solidFill>
              <a:effectLst/>
              <a:latin typeface="Comic Sans MS" panose="030F0702030302020204" pitchFamily="66" charset="0"/>
            </a:endParaRPr>
          </a:p>
        </p:txBody>
      </p:sp>
      <p:sp>
        <p:nvSpPr>
          <p:cNvPr id="5" name="Folded Corner 4"/>
          <p:cNvSpPr/>
          <p:nvPr/>
        </p:nvSpPr>
        <p:spPr bwMode="auto">
          <a:xfrm rot="724013">
            <a:off x="4726503" y="1654872"/>
            <a:ext cx="3737427" cy="3250950"/>
          </a:xfrm>
          <a:prstGeom prst="foldedCorner">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dirty="0" smtClean="0"/>
              <a:t>How do you think over population could be controlled?</a:t>
            </a:r>
            <a:endParaRPr kumimoji="0" lang="en-GB" sz="3600" b="1" i="0" u="none" strike="noStrike" cap="none" normalizeH="0" baseline="0" dirty="0" smtClean="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3059426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 all the reasons…</a:t>
            </a:r>
            <a:endParaRPr lang="en-GB" dirty="0"/>
          </a:p>
        </p:txBody>
      </p:sp>
      <p:sp>
        <p:nvSpPr>
          <p:cNvPr id="3" name="Content Placeholder 2"/>
          <p:cNvSpPr>
            <a:spLocks noGrp="1"/>
          </p:cNvSpPr>
          <p:nvPr>
            <p:ph idx="1"/>
          </p:nvPr>
        </p:nvSpPr>
        <p:spPr/>
        <p:txBody>
          <a:bodyPr/>
          <a:lstStyle/>
          <a:p>
            <a:r>
              <a:rPr lang="en-GB" dirty="0" smtClean="0"/>
              <a:t>Everyone in the class has been given a different solution to either under or over population.</a:t>
            </a:r>
          </a:p>
          <a:p>
            <a:r>
              <a:rPr lang="en-GB" dirty="0" smtClean="0"/>
              <a:t>You need to actually get up and speak to people to try find all the solutions and put them in correct side – under or over population.</a:t>
            </a:r>
          </a:p>
        </p:txBody>
      </p:sp>
    </p:spTree>
    <p:extLst>
      <p:ext uri="{BB962C8B-B14F-4D97-AF65-F5344CB8AC3E}">
        <p14:creationId xmlns:p14="http://schemas.microsoft.com/office/powerpoint/2010/main" val="688638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 Population </a:t>
            </a:r>
            <a:endParaRPr lang="en-GB" dirty="0"/>
          </a:p>
        </p:txBody>
      </p:sp>
      <p:sp>
        <p:nvSpPr>
          <p:cNvPr id="3" name="Content Placeholder 2"/>
          <p:cNvSpPr>
            <a:spLocks noGrp="1"/>
          </p:cNvSpPr>
          <p:nvPr>
            <p:ph idx="1"/>
          </p:nvPr>
        </p:nvSpPr>
        <p:spPr>
          <a:xfrm>
            <a:off x="467544" y="1340768"/>
            <a:ext cx="8229600" cy="4525963"/>
          </a:xfrm>
        </p:spPr>
        <p:txBody>
          <a:bodyPr/>
          <a:lstStyle/>
          <a:p>
            <a:r>
              <a:rPr lang="en-GB" sz="2000" dirty="0" smtClean="0"/>
              <a:t>Laws limiting family size – One Child Policy in China.</a:t>
            </a:r>
          </a:p>
          <a:p>
            <a:r>
              <a:rPr lang="en-GB" sz="2000" dirty="0" smtClean="0"/>
              <a:t>More information given out on how to reduce births – more family planning clinics.</a:t>
            </a:r>
          </a:p>
          <a:p>
            <a:r>
              <a:rPr lang="en-GB" sz="2000" dirty="0" smtClean="0"/>
              <a:t>Greater education of females – evidence shows a link between higher female education rates and lower birth rates.</a:t>
            </a:r>
          </a:p>
          <a:p>
            <a:r>
              <a:rPr lang="en-GB" sz="2000" dirty="0" smtClean="0"/>
              <a:t>More opportunities for abortion and sterilisation.</a:t>
            </a:r>
          </a:p>
          <a:p>
            <a:r>
              <a:rPr lang="en-GB" sz="2000" dirty="0" smtClean="0"/>
              <a:t>Incentives given to limit family size – free health care and better housing opportunities.</a:t>
            </a:r>
          </a:p>
          <a:p>
            <a:r>
              <a:rPr lang="en-GB" sz="2000" dirty="0" smtClean="0"/>
              <a:t>Increase the </a:t>
            </a:r>
            <a:r>
              <a:rPr lang="en-GB" sz="2000" dirty="0"/>
              <a:t>legal marriage age - A UN report has suggested that there would be a significant decline in world population if the legal for marriage is made 20 years</a:t>
            </a:r>
            <a:r>
              <a:rPr lang="en-GB" sz="2000" dirty="0" smtClean="0"/>
              <a:t>.</a:t>
            </a:r>
          </a:p>
          <a:p>
            <a:r>
              <a:rPr lang="en-GB" sz="2000" dirty="0" smtClean="0"/>
              <a:t>Work on making ELDCs more developed – example - greater healthcare would mean less infant mortality so less needs for bigger families </a:t>
            </a:r>
            <a:endParaRPr lang="en-GB" sz="2000" dirty="0"/>
          </a:p>
        </p:txBody>
      </p:sp>
    </p:spTree>
    <p:extLst>
      <p:ext uri="{BB962C8B-B14F-4D97-AF65-F5344CB8AC3E}">
        <p14:creationId xmlns:p14="http://schemas.microsoft.com/office/powerpoint/2010/main" val="223845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Under Population </a:t>
            </a:r>
            <a:endParaRPr lang="en-GB" dirty="0"/>
          </a:p>
        </p:txBody>
      </p:sp>
      <p:sp>
        <p:nvSpPr>
          <p:cNvPr id="3" name="Content Placeholder 2"/>
          <p:cNvSpPr>
            <a:spLocks noGrp="1"/>
          </p:cNvSpPr>
          <p:nvPr>
            <p:ph idx="1"/>
          </p:nvPr>
        </p:nvSpPr>
        <p:spPr/>
        <p:txBody>
          <a:bodyPr/>
          <a:lstStyle/>
          <a:p>
            <a:r>
              <a:rPr lang="en-GB" sz="2000" dirty="0" smtClean="0"/>
              <a:t>More paternity to leave to encourage parents to have more children – UK fathers get two weeks paid leave.</a:t>
            </a:r>
          </a:p>
          <a:p>
            <a:r>
              <a:rPr lang="en-GB" sz="2000" dirty="0" smtClean="0"/>
              <a:t>More maternity benefits – France offer parents who have three children a year off work and the government pay them 900 euros a month.</a:t>
            </a:r>
          </a:p>
          <a:p>
            <a:r>
              <a:rPr lang="en-GB" sz="2000" dirty="0" smtClean="0"/>
              <a:t>Raise retirement age so more taxes paid and less pensions – UK raised retirement age for women to 65 in 2010.</a:t>
            </a:r>
          </a:p>
          <a:p>
            <a:r>
              <a:rPr lang="en-GB" sz="2000" dirty="0" smtClean="0"/>
              <a:t>Encourage more women to work so more taxes paid – provision of </a:t>
            </a:r>
            <a:r>
              <a:rPr lang="en-GB" sz="2000" dirty="0" err="1" smtClean="0"/>
              <a:t>creches</a:t>
            </a:r>
            <a:r>
              <a:rPr lang="en-GB" sz="2000" dirty="0" smtClean="0"/>
              <a:t> in workplaces.</a:t>
            </a:r>
          </a:p>
          <a:p>
            <a:r>
              <a:rPr lang="en-GB" sz="2000" dirty="0" smtClean="0"/>
              <a:t>Allow more immigrants in so more taxes and workers.</a:t>
            </a:r>
          </a:p>
          <a:p>
            <a:r>
              <a:rPr lang="en-GB" sz="2000" dirty="0" smtClean="0"/>
              <a:t>Encourage private pension schemes to take strain off providing public pensions.</a:t>
            </a:r>
            <a:endParaRPr lang="en-GB" sz="2000" dirty="0"/>
          </a:p>
        </p:txBody>
      </p:sp>
    </p:spTree>
    <p:extLst>
      <p:ext uri="{BB962C8B-B14F-4D97-AF65-F5344CB8AC3E}">
        <p14:creationId xmlns:p14="http://schemas.microsoft.com/office/powerpoint/2010/main" val="3215303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Practice Question </a:t>
            </a:r>
            <a:endParaRPr lang="en-GB" dirty="0"/>
          </a:p>
        </p:txBody>
      </p:sp>
      <p:sp>
        <p:nvSpPr>
          <p:cNvPr id="3" name="Content Placeholder 2"/>
          <p:cNvSpPr>
            <a:spLocks noGrp="1"/>
          </p:cNvSpPr>
          <p:nvPr>
            <p:ph idx="1"/>
          </p:nvPr>
        </p:nvSpPr>
        <p:spPr/>
        <p:txBody>
          <a:bodyPr/>
          <a:lstStyle/>
          <a:p>
            <a:r>
              <a:rPr lang="en-GB" dirty="0" smtClean="0"/>
              <a:t>Explain ways in which Tanzania may be able to control future population impacts (4).</a:t>
            </a:r>
            <a:endParaRPr lang="en-GB" dirty="0"/>
          </a:p>
        </p:txBody>
      </p:sp>
      <p:pic>
        <p:nvPicPr>
          <p:cNvPr id="4" name="Picture 4" descr="Image result for chad 2025 population pyram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140968"/>
            <a:ext cx="6898997"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175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ChangeArrowheads="1"/>
          </p:cNvSpPr>
          <p:nvPr/>
        </p:nvSpPr>
        <p:spPr bwMode="auto">
          <a:xfrm>
            <a:off x="0" y="981075"/>
            <a:ext cx="9144000" cy="1143000"/>
          </a:xfrm>
          <a:prstGeom prst="rect">
            <a:avLst/>
          </a:prstGeom>
          <a:noFill/>
          <a:ln w="9525">
            <a:noFill/>
            <a:miter lim="800000"/>
            <a:headEnd/>
            <a:tailEnd/>
          </a:ln>
        </p:spPr>
        <p:txBody>
          <a:bodyPr anchor="ctr"/>
          <a:lstStyle/>
          <a:p>
            <a:pPr algn="ctr" eaLnBrk="1" hangingPunct="1"/>
            <a:r>
              <a:rPr lang="en-GB" sz="6600" dirty="0" smtClean="0">
                <a:solidFill>
                  <a:schemeClr val="tx2"/>
                </a:solidFill>
              </a:rPr>
              <a:t>Case Study: One Child Policy</a:t>
            </a:r>
            <a:endParaRPr lang="en-US" sz="6600" dirty="0">
              <a:solidFill>
                <a:schemeClr val="tx2"/>
              </a:solidFill>
            </a:endParaRPr>
          </a:p>
        </p:txBody>
      </p:sp>
      <p:sp>
        <p:nvSpPr>
          <p:cNvPr id="13315"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3316" name="AutoShape 2"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7" name="AutoShape 4"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8" name="AutoShape 2"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9" name="AutoShape 4"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21" name="AutoShape 4" descr="Image result for lots of old peopl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026"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0" name="Picture 6" descr="Image result for one child policy"/>
          <p:cNvPicPr>
            <a:picLocks noChangeAspect="1" noChangeArrowheads="1"/>
          </p:cNvPicPr>
          <p:nvPr/>
        </p:nvPicPr>
        <p:blipFill>
          <a:blip r:embed="rId2" cstate="print"/>
          <a:srcRect/>
          <a:stretch>
            <a:fillRect/>
          </a:stretch>
        </p:blipFill>
        <p:spPr bwMode="auto">
          <a:xfrm>
            <a:off x="535348" y="2852936"/>
            <a:ext cx="8073303" cy="3240360"/>
          </a:xfrm>
          <a:prstGeom prst="rect">
            <a:avLst/>
          </a:prstGeom>
          <a:noFill/>
        </p:spPr>
      </p:pic>
    </p:spTree>
    <p:extLst>
      <p:ext uri="{BB962C8B-B14F-4D97-AF65-F5344CB8AC3E}">
        <p14:creationId xmlns:p14="http://schemas.microsoft.com/office/powerpoint/2010/main" val="4073879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Task</a:t>
            </a:r>
            <a:endParaRPr lang="en-GB" dirty="0"/>
          </a:p>
        </p:txBody>
      </p:sp>
      <p:sp>
        <p:nvSpPr>
          <p:cNvPr id="3" name="Content Placeholder 2"/>
          <p:cNvSpPr>
            <a:spLocks noGrp="1"/>
          </p:cNvSpPr>
          <p:nvPr>
            <p:ph idx="1"/>
          </p:nvPr>
        </p:nvSpPr>
        <p:spPr>
          <a:xfrm>
            <a:off x="467544" y="1340768"/>
            <a:ext cx="8229600" cy="4525963"/>
          </a:xfrm>
        </p:spPr>
        <p:txBody>
          <a:bodyPr/>
          <a:lstStyle/>
          <a:p>
            <a:r>
              <a:rPr lang="en-GB" dirty="0" smtClean="0"/>
              <a:t>Create a fact file which answers the following:</a:t>
            </a:r>
          </a:p>
          <a:p>
            <a:pPr algn="ctr"/>
            <a:r>
              <a:rPr lang="en-GB" dirty="0" smtClean="0"/>
              <a:t>When/Why was it introduced?</a:t>
            </a:r>
          </a:p>
          <a:p>
            <a:pPr algn="ctr"/>
            <a:r>
              <a:rPr lang="en-GB" dirty="0" smtClean="0"/>
              <a:t>Any exceptions to the rule?</a:t>
            </a:r>
          </a:p>
          <a:p>
            <a:pPr algn="ctr"/>
            <a:r>
              <a:rPr lang="en-GB" dirty="0">
                <a:solidFill>
                  <a:srgbClr val="FFFF00"/>
                </a:solidFill>
              </a:rPr>
              <a:t>Explain how they enforce it?</a:t>
            </a:r>
          </a:p>
          <a:p>
            <a:pPr algn="ctr"/>
            <a:r>
              <a:rPr lang="en-GB" dirty="0" smtClean="0"/>
              <a:t>What has the impact been on China’s population?</a:t>
            </a:r>
          </a:p>
          <a:p>
            <a:pPr algn="ctr"/>
            <a:r>
              <a:rPr lang="en-GB" dirty="0" smtClean="0"/>
              <a:t>What is the current story – is it still the One Child Policy?</a:t>
            </a:r>
          </a:p>
          <a:p>
            <a:pPr algn="ctr"/>
            <a:endParaRPr lang="en-GB" dirty="0" smtClean="0"/>
          </a:p>
          <a:p>
            <a:pPr algn="ctr"/>
            <a:endParaRPr lang="en-GB" dirty="0"/>
          </a:p>
        </p:txBody>
      </p:sp>
    </p:spTree>
    <p:extLst>
      <p:ext uri="{BB962C8B-B14F-4D97-AF65-F5344CB8AC3E}">
        <p14:creationId xmlns:p14="http://schemas.microsoft.com/office/powerpoint/2010/main" val="3034317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0"/>
            <a:ext cx="8229600" cy="1143000"/>
          </a:xfrm>
        </p:spPr>
        <p:txBody>
          <a:bodyPr/>
          <a:lstStyle/>
          <a:p>
            <a:r>
              <a:rPr lang="en-GB" dirty="0" smtClean="0"/>
              <a:t>Why was One Child Policy introduced?</a:t>
            </a:r>
          </a:p>
        </p:txBody>
      </p:sp>
      <p:sp>
        <p:nvSpPr>
          <p:cNvPr id="9219" name="Content Placeholder 5"/>
          <p:cNvSpPr>
            <a:spLocks noGrp="1"/>
          </p:cNvSpPr>
          <p:nvPr>
            <p:ph idx="1"/>
          </p:nvPr>
        </p:nvSpPr>
        <p:spPr>
          <a:xfrm>
            <a:off x="468313" y="1196975"/>
            <a:ext cx="8229600" cy="4525963"/>
          </a:xfrm>
        </p:spPr>
        <p:txBody>
          <a:bodyPr/>
          <a:lstStyle/>
          <a:p>
            <a:r>
              <a:rPr lang="en-GB" dirty="0" smtClean="0"/>
              <a:t>In the 1970s, China’s population was growing rapidly and the problems of over population were becoming apparent.</a:t>
            </a:r>
          </a:p>
          <a:p>
            <a:r>
              <a:rPr lang="en-GB" dirty="0" smtClean="0"/>
              <a:t>Previous Chinese governments had encouraged people to have a lot of children to increase the country's workforce. </a:t>
            </a:r>
          </a:p>
          <a:p>
            <a:r>
              <a:rPr lang="en-GB" dirty="0" smtClean="0"/>
              <a:t>1950 growth rate of country = 1.9% each year (3% per year causes country population to double in less than 24 years).</a:t>
            </a:r>
          </a:p>
          <a:p>
            <a:pPr>
              <a:buFontTx/>
              <a:buNone/>
            </a:pPr>
            <a:endParaRPr lang="en-GB" dirty="0" smtClean="0"/>
          </a:p>
          <a:p>
            <a:endParaRPr lang="en-GB" dirty="0" smtClean="0"/>
          </a:p>
        </p:txBody>
      </p:sp>
    </p:spTree>
    <p:extLst>
      <p:ext uri="{BB962C8B-B14F-4D97-AF65-F5344CB8AC3E}">
        <p14:creationId xmlns:p14="http://schemas.microsoft.com/office/powerpoint/2010/main" val="368992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GB" smtClean="0"/>
              <a:t>	Exceptions</a:t>
            </a:r>
          </a:p>
        </p:txBody>
      </p:sp>
      <p:sp>
        <p:nvSpPr>
          <p:cNvPr id="11267" name="Content Placeholder 2"/>
          <p:cNvSpPr>
            <a:spLocks noGrp="1"/>
          </p:cNvSpPr>
          <p:nvPr>
            <p:ph idx="1"/>
          </p:nvPr>
        </p:nvSpPr>
        <p:spPr/>
        <p:txBody>
          <a:bodyPr/>
          <a:lstStyle/>
          <a:p>
            <a:r>
              <a:rPr lang="en-GB" dirty="0" smtClean="0"/>
              <a:t>Multiple births – twins etc.</a:t>
            </a:r>
          </a:p>
          <a:p>
            <a:r>
              <a:rPr lang="en-GB" dirty="0" smtClean="0"/>
              <a:t>Handicapped children.</a:t>
            </a:r>
          </a:p>
          <a:p>
            <a:r>
              <a:rPr lang="en-GB" dirty="0" smtClean="0"/>
              <a:t>Child born </a:t>
            </a:r>
            <a:r>
              <a:rPr lang="en-GB" dirty="0" err="1" smtClean="0"/>
              <a:t>outwith</a:t>
            </a:r>
            <a:r>
              <a:rPr lang="en-GB" dirty="0" smtClean="0"/>
              <a:t> the country.</a:t>
            </a:r>
          </a:p>
          <a:p>
            <a:r>
              <a:rPr lang="en-GB" dirty="0" smtClean="0"/>
              <a:t>Rural families – second chance if first was a female.</a:t>
            </a:r>
          </a:p>
          <a:p>
            <a:r>
              <a:rPr lang="en-GB" dirty="0" smtClean="0"/>
              <a:t>Bribes?</a:t>
            </a:r>
          </a:p>
          <a:p>
            <a:endParaRPr lang="en-GB" dirty="0" smtClean="0"/>
          </a:p>
        </p:txBody>
      </p:sp>
    </p:spTree>
    <p:extLst>
      <p:ext uri="{BB962C8B-B14F-4D97-AF65-F5344CB8AC3E}">
        <p14:creationId xmlns:p14="http://schemas.microsoft.com/office/powerpoint/2010/main" val="297380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7">
                                            <p:txEl>
                                              <p:pRg st="1" end="1"/>
                                            </p:txEl>
                                          </p:spTgt>
                                        </p:tgtEl>
                                        <p:attrNameLst>
                                          <p:attrName>style.visibility</p:attrName>
                                        </p:attrNameLst>
                                      </p:cBhvr>
                                      <p:to>
                                        <p:strVal val="visible"/>
                                      </p:to>
                                    </p:set>
                                    <p:animEffect transition="in" filter="fade">
                                      <p:cBhvr>
                                        <p:cTn id="14" dur="1000"/>
                                        <p:tgtEl>
                                          <p:spTgt spid="11267">
                                            <p:txEl>
                                              <p:pRg st="1" end="1"/>
                                            </p:txEl>
                                          </p:spTgt>
                                        </p:tgtEl>
                                      </p:cBhvr>
                                    </p:animEffect>
                                    <p:anim calcmode="lin" valueType="num">
                                      <p:cBhvr>
                                        <p:cTn id="15"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7">
                                            <p:txEl>
                                              <p:pRg st="2" end="2"/>
                                            </p:txEl>
                                          </p:spTgt>
                                        </p:tgtEl>
                                        <p:attrNameLst>
                                          <p:attrName>style.visibility</p:attrName>
                                        </p:attrNameLst>
                                      </p:cBhvr>
                                      <p:to>
                                        <p:strVal val="visible"/>
                                      </p:to>
                                    </p:set>
                                    <p:animEffect transition="in" filter="fade">
                                      <p:cBhvr>
                                        <p:cTn id="21" dur="1000"/>
                                        <p:tgtEl>
                                          <p:spTgt spid="11267">
                                            <p:txEl>
                                              <p:pRg st="2" end="2"/>
                                            </p:txEl>
                                          </p:spTgt>
                                        </p:tgtEl>
                                      </p:cBhvr>
                                    </p:animEffect>
                                    <p:anim calcmode="lin" valueType="num">
                                      <p:cBhvr>
                                        <p:cTn id="22"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67">
                                            <p:txEl>
                                              <p:pRg st="3" end="3"/>
                                            </p:txEl>
                                          </p:spTgt>
                                        </p:tgtEl>
                                        <p:attrNameLst>
                                          <p:attrName>style.visibility</p:attrName>
                                        </p:attrNameLst>
                                      </p:cBhvr>
                                      <p:to>
                                        <p:strVal val="visible"/>
                                      </p:to>
                                    </p:set>
                                    <p:animEffect transition="in" filter="fade">
                                      <p:cBhvr>
                                        <p:cTn id="28" dur="1000"/>
                                        <p:tgtEl>
                                          <p:spTgt spid="11267">
                                            <p:txEl>
                                              <p:pRg st="3" end="3"/>
                                            </p:txEl>
                                          </p:spTgt>
                                        </p:tgtEl>
                                      </p:cBhvr>
                                    </p:animEffect>
                                    <p:anim calcmode="lin" valueType="num">
                                      <p:cBhvr>
                                        <p:cTn id="29"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2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267">
                                            <p:txEl>
                                              <p:pRg st="4" end="4"/>
                                            </p:txEl>
                                          </p:spTgt>
                                        </p:tgtEl>
                                        <p:attrNameLst>
                                          <p:attrName>style.visibility</p:attrName>
                                        </p:attrNameLst>
                                      </p:cBhvr>
                                      <p:to>
                                        <p:strVal val="visible"/>
                                      </p:to>
                                    </p:set>
                                    <p:animEffect transition="in" filter="fade">
                                      <p:cBhvr>
                                        <p:cTn id="35" dur="1000"/>
                                        <p:tgtEl>
                                          <p:spTgt spid="11267">
                                            <p:txEl>
                                              <p:pRg st="4" end="4"/>
                                            </p:txEl>
                                          </p:spTgt>
                                        </p:tgtEl>
                                      </p:cBhvr>
                                    </p:animEffect>
                                    <p:anim calcmode="lin" valueType="num">
                                      <p:cBhvr>
                                        <p:cTn id="36"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2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GB" smtClean="0"/>
              <a:t>What is the One Child policy?</a:t>
            </a:r>
          </a:p>
        </p:txBody>
      </p:sp>
      <p:sp>
        <p:nvSpPr>
          <p:cNvPr id="10243" name="Content Placeholder 5"/>
          <p:cNvSpPr>
            <a:spLocks noGrp="1"/>
          </p:cNvSpPr>
          <p:nvPr>
            <p:ph idx="1"/>
          </p:nvPr>
        </p:nvSpPr>
        <p:spPr/>
        <p:txBody>
          <a:bodyPr/>
          <a:lstStyle/>
          <a:p>
            <a:r>
              <a:rPr lang="en-GB" dirty="0" smtClean="0"/>
              <a:t>To slow the birth rate/growth of the countries population down, the One Child Policy was introduced in 1979.</a:t>
            </a:r>
          </a:p>
          <a:p>
            <a:r>
              <a:rPr lang="en-GB" dirty="0" smtClean="0"/>
              <a:t>The one child policy limited families to having only one child. </a:t>
            </a:r>
          </a:p>
          <a:p>
            <a:endParaRPr lang="en-GB" dirty="0" smtClean="0"/>
          </a:p>
        </p:txBody>
      </p:sp>
    </p:spTree>
    <p:extLst>
      <p:ext uri="{BB962C8B-B14F-4D97-AF65-F5344CB8AC3E}">
        <p14:creationId xmlns:p14="http://schemas.microsoft.com/office/powerpoint/2010/main" val="19001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fade">
                                      <p:cBhvr>
                                        <p:cTn id="12" dur="5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dirty="0" smtClean="0"/>
              <a:t>How was it enforced?</a:t>
            </a:r>
          </a:p>
        </p:txBody>
      </p:sp>
      <p:sp>
        <p:nvSpPr>
          <p:cNvPr id="12291" name="Content Placeholder 2"/>
          <p:cNvSpPr>
            <a:spLocks noGrp="1"/>
          </p:cNvSpPr>
          <p:nvPr>
            <p:ph idx="1"/>
          </p:nvPr>
        </p:nvSpPr>
        <p:spPr>
          <a:xfrm>
            <a:off x="395536" y="1628800"/>
            <a:ext cx="8229600" cy="4525962"/>
          </a:xfrm>
        </p:spPr>
        <p:txBody>
          <a:bodyPr/>
          <a:lstStyle/>
          <a:p>
            <a:r>
              <a:rPr lang="en-GB" sz="2400" dirty="0" smtClean="0"/>
              <a:t>Benefits for abiding to this included access to education for all, plus childcare and healthcare + priority housing offered to families who followed the rule.</a:t>
            </a:r>
          </a:p>
          <a:p>
            <a:r>
              <a:rPr lang="en-GB" sz="2400" dirty="0" smtClean="0"/>
              <a:t>Fined for violations, and the local and national governments created commissions to raise awareness and carry out registration and inspection work – if you didn’t follow rules you could lose job, social shame. </a:t>
            </a:r>
          </a:p>
          <a:p>
            <a:r>
              <a:rPr lang="en-GB" sz="2400" dirty="0" smtClean="0"/>
              <a:t>Massive contraception campaigns waged.</a:t>
            </a:r>
          </a:p>
          <a:p>
            <a:r>
              <a:rPr lang="en-GB" sz="2400" dirty="0" smtClean="0"/>
              <a:t>Early marriages were discouraged</a:t>
            </a:r>
          </a:p>
          <a:p>
            <a:r>
              <a:rPr lang="en-GB" sz="2400" dirty="0" smtClean="0"/>
              <a:t>Food and clothing rations withheld if not following rules.</a:t>
            </a:r>
          </a:p>
          <a:p>
            <a:r>
              <a:rPr lang="en-GB" sz="2400" dirty="0" smtClean="0"/>
              <a:t>Abortion is legal and is widely used. </a:t>
            </a:r>
          </a:p>
        </p:txBody>
      </p:sp>
    </p:spTree>
    <p:extLst>
      <p:ext uri="{BB962C8B-B14F-4D97-AF65-F5344CB8AC3E}">
        <p14:creationId xmlns:p14="http://schemas.microsoft.com/office/powerpoint/2010/main" val="238855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fade">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fade">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fade">
                                      <p:cBhvr>
                                        <p:cTn id="22" dur="500"/>
                                        <p:tgtEl>
                                          <p:spTgt spid="122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fade">
                                      <p:cBhvr>
                                        <p:cTn id="27" dur="500"/>
                                        <p:tgtEl>
                                          <p:spTgt spid="122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291">
                                            <p:txEl>
                                              <p:pRg st="5" end="5"/>
                                            </p:txEl>
                                          </p:spTgt>
                                        </p:tgtEl>
                                        <p:attrNameLst>
                                          <p:attrName>style.visibility</p:attrName>
                                        </p:attrNameLst>
                                      </p:cBhvr>
                                      <p:to>
                                        <p:strVal val="visible"/>
                                      </p:to>
                                    </p:set>
                                    <p:animEffect transition="in" filter="fade">
                                      <p:cBhvr>
                                        <p:cTn id="32"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Granny Police!</a:t>
            </a:r>
            <a:endParaRPr lang="en-GB" dirty="0"/>
          </a:p>
        </p:txBody>
      </p:sp>
      <p:sp>
        <p:nvSpPr>
          <p:cNvPr id="3" name="Content Placeholder 2"/>
          <p:cNvSpPr>
            <a:spLocks noGrp="1"/>
          </p:cNvSpPr>
          <p:nvPr>
            <p:ph idx="1"/>
          </p:nvPr>
        </p:nvSpPr>
        <p:spPr/>
        <p:txBody>
          <a:bodyPr/>
          <a:lstStyle/>
          <a:p>
            <a:r>
              <a:rPr lang="en-GB" dirty="0"/>
              <a:t>The Granny Police are a group of elderly men and women in China whose task is to help enforce China's policies. </a:t>
            </a:r>
            <a:endParaRPr lang="en-GB" dirty="0" smtClean="0"/>
          </a:p>
          <a:p>
            <a:r>
              <a:rPr lang="en-GB" dirty="0" smtClean="0"/>
              <a:t>They </a:t>
            </a:r>
            <a:r>
              <a:rPr lang="en-GB" dirty="0"/>
              <a:t>are placed in </a:t>
            </a:r>
            <a:r>
              <a:rPr lang="en-GB" dirty="0" smtClean="0"/>
              <a:t>local communities and </a:t>
            </a:r>
            <a:r>
              <a:rPr lang="en-GB" dirty="0"/>
              <a:t>are instructed to report all suspicious </a:t>
            </a:r>
            <a:r>
              <a:rPr lang="en-GB" dirty="0" smtClean="0"/>
              <a:t>activities</a:t>
            </a:r>
            <a:r>
              <a:rPr lang="en-GB" dirty="0"/>
              <a:t> </a:t>
            </a:r>
            <a:r>
              <a:rPr lang="en-GB" dirty="0" smtClean="0"/>
              <a:t>(women looking pregnant).</a:t>
            </a:r>
          </a:p>
          <a:p>
            <a:r>
              <a:rPr lang="en-GB" dirty="0" smtClean="0"/>
              <a:t>Give out information regarding family planning, contraception </a:t>
            </a:r>
            <a:r>
              <a:rPr lang="en-GB" dirty="0" err="1" smtClean="0"/>
              <a:t>etc</a:t>
            </a:r>
            <a:r>
              <a:rPr lang="en-GB" dirty="0" smtClean="0"/>
              <a:t> – make sure families are using it.</a:t>
            </a:r>
          </a:p>
        </p:txBody>
      </p:sp>
    </p:spTree>
    <p:extLst>
      <p:ext uri="{BB962C8B-B14F-4D97-AF65-F5344CB8AC3E}">
        <p14:creationId xmlns:p14="http://schemas.microsoft.com/office/powerpoint/2010/main" val="315833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smtClean="0"/>
              <a:t>Radical Enforcement</a:t>
            </a:r>
          </a:p>
        </p:txBody>
      </p:sp>
      <p:sp>
        <p:nvSpPr>
          <p:cNvPr id="13315" name="Content Placeholder 2"/>
          <p:cNvSpPr>
            <a:spLocks noGrp="1"/>
          </p:cNvSpPr>
          <p:nvPr>
            <p:ph idx="1"/>
          </p:nvPr>
        </p:nvSpPr>
        <p:spPr/>
        <p:txBody>
          <a:bodyPr/>
          <a:lstStyle/>
          <a:p>
            <a:r>
              <a:rPr lang="en-GB" dirty="0" smtClean="0"/>
              <a:t>Forced abortions for women who became pregnant another time.</a:t>
            </a:r>
          </a:p>
          <a:p>
            <a:r>
              <a:rPr lang="en-GB" dirty="0" smtClean="0"/>
              <a:t>Forced sterilisation policies for persistent offenders. </a:t>
            </a:r>
          </a:p>
          <a:p>
            <a:r>
              <a:rPr lang="en-GB" dirty="0" smtClean="0"/>
              <a:t>Female infanticide – deliberate killing of female children.</a:t>
            </a:r>
          </a:p>
        </p:txBody>
      </p:sp>
    </p:spTree>
    <p:extLst>
      <p:ext uri="{BB962C8B-B14F-4D97-AF65-F5344CB8AC3E}">
        <p14:creationId xmlns:p14="http://schemas.microsoft.com/office/powerpoint/2010/main" val="141434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fade">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fade">
                                      <p:cBhvr>
                                        <p:cTn id="17"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mtClean="0"/>
              <a:t>Impact?</a:t>
            </a:r>
          </a:p>
        </p:txBody>
      </p:sp>
      <p:sp>
        <p:nvSpPr>
          <p:cNvPr id="14339" name="Content Placeholder 2"/>
          <p:cNvSpPr>
            <a:spLocks noGrp="1"/>
          </p:cNvSpPr>
          <p:nvPr>
            <p:ph idx="1"/>
          </p:nvPr>
        </p:nvSpPr>
        <p:spPr>
          <a:xfrm>
            <a:off x="468313" y="1412875"/>
            <a:ext cx="8229600" cy="4525963"/>
          </a:xfrm>
        </p:spPr>
        <p:txBody>
          <a:bodyPr/>
          <a:lstStyle/>
          <a:p>
            <a:r>
              <a:rPr lang="en-GB" dirty="0" smtClean="0"/>
              <a:t>In 2007, 36% of China's population was subject to a strict one-child restriction, with an additional 53% being allowed to have a second child if the first child was a girl.</a:t>
            </a:r>
          </a:p>
          <a:p>
            <a:r>
              <a:rPr lang="en-GB" dirty="0" smtClean="0"/>
              <a:t>According to the Chinese government, 400 million births were prevented</a:t>
            </a:r>
          </a:p>
          <a:p>
            <a:r>
              <a:rPr lang="en-GB" dirty="0" smtClean="0"/>
              <a:t>1975 = 31 per 1,000 of population </a:t>
            </a:r>
            <a:r>
              <a:rPr lang="en-GB" dirty="0" err="1" smtClean="0"/>
              <a:t>birthrate</a:t>
            </a:r>
            <a:r>
              <a:rPr lang="en-GB" dirty="0" smtClean="0"/>
              <a:t>.</a:t>
            </a:r>
          </a:p>
          <a:p>
            <a:r>
              <a:rPr lang="en-GB" dirty="0" smtClean="0"/>
              <a:t>2005 = 12 per 1,000 of population </a:t>
            </a:r>
            <a:r>
              <a:rPr lang="en-GB" dirty="0" err="1" smtClean="0"/>
              <a:t>birthrate</a:t>
            </a:r>
            <a:r>
              <a:rPr lang="en-GB" dirty="0" smtClean="0"/>
              <a:t>.</a:t>
            </a:r>
          </a:p>
          <a:p>
            <a:endParaRPr lang="en-GB" dirty="0" smtClean="0"/>
          </a:p>
        </p:txBody>
      </p:sp>
    </p:spTree>
    <p:extLst>
      <p:ext uri="{BB962C8B-B14F-4D97-AF65-F5344CB8AC3E}">
        <p14:creationId xmlns:p14="http://schemas.microsoft.com/office/powerpoint/2010/main" val="132014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GB" smtClean="0"/>
          </a:p>
        </p:txBody>
      </p:sp>
      <p:sp>
        <p:nvSpPr>
          <p:cNvPr id="15363" name="Content Placeholder 2"/>
          <p:cNvSpPr>
            <a:spLocks noGrp="1"/>
          </p:cNvSpPr>
          <p:nvPr>
            <p:ph idx="1"/>
          </p:nvPr>
        </p:nvSpPr>
        <p:spPr/>
        <p:txBody>
          <a:bodyPr/>
          <a:lstStyle/>
          <a:p>
            <a:endParaRPr lang="en-GB" smtClean="0"/>
          </a:p>
        </p:txBody>
      </p:sp>
      <p:pic>
        <p:nvPicPr>
          <p:cNvPr id="15364" name="Picture 2"/>
          <p:cNvPicPr>
            <a:picLocks noChangeAspect="1" noChangeArrowheads="1"/>
          </p:cNvPicPr>
          <p:nvPr/>
        </p:nvPicPr>
        <p:blipFill>
          <a:blip r:embed="rId2" cstate="print"/>
          <a:srcRect/>
          <a:stretch>
            <a:fillRect/>
          </a:stretch>
        </p:blipFill>
        <p:spPr bwMode="auto">
          <a:xfrm>
            <a:off x="2124075" y="0"/>
            <a:ext cx="5256213" cy="6804025"/>
          </a:xfrm>
          <a:prstGeom prst="rect">
            <a:avLst/>
          </a:prstGeom>
          <a:noFill/>
          <a:ln w="9525">
            <a:noFill/>
            <a:miter lim="800000"/>
            <a:headEnd/>
            <a:tailEnd/>
          </a:ln>
        </p:spPr>
      </p:pic>
    </p:spTree>
    <p:extLst>
      <p:ext uri="{BB962C8B-B14F-4D97-AF65-F5344CB8AC3E}">
        <p14:creationId xmlns:p14="http://schemas.microsoft.com/office/powerpoint/2010/main" val="47745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39"/>
            <a:ext cx="4320480" cy="6543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273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smtClean="0"/>
              <a:t>What’s the current story?</a:t>
            </a:r>
          </a:p>
        </p:txBody>
      </p:sp>
      <p:sp>
        <p:nvSpPr>
          <p:cNvPr id="2" name="Content Placeholder 1"/>
          <p:cNvSpPr>
            <a:spLocks noGrp="1"/>
          </p:cNvSpPr>
          <p:nvPr>
            <p:ph idx="1"/>
          </p:nvPr>
        </p:nvSpPr>
        <p:spPr/>
        <p:txBody>
          <a:bodyPr/>
          <a:lstStyle/>
          <a:p>
            <a:endParaRPr lang="en-GB" dirty="0" smtClean="0"/>
          </a:p>
          <a:p>
            <a:pPr marL="0" indent="0">
              <a:buNone/>
            </a:pPr>
            <a:endParaRPr lang="en-GB" dirty="0" smtClean="0"/>
          </a:p>
          <a:p>
            <a:r>
              <a:rPr lang="en-GB" dirty="0"/>
              <a:t>Now, with China’s population set to peak in a little more than 10 years, the nation is facing a worker shortage. </a:t>
            </a:r>
            <a:endParaRPr lang="en-GB" dirty="0" smtClean="0"/>
          </a:p>
          <a:p>
            <a:r>
              <a:rPr lang="en-GB" dirty="0"/>
              <a:t>L</a:t>
            </a:r>
            <a:r>
              <a:rPr lang="en-GB" dirty="0" smtClean="0"/>
              <a:t>ast </a:t>
            </a:r>
            <a:r>
              <a:rPr lang="en-GB" dirty="0"/>
              <a:t>year the rules were changed to allow all couples to have two children. Trouble is, not many are taking the government up on the offer. </a:t>
            </a:r>
          </a:p>
        </p:txBody>
      </p:sp>
      <p:pic>
        <p:nvPicPr>
          <p:cNvPr id="38914" name="Picture 2"/>
          <p:cNvPicPr>
            <a:picLocks noChangeAspect="1" noChangeArrowheads="1"/>
          </p:cNvPicPr>
          <p:nvPr/>
        </p:nvPicPr>
        <p:blipFill>
          <a:blip r:embed="rId2" cstate="print"/>
          <a:srcRect/>
          <a:stretch>
            <a:fillRect/>
          </a:stretch>
        </p:blipFill>
        <p:spPr bwMode="auto">
          <a:xfrm>
            <a:off x="1259632" y="1196753"/>
            <a:ext cx="6995457" cy="1469862"/>
          </a:xfrm>
          <a:prstGeom prst="rect">
            <a:avLst/>
          </a:prstGeom>
          <a:noFill/>
          <a:ln w="9525">
            <a:noFill/>
            <a:miter lim="800000"/>
            <a:headEnd/>
            <a:tailEnd/>
          </a:ln>
        </p:spPr>
      </p:pic>
    </p:spTree>
    <p:extLst>
      <p:ext uri="{BB962C8B-B14F-4D97-AF65-F5344CB8AC3E}">
        <p14:creationId xmlns:p14="http://schemas.microsoft.com/office/powerpoint/2010/main" val="42484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ox(in)">
                                      <p:cBhvr>
                                        <p:cTn id="7" dur="500"/>
                                        <p:tgtEl>
                                          <p:spTgt spid="389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don’t people want 2 children? </a:t>
            </a:r>
            <a:endParaRPr lang="en-GB" dirty="0"/>
          </a:p>
        </p:txBody>
      </p:sp>
      <p:sp>
        <p:nvSpPr>
          <p:cNvPr id="3" name="Content Placeholder 2"/>
          <p:cNvSpPr>
            <a:spLocks noGrp="1"/>
          </p:cNvSpPr>
          <p:nvPr>
            <p:ph idx="1"/>
          </p:nvPr>
        </p:nvSpPr>
        <p:spPr>
          <a:xfrm>
            <a:off x="611560" y="1772816"/>
            <a:ext cx="8229600" cy="4525963"/>
          </a:xfrm>
        </p:spPr>
        <p:txBody>
          <a:bodyPr/>
          <a:lstStyle/>
          <a:p>
            <a:r>
              <a:rPr lang="en-GB" dirty="0"/>
              <a:t>High living costs, long work hours and surging child-care expenses mean that many couples can only afford to have one child — or </a:t>
            </a:r>
            <a:r>
              <a:rPr lang="en-GB" dirty="0" smtClean="0"/>
              <a:t>none.</a:t>
            </a:r>
            <a:endParaRPr lang="en-GB" dirty="0"/>
          </a:p>
        </p:txBody>
      </p:sp>
    </p:spTree>
    <p:extLst>
      <p:ext uri="{BB962C8B-B14F-4D97-AF65-F5344CB8AC3E}">
        <p14:creationId xmlns:p14="http://schemas.microsoft.com/office/powerpoint/2010/main" val="148102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not remove all limits?</a:t>
            </a:r>
            <a:endParaRPr lang="en-GB" dirty="0"/>
          </a:p>
        </p:txBody>
      </p:sp>
      <p:sp>
        <p:nvSpPr>
          <p:cNvPr id="3" name="Content Placeholder 2"/>
          <p:cNvSpPr>
            <a:spLocks noGrp="1"/>
          </p:cNvSpPr>
          <p:nvPr>
            <p:ph idx="1"/>
          </p:nvPr>
        </p:nvSpPr>
        <p:spPr/>
        <p:txBody>
          <a:bodyPr/>
          <a:lstStyle/>
          <a:p>
            <a:r>
              <a:rPr lang="en-GB" dirty="0" smtClean="0"/>
              <a:t>In </a:t>
            </a:r>
            <a:r>
              <a:rPr lang="en-GB" dirty="0"/>
              <a:t>smaller cities, where couples have been more willing to have second children after the policy change, hospitals and </a:t>
            </a:r>
            <a:r>
              <a:rPr lang="en-GB" dirty="0" err="1"/>
              <a:t>pediatricians</a:t>
            </a:r>
            <a:r>
              <a:rPr lang="en-GB" dirty="0"/>
              <a:t> have been overwhelmed by the baby boom. </a:t>
            </a:r>
            <a:endParaRPr lang="en-GB" dirty="0" smtClean="0"/>
          </a:p>
          <a:p>
            <a:r>
              <a:rPr lang="en-GB" dirty="0" smtClean="0"/>
              <a:t>Before </a:t>
            </a:r>
            <a:r>
              <a:rPr lang="en-GB" dirty="0"/>
              <a:t>allowing even bigger families, officials might need to build up medical and education facilities and work out new tax breaks for families.</a:t>
            </a:r>
          </a:p>
        </p:txBody>
      </p:sp>
    </p:spTree>
    <p:extLst>
      <p:ext uri="{BB962C8B-B14F-4D97-AF65-F5344CB8AC3E}">
        <p14:creationId xmlns:p14="http://schemas.microsoft.com/office/powerpoint/2010/main" val="61285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happens without more births?</a:t>
            </a:r>
            <a:endParaRPr lang="en-GB" dirty="0"/>
          </a:p>
        </p:txBody>
      </p:sp>
      <p:sp>
        <p:nvSpPr>
          <p:cNvPr id="3" name="Content Placeholder 2"/>
          <p:cNvSpPr>
            <a:spLocks noGrp="1"/>
          </p:cNvSpPr>
          <p:nvPr>
            <p:ph idx="1"/>
          </p:nvPr>
        </p:nvSpPr>
        <p:spPr/>
        <p:txBody>
          <a:bodyPr/>
          <a:lstStyle/>
          <a:p>
            <a:r>
              <a:rPr lang="en-GB" sz="2800" dirty="0"/>
              <a:t>China’s population will peak at roughly 1.45 billion around 2030. It should then hover at around 1.4 billion until the middle of the </a:t>
            </a:r>
            <a:r>
              <a:rPr lang="en-GB" sz="2800" dirty="0" smtClean="0"/>
              <a:t>century.</a:t>
            </a:r>
          </a:p>
          <a:p>
            <a:r>
              <a:rPr lang="en-GB" sz="2800" dirty="0"/>
              <a:t>Aging Population = China’s National Bureau of Statistics projects that about a quarter of China’s population will be 60 or older by 2030. That’s up from 13.3 percent of the population in 2010. According to United Nations figures, those 60 and older will be nearly one third of the population by 2050.</a:t>
            </a:r>
          </a:p>
        </p:txBody>
      </p:sp>
    </p:spTree>
    <p:extLst>
      <p:ext uri="{BB962C8B-B14F-4D97-AF65-F5344CB8AC3E}">
        <p14:creationId xmlns:p14="http://schemas.microsoft.com/office/powerpoint/2010/main" val="285497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p:txBody>
          <a:bodyPr/>
          <a:lstStyle/>
          <a:p>
            <a:endParaRPr lang="en-GB" smtClean="0"/>
          </a:p>
        </p:txBody>
      </p:sp>
      <p:sp>
        <p:nvSpPr>
          <p:cNvPr id="17411" name="Subtitle 2"/>
          <p:cNvSpPr>
            <a:spLocks noGrp="1"/>
          </p:cNvSpPr>
          <p:nvPr>
            <p:ph type="subTitle" idx="1"/>
          </p:nvPr>
        </p:nvSpPr>
        <p:spPr/>
        <p:txBody>
          <a:bodyPr/>
          <a:lstStyle/>
          <a:p>
            <a:endParaRPr lang="en-GB" smtClean="0"/>
          </a:p>
        </p:txBody>
      </p:sp>
      <p:pic>
        <p:nvPicPr>
          <p:cNvPr id="17412" name="Picture 2"/>
          <p:cNvPicPr>
            <a:picLocks noChangeAspect="1" noChangeArrowheads="1"/>
          </p:cNvPicPr>
          <p:nvPr/>
        </p:nvPicPr>
        <p:blipFill>
          <a:blip r:embed="rId2" cstate="print"/>
          <a:srcRect/>
          <a:stretch>
            <a:fillRect/>
          </a:stretch>
        </p:blipFill>
        <p:spPr bwMode="auto">
          <a:xfrm>
            <a:off x="4859338" y="3113088"/>
            <a:ext cx="3711575" cy="3744912"/>
          </a:xfrm>
          <a:prstGeom prst="rect">
            <a:avLst/>
          </a:prstGeom>
          <a:noFill/>
          <a:ln w="9525">
            <a:noFill/>
            <a:miter lim="800000"/>
            <a:headEnd/>
            <a:tailEnd/>
          </a:ln>
        </p:spPr>
      </p:pic>
      <p:pic>
        <p:nvPicPr>
          <p:cNvPr id="17413" name="Picture 2"/>
          <p:cNvPicPr>
            <a:picLocks noChangeAspect="1" noChangeArrowheads="1"/>
          </p:cNvPicPr>
          <p:nvPr/>
        </p:nvPicPr>
        <p:blipFill>
          <a:blip r:embed="rId3" cstate="print"/>
          <a:srcRect r="32616"/>
          <a:stretch>
            <a:fillRect/>
          </a:stretch>
        </p:blipFill>
        <p:spPr bwMode="auto">
          <a:xfrm>
            <a:off x="0" y="908050"/>
            <a:ext cx="4321175" cy="2451100"/>
          </a:xfrm>
          <a:prstGeom prst="rect">
            <a:avLst/>
          </a:prstGeom>
          <a:noFill/>
          <a:ln w="9525">
            <a:noFill/>
            <a:miter lim="800000"/>
            <a:headEnd/>
            <a:tailEnd/>
          </a:ln>
        </p:spPr>
      </p:pic>
      <p:pic>
        <p:nvPicPr>
          <p:cNvPr id="17414" name="Picture 3"/>
          <p:cNvPicPr>
            <a:picLocks noChangeAspect="1" noChangeArrowheads="1"/>
          </p:cNvPicPr>
          <p:nvPr/>
        </p:nvPicPr>
        <p:blipFill>
          <a:blip r:embed="rId4" cstate="print"/>
          <a:srcRect r="67033"/>
          <a:stretch>
            <a:fillRect/>
          </a:stretch>
        </p:blipFill>
        <p:spPr bwMode="auto">
          <a:xfrm>
            <a:off x="6480175" y="908050"/>
            <a:ext cx="2016125" cy="2405063"/>
          </a:xfrm>
          <a:prstGeom prst="rect">
            <a:avLst/>
          </a:prstGeom>
          <a:noFill/>
          <a:ln w="9525">
            <a:noFill/>
            <a:miter lim="800000"/>
            <a:headEnd/>
            <a:tailEnd/>
          </a:ln>
        </p:spPr>
      </p:pic>
      <p:pic>
        <p:nvPicPr>
          <p:cNvPr id="17415" name="Picture 2"/>
          <p:cNvPicPr>
            <a:picLocks noChangeAspect="1" noChangeArrowheads="1"/>
          </p:cNvPicPr>
          <p:nvPr/>
        </p:nvPicPr>
        <p:blipFill>
          <a:blip r:embed="rId3" cstate="print"/>
          <a:srcRect l="67261"/>
          <a:stretch>
            <a:fillRect/>
          </a:stretch>
        </p:blipFill>
        <p:spPr bwMode="auto">
          <a:xfrm>
            <a:off x="4356100" y="908050"/>
            <a:ext cx="2087563" cy="2438400"/>
          </a:xfrm>
          <a:prstGeom prst="rect">
            <a:avLst/>
          </a:prstGeom>
          <a:noFill/>
          <a:ln w="9525">
            <a:noFill/>
            <a:miter lim="800000"/>
            <a:headEnd/>
            <a:tailEnd/>
          </a:ln>
        </p:spPr>
      </p:pic>
      <p:pic>
        <p:nvPicPr>
          <p:cNvPr id="17416" name="Picture 3"/>
          <p:cNvPicPr>
            <a:picLocks noChangeAspect="1" noChangeArrowheads="1"/>
          </p:cNvPicPr>
          <p:nvPr/>
        </p:nvPicPr>
        <p:blipFill>
          <a:blip r:embed="rId4" cstate="print"/>
          <a:srcRect l="32838"/>
          <a:stretch>
            <a:fillRect/>
          </a:stretch>
        </p:blipFill>
        <p:spPr bwMode="auto">
          <a:xfrm>
            <a:off x="179388" y="3716338"/>
            <a:ext cx="4400550" cy="2578100"/>
          </a:xfrm>
          <a:prstGeom prst="rect">
            <a:avLst/>
          </a:prstGeom>
          <a:noFill/>
          <a:ln w="9525">
            <a:noFill/>
            <a:miter lim="800000"/>
            <a:headEnd/>
            <a:tailEnd/>
          </a:ln>
        </p:spPr>
      </p:pic>
      <p:sp>
        <p:nvSpPr>
          <p:cNvPr id="17417" name="TextBox 9"/>
          <p:cNvSpPr txBox="1">
            <a:spLocks noChangeArrowheads="1"/>
          </p:cNvSpPr>
          <p:nvPr/>
        </p:nvSpPr>
        <p:spPr bwMode="auto">
          <a:xfrm>
            <a:off x="0" y="0"/>
            <a:ext cx="5478463" cy="646113"/>
          </a:xfrm>
          <a:prstGeom prst="rect">
            <a:avLst/>
          </a:prstGeom>
          <a:noFill/>
          <a:ln w="9525">
            <a:noFill/>
            <a:miter lim="800000"/>
            <a:headEnd/>
            <a:tailEnd/>
          </a:ln>
        </p:spPr>
        <p:txBody>
          <a:bodyPr wrap="none">
            <a:spAutoFit/>
          </a:bodyPr>
          <a:lstStyle/>
          <a:p>
            <a:r>
              <a:rPr lang="en-GB"/>
              <a:t>China’s One Child Policy</a:t>
            </a:r>
          </a:p>
        </p:txBody>
      </p:sp>
    </p:spTree>
    <p:extLst>
      <p:ext uri="{BB962C8B-B14F-4D97-AF65-F5344CB8AC3E}">
        <p14:creationId xmlns:p14="http://schemas.microsoft.com/office/powerpoint/2010/main" val="6923837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Advantages and Disadvantages</a:t>
            </a:r>
            <a:endParaRPr lang="en-GB" dirty="0"/>
          </a:p>
        </p:txBody>
      </p:sp>
      <p:sp>
        <p:nvSpPr>
          <p:cNvPr id="3" name="Content Placeholder 2"/>
          <p:cNvSpPr>
            <a:spLocks noGrp="1"/>
          </p:cNvSpPr>
          <p:nvPr>
            <p:ph idx="1"/>
          </p:nvPr>
        </p:nvSpPr>
        <p:spPr/>
        <p:txBody>
          <a:bodyPr/>
          <a:lstStyle/>
          <a:p>
            <a:r>
              <a:rPr lang="en-GB" dirty="0" smtClean="0"/>
              <a:t>Colour code the advantages and disadvantages of the One Child policy. </a:t>
            </a:r>
            <a:endParaRPr lang="en-GB" dirty="0"/>
          </a:p>
        </p:txBody>
      </p:sp>
    </p:spTree>
    <p:extLst>
      <p:ext uri="{BB962C8B-B14F-4D97-AF65-F5344CB8AC3E}">
        <p14:creationId xmlns:p14="http://schemas.microsoft.com/office/powerpoint/2010/main" val="31319468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385"/>
            <a:ext cx="7200800" cy="6841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44829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628800"/>
            <a:ext cx="8928992" cy="406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2755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3668</TotalTime>
  <Words>1258</Words>
  <Application>Microsoft Office PowerPoint</Application>
  <PresentationFormat>On-screen Show (4:3)</PresentationFormat>
  <Paragraphs>99</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2_Default Design</vt:lpstr>
      <vt:lpstr>Homework Due: Tuesday 24th October (first day back)</vt:lpstr>
      <vt:lpstr>Homework Due: Tuesday 24th October (first day back)</vt:lpstr>
      <vt:lpstr>Homework Due: Tuesday 24th October (first day back)</vt:lpstr>
      <vt:lpstr>PowerPoint Presentation</vt:lpstr>
      <vt:lpstr>PowerPoint Presentation</vt:lpstr>
      <vt:lpstr>PowerPoint Presentation</vt:lpstr>
      <vt:lpstr>Learning Intentions</vt:lpstr>
      <vt:lpstr>PowerPoint Presentation</vt:lpstr>
      <vt:lpstr>Find all the reasons…</vt:lpstr>
      <vt:lpstr>Over Population </vt:lpstr>
      <vt:lpstr>Under Population </vt:lpstr>
      <vt:lpstr>Practice Question </vt:lpstr>
      <vt:lpstr>PowerPoint Presentation</vt:lpstr>
      <vt:lpstr>Research Task</vt:lpstr>
      <vt:lpstr>Why was One Child Policy introduced?</vt:lpstr>
      <vt:lpstr> Exceptions</vt:lpstr>
      <vt:lpstr>What is the One Child policy?</vt:lpstr>
      <vt:lpstr>How was it enforced?</vt:lpstr>
      <vt:lpstr>The Granny Police!</vt:lpstr>
      <vt:lpstr>Radical Enforcement</vt:lpstr>
      <vt:lpstr>Impact?</vt:lpstr>
      <vt:lpstr>PowerPoint Presentation</vt:lpstr>
      <vt:lpstr>PowerPoint Presentation</vt:lpstr>
      <vt:lpstr>What’s the current story?</vt:lpstr>
      <vt:lpstr>Why don’t people want 2 children? </vt:lpstr>
      <vt:lpstr>Why not remove all limits?</vt:lpstr>
      <vt:lpstr>What happens without more births?</vt:lpstr>
      <vt:lpstr>PowerPoint Presentation</vt:lpstr>
      <vt:lpstr>Advantages and Disadvantages</vt:lpstr>
      <vt:lpstr>PowerPoint Presentation</vt:lpstr>
      <vt:lpstr>PowerPoint Presentation</vt:lpstr>
    </vt:vector>
  </TitlesOfParts>
  <Company>CEC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361</cp:revision>
  <cp:lastPrinted>2017-10-12T07:07:33Z</cp:lastPrinted>
  <dcterms:created xsi:type="dcterms:W3CDTF">2005-01-31T15:07:56Z</dcterms:created>
  <dcterms:modified xsi:type="dcterms:W3CDTF">2017-10-12T07:07:36Z</dcterms:modified>
</cp:coreProperties>
</file>