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708" r:id="rId2"/>
    <p:sldId id="710" r:id="rId3"/>
    <p:sldId id="712" r:id="rId4"/>
    <p:sldId id="721" r:id="rId5"/>
    <p:sldId id="715" r:id="rId6"/>
    <p:sldId id="716" r:id="rId7"/>
    <p:sldId id="717" r:id="rId8"/>
    <p:sldId id="711" r:id="rId9"/>
    <p:sldId id="713" r:id="rId10"/>
    <p:sldId id="719" r:id="rId11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596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07/02/2019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596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1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07/02/2019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02" tIns="46501" rIns="93002" bIns="46501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50"/>
            <a:ext cx="5444490" cy="4474845"/>
          </a:xfrm>
          <a:prstGeom prst="rect">
            <a:avLst/>
          </a:prstGeom>
        </p:spPr>
        <p:txBody>
          <a:bodyPr vert="horz" lIns="93002" tIns="46501" rIns="93002" bIns="4650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1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3CE9153-D8DE-4C1C-8922-0704606DE173}" type="slidenum">
              <a:rPr lang="en-GB" smtClean="0">
                <a:solidFill>
                  <a:srgbClr val="000000"/>
                </a:solidFill>
              </a:rPr>
              <a:pPr eaLnBrk="1" hangingPunct="1"/>
              <a:t>4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807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81A12-269D-4607-88AF-03887D9BB58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6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1.wav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do you need to know?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5069154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Formations: limestone pavement, potholes/swallow holes, caverns, stalactites and stalagmites, intermittent drainage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Mapwork</a:t>
            </a:r>
            <a:endParaRPr lang="en-GB" dirty="0" smtClean="0"/>
          </a:p>
          <a:p>
            <a:r>
              <a:rPr lang="en-GB" dirty="0" smtClean="0"/>
              <a:t>Case Study of Yorkshire Dales</a:t>
            </a:r>
          </a:p>
          <a:p>
            <a:pPr algn="ctr"/>
            <a:r>
              <a:rPr lang="en-GB" dirty="0" smtClean="0"/>
              <a:t>Land use in a limestone landscape.</a:t>
            </a:r>
          </a:p>
          <a:p>
            <a:pPr algn="ctr"/>
            <a:r>
              <a:rPr lang="en-GB" dirty="0" smtClean="0"/>
              <a:t>Conflicts and solutions within this landscape – forestry, industry etc.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Wheel of Fortune!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Without jotters, explain the formation of…..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https://www.classtools.net/random-name-picker/70_3E2M72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501008"/>
            <a:ext cx="219075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3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Land Use Conflicts – Who falls out?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Due to the area having so many different land users, there are many conflicts between such land users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6"/>
            <a:ext cx="8229600" cy="487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53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call_me_later_p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6" y="837009"/>
            <a:ext cx="6858000" cy="5163741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CBC4A9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1160860"/>
            <a:ext cx="6343650" cy="85725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Family Fortunes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385887" y="1916908"/>
            <a:ext cx="5778104" cy="1032272"/>
          </a:xfrm>
          <a:noFill/>
        </p:spPr>
        <p:txBody>
          <a:bodyPr anchor="ctr" anchorCtr="1"/>
          <a:lstStyle/>
          <a:p>
            <a:pPr algn="ctr" eaLnBrk="1" hangingPunct="1">
              <a:buFontTx/>
              <a:buNone/>
            </a:pPr>
            <a:r>
              <a:rPr lang="en-GB" sz="2100" dirty="0">
                <a:latin typeface="Comic Sans MS" pitchFamily="66" charset="0"/>
              </a:rPr>
              <a:t>Mr </a:t>
            </a:r>
            <a:r>
              <a:rPr lang="en-GB" sz="2100" dirty="0" smtClean="0">
                <a:latin typeface="Comic Sans MS" pitchFamily="66" charset="0"/>
              </a:rPr>
              <a:t>Smith </a:t>
            </a:r>
            <a:r>
              <a:rPr lang="en-GB" sz="2100" dirty="0">
                <a:latin typeface="Comic Sans MS" pitchFamily="66" charset="0"/>
              </a:rPr>
              <a:t>surveyed 100 </a:t>
            </a:r>
            <a:r>
              <a:rPr lang="en-GB" sz="2100" dirty="0" smtClean="0">
                <a:latin typeface="Comic Sans MS" pitchFamily="66" charset="0"/>
              </a:rPr>
              <a:t>people </a:t>
            </a:r>
            <a:r>
              <a:rPr lang="en-GB" sz="2100" dirty="0">
                <a:latin typeface="Comic Sans MS" pitchFamily="66" charset="0"/>
              </a:rPr>
              <a:t>and asked them to </a:t>
            </a:r>
            <a:r>
              <a:rPr lang="en-GB" sz="2100" dirty="0" smtClean="0">
                <a:latin typeface="Comic Sans MS" pitchFamily="66" charset="0"/>
              </a:rPr>
              <a:t>give </a:t>
            </a:r>
            <a:r>
              <a:rPr lang="en-GB" sz="2100" b="1" dirty="0" smtClean="0">
                <a:latin typeface="Comic Sans MS" pitchFamily="66" charset="0"/>
              </a:rPr>
              <a:t>someone who may be involved in a conflict in the YDNP.</a:t>
            </a:r>
            <a:endParaRPr lang="en-GB" sz="2100" b="1" u="sng" dirty="0">
              <a:latin typeface="Comic Sans MS" pitchFamily="66" charset="0"/>
            </a:endParaRPr>
          </a:p>
        </p:txBody>
      </p:sp>
      <p:graphicFrame>
        <p:nvGraphicFramePr>
          <p:cNvPr id="23591" name="Group 39"/>
          <p:cNvGraphicFramePr>
            <a:graphicFrameLocks noGrp="1"/>
          </p:cNvGraphicFramePr>
          <p:nvPr>
            <p:ph sz="half" idx="2"/>
          </p:nvPr>
        </p:nvGraphicFramePr>
        <p:xfrm>
          <a:off x="1331120" y="2943225"/>
          <a:ext cx="5669757" cy="2331570"/>
        </p:xfrm>
        <a:graphic>
          <a:graphicData uri="http://schemas.openxmlformats.org/drawingml/2006/table">
            <a:tbl>
              <a:tblPr/>
              <a:tblGrid>
                <a:gridCol w="1512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Position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Word</a:t>
                      </a: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Score</a:t>
                      </a: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592" name="AutoShape 4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85976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93" name="Text Box 41"/>
          <p:cNvSpPr txBox="1">
            <a:spLocks noChangeArrowheads="1"/>
          </p:cNvSpPr>
          <p:nvPr/>
        </p:nvSpPr>
        <p:spPr bwMode="auto">
          <a:xfrm>
            <a:off x="2844405" y="3369469"/>
            <a:ext cx="24300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Tourists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4" name="Text Box 42"/>
          <p:cNvSpPr txBox="1">
            <a:spLocks noChangeArrowheads="1"/>
          </p:cNvSpPr>
          <p:nvPr/>
        </p:nvSpPr>
        <p:spPr bwMode="auto">
          <a:xfrm>
            <a:off x="2897982" y="3752850"/>
            <a:ext cx="2321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Quarries 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5" name="Text Box 43"/>
          <p:cNvSpPr txBox="1">
            <a:spLocks noChangeArrowheads="1"/>
          </p:cNvSpPr>
          <p:nvPr/>
        </p:nvSpPr>
        <p:spPr bwMode="auto">
          <a:xfrm>
            <a:off x="2897981" y="4131469"/>
            <a:ext cx="23764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Farmers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2899172" y="4508897"/>
            <a:ext cx="23752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Locals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2844403" y="4887516"/>
            <a:ext cx="2375297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500" dirty="0" smtClean="0">
                <a:solidFill>
                  <a:srgbClr val="000000"/>
                </a:solidFill>
                <a:latin typeface="Comic Sans MS" pitchFamily="66" charset="0"/>
              </a:rPr>
              <a:t>A yob</a:t>
            </a:r>
            <a:endParaRPr lang="en-GB" sz="15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5274469" y="3356372"/>
            <a:ext cx="16728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43</a:t>
            </a:r>
          </a:p>
        </p:txBody>
      </p:sp>
      <p:sp>
        <p:nvSpPr>
          <p:cNvPr id="23599" name="Text Box 47"/>
          <p:cNvSpPr txBox="1">
            <a:spLocks noChangeArrowheads="1"/>
          </p:cNvSpPr>
          <p:nvPr/>
        </p:nvSpPr>
        <p:spPr bwMode="auto">
          <a:xfrm>
            <a:off x="5275661" y="3733800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</a:p>
        </p:txBody>
      </p:sp>
      <p:sp>
        <p:nvSpPr>
          <p:cNvPr id="23600" name="Text Box 48"/>
          <p:cNvSpPr txBox="1">
            <a:spLocks noChangeArrowheads="1"/>
          </p:cNvSpPr>
          <p:nvPr/>
        </p:nvSpPr>
        <p:spPr bwMode="auto">
          <a:xfrm>
            <a:off x="5274469" y="4131469"/>
            <a:ext cx="16728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14</a:t>
            </a:r>
          </a:p>
        </p:txBody>
      </p:sp>
      <p:sp>
        <p:nvSpPr>
          <p:cNvPr id="23601" name="Text Box 49"/>
          <p:cNvSpPr txBox="1">
            <a:spLocks noChangeArrowheads="1"/>
          </p:cNvSpPr>
          <p:nvPr/>
        </p:nvSpPr>
        <p:spPr bwMode="auto">
          <a:xfrm>
            <a:off x="5275661" y="4887516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23602" name="Text Box 50"/>
          <p:cNvSpPr txBox="1">
            <a:spLocks noChangeArrowheads="1"/>
          </p:cNvSpPr>
          <p:nvPr/>
        </p:nvSpPr>
        <p:spPr bwMode="auto">
          <a:xfrm>
            <a:off x="5275661" y="4508897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11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7137797" y="845344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7137797" y="2564606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7137797" y="4293394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6" name="AutoShape 5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27711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0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167064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0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6417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0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246961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3612" name="AutoShape 6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86314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23613" name="AutoShape 6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26857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23614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1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5176" name="AutoShape 63">
            <a:hlinkClick r:id="" action="ppaction://noaction" highlightClick="1">
              <a:snd r:embed="rId8" name="intro.wav"/>
            </a:hlinkClick>
          </p:cNvPr>
          <p:cNvSpPr>
            <a:spLocks noChangeArrowheads="1"/>
          </p:cNvSpPr>
          <p:nvPr/>
        </p:nvSpPr>
        <p:spPr bwMode="auto">
          <a:xfrm>
            <a:off x="1547812" y="5481638"/>
            <a:ext cx="377429" cy="323850"/>
          </a:xfrm>
          <a:prstGeom prst="actionButtonSound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355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35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35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6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3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2"/>
                  </p:tgtEl>
                </p:cond>
              </p:nextCondLst>
            </p:seq>
          </p:childTnLst>
        </p:cTn>
      </p:par>
    </p:tnLst>
    <p:bldLst>
      <p:bldP spid="23593" grpId="0"/>
      <p:bldP spid="23594" grpId="0"/>
      <p:bldP spid="23595" grpId="0"/>
      <p:bldP spid="23596" grpId="0"/>
      <p:bldP spid="23597" grpId="0"/>
      <p:bldP spid="23598" grpId="0"/>
      <p:bldP spid="23599" grpId="0"/>
      <p:bldP spid="23600" grpId="0"/>
      <p:bldP spid="23601" grpId="0"/>
      <p:bldP spid="23602" grpId="0"/>
      <p:bldP spid="23603" grpId="0" animBg="1"/>
      <p:bldP spid="23604" grpId="0" animBg="1"/>
      <p:bldP spid="236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" y="1125538"/>
            <a:ext cx="8889305" cy="554382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600" b="1" u="sng" dirty="0" smtClean="0">
                <a:latin typeface="Century Gothic" panose="020B0502020202020204" pitchFamily="34" charset="0"/>
              </a:rPr>
              <a:t>The National Park Authority – an official body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latin typeface="Century Gothic" panose="020B0502020202020204" pitchFamily="34" charset="0"/>
              </a:rPr>
              <a:t>Dales became an NP in 1954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latin typeface="Century Gothic" panose="020B0502020202020204" pitchFamily="34" charset="0"/>
              </a:rPr>
              <a:t>Its planning board can refuse planning permission for new quarries but can not close them down once they are open!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latin typeface="Century Gothic" panose="020B0502020202020204" pitchFamily="34" charset="0"/>
              </a:rPr>
              <a:t>They can however buy the land of them to stop them spoiling anymore of the landscape. </a:t>
            </a:r>
            <a:r>
              <a:rPr lang="en-GB" sz="1600" b="1" dirty="0" smtClean="0">
                <a:latin typeface="Century Gothic" panose="020B0502020202020204" pitchFamily="34" charset="0"/>
              </a:rPr>
              <a:t>An example is </a:t>
            </a:r>
            <a:r>
              <a:rPr lang="en-GB" sz="1600" b="1" dirty="0" err="1" smtClean="0">
                <a:latin typeface="Century Gothic" panose="020B0502020202020204" pitchFamily="34" charset="0"/>
              </a:rPr>
              <a:t>Ribblesdale</a:t>
            </a:r>
            <a:r>
              <a:rPr lang="en-GB" sz="1600" b="1" dirty="0" smtClean="0">
                <a:latin typeface="Century Gothic" panose="020B0502020202020204" pitchFamily="34" charset="0"/>
              </a:rPr>
              <a:t> where land was bought to protect the limestone pavement</a:t>
            </a:r>
            <a:r>
              <a:rPr lang="en-GB" sz="1600" dirty="0" smtClean="0">
                <a:latin typeface="Century Gothic" panose="020B0502020202020204" pitchFamily="34" charset="0"/>
              </a:rPr>
              <a:t>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latin typeface="Century Gothic" panose="020B0502020202020204" pitchFamily="34" charset="0"/>
              </a:rPr>
              <a:t>The board can insist that quarries screen their sites with fast growing trees to reduce visual, air and noise pollution.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latin typeface="Century Gothic" panose="020B0502020202020204" pitchFamily="34" charset="0"/>
              </a:rPr>
              <a:t>Quarries </a:t>
            </a:r>
            <a:r>
              <a:rPr lang="en-GB" sz="1600" b="1" dirty="0" smtClean="0">
                <a:latin typeface="Century Gothic" panose="020B0502020202020204" pitchFamily="34" charset="0"/>
              </a:rPr>
              <a:t>MUST </a:t>
            </a:r>
            <a:r>
              <a:rPr lang="en-GB" sz="1600" dirty="0" smtClean="0">
                <a:latin typeface="Century Gothic" panose="020B0502020202020204" pitchFamily="34" charset="0"/>
              </a:rPr>
              <a:t>restore the quarry once finished with it – </a:t>
            </a:r>
            <a:r>
              <a:rPr lang="en-GB" sz="1600" b="1" dirty="0" smtClean="0">
                <a:latin typeface="Century Gothic" panose="020B0502020202020204" pitchFamily="34" charset="0"/>
              </a:rPr>
              <a:t>grow trees, turn it into a lake, infill quarry to allow the land to be enjoyed.</a:t>
            </a:r>
          </a:p>
        </p:txBody>
      </p:sp>
      <p:sp>
        <p:nvSpPr>
          <p:cNvPr id="2" name="Rectangle 1"/>
          <p:cNvSpPr/>
          <p:nvPr/>
        </p:nvSpPr>
        <p:spPr>
          <a:xfrm>
            <a:off x="-43130" y="260648"/>
            <a:ext cx="918713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00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Management of the Yorkshire Dales </a:t>
            </a:r>
            <a:endParaRPr lang="en-GB" sz="400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Times New Roman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6250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452" y="1700808"/>
            <a:ext cx="8964612" cy="4351337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Society that promotes the conservation of the Dales landscape and the people who live in it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 It brings the problems to peoples attention through its magazine, lectures and walks it organises.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They suggest recommendations to problems – </a:t>
            </a:r>
            <a:r>
              <a:rPr lang="en-GB" dirty="0" err="1" smtClean="0">
                <a:latin typeface="Century Gothic" panose="020B0502020202020204" pitchFamily="34" charset="0"/>
              </a:rPr>
              <a:t>eg</a:t>
            </a:r>
            <a:r>
              <a:rPr lang="en-GB" dirty="0" smtClean="0">
                <a:latin typeface="Century Gothic" panose="020B0502020202020204" pitchFamily="34" charset="0"/>
              </a:rPr>
              <a:t> sending the rocks away by rail rather than by road.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It promotes sustainable development – it encourages alternative jobs in new industries which are not environmentally damaging (quarrying)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 smtClean="0"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34" y="116632"/>
            <a:ext cx="9240030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00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The role of voluntary </a:t>
            </a:r>
          </a:p>
          <a:p>
            <a:pPr algn="ctr">
              <a:defRPr/>
            </a:pPr>
            <a:r>
              <a:rPr lang="en-GB" sz="400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bodies – the Yorkshire Dales Society </a:t>
            </a:r>
            <a:endParaRPr lang="en-GB" sz="400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Times New Roman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094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452" y="1700808"/>
            <a:ext cx="8964612" cy="43513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Can buy land and buildings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Helps maintain drystone walls and footpaths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Does work to educate and protect important wildlife habitats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Century Gothic" panose="020B0502020202020204" pitchFamily="34" charset="0"/>
              </a:rPr>
              <a:t>Involved in planning to make sure land is used for the greatest long term benefits.</a:t>
            </a:r>
          </a:p>
        </p:txBody>
      </p:sp>
      <p:sp>
        <p:nvSpPr>
          <p:cNvPr id="2" name="Rectangle 1"/>
          <p:cNvSpPr/>
          <p:nvPr/>
        </p:nvSpPr>
        <p:spPr>
          <a:xfrm>
            <a:off x="1307462" y="116632"/>
            <a:ext cx="6651180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00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The role of voluntary </a:t>
            </a:r>
          </a:p>
          <a:p>
            <a:pPr algn="ctr">
              <a:defRPr/>
            </a:pPr>
            <a:r>
              <a:rPr lang="en-GB" sz="400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bodies – the </a:t>
            </a:r>
            <a:r>
              <a:rPr lang="en-GB" sz="400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National Trust</a:t>
            </a:r>
            <a:endParaRPr lang="en-GB" sz="400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Times New Roman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574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Conflict and Solutions -</a:t>
            </a:r>
            <a:r>
              <a:rPr lang="en-GB" dirty="0" err="1" smtClean="0"/>
              <a:t>Foldables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Write </a:t>
            </a:r>
            <a:r>
              <a:rPr lang="en-GB" dirty="0" smtClean="0"/>
              <a:t>a conflict question or solution question on one side.</a:t>
            </a:r>
          </a:p>
          <a:p>
            <a:r>
              <a:rPr lang="en-GB" dirty="0" smtClean="0"/>
              <a:t>Answer on other.</a:t>
            </a:r>
          </a:p>
          <a:p>
            <a:r>
              <a:rPr lang="en-GB" dirty="0" smtClean="0"/>
              <a:t>Examples</a:t>
            </a:r>
          </a:p>
          <a:p>
            <a:r>
              <a:rPr lang="en-GB" dirty="0" smtClean="0"/>
              <a:t>“Farmers v Tourist Conflict”</a:t>
            </a:r>
          </a:p>
          <a:p>
            <a:r>
              <a:rPr lang="en-GB" dirty="0" smtClean="0"/>
              <a:t>“Farmers v Tourists Solution”</a:t>
            </a:r>
          </a:p>
          <a:p>
            <a:r>
              <a:rPr lang="en-GB" dirty="0" smtClean="0"/>
              <a:t>“Quarries v Locals Conflicts”</a:t>
            </a:r>
          </a:p>
          <a:p>
            <a:pPr marL="0" indent="0">
              <a:buNone/>
            </a:pPr>
            <a:r>
              <a:rPr lang="en-GB" dirty="0" smtClean="0"/>
              <a:t>OR Problem on one side </a:t>
            </a:r>
            <a:r>
              <a:rPr lang="en-GB" dirty="0" smtClean="0">
                <a:sym typeface="Wingdings" panose="05000000000000000000" pitchFamily="2" charset="2"/>
              </a:rPr>
              <a:t> Solution on other (“Litter”  what they are doing?”)</a:t>
            </a:r>
            <a:endParaRPr lang="en-GB" dirty="0" smtClean="0"/>
          </a:p>
          <a:p>
            <a:endParaRPr lang="en-GB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36912"/>
            <a:ext cx="2088232" cy="278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05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0" y="10154"/>
            <a:ext cx="9265840" cy="6883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12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626469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For a named area you have studied, explain in detail, ways in which two different land uses (from the list) may be in conflict with each other (4):</a:t>
            </a:r>
          </a:p>
          <a:p>
            <a:pPr marL="0" indent="0">
              <a:buNone/>
            </a:pPr>
            <a:endParaRPr lang="en-GB" dirty="0" smtClean="0"/>
          </a:p>
          <a:p>
            <a:pPr algn="ctr"/>
            <a:r>
              <a:rPr lang="en-GB" dirty="0" smtClean="0"/>
              <a:t>Industry</a:t>
            </a:r>
          </a:p>
          <a:p>
            <a:pPr algn="ctr"/>
            <a:r>
              <a:rPr lang="en-GB" dirty="0" smtClean="0"/>
              <a:t>Recreation and Tourism</a:t>
            </a:r>
          </a:p>
          <a:p>
            <a:pPr algn="ctr"/>
            <a:r>
              <a:rPr lang="en-GB" dirty="0" smtClean="0"/>
              <a:t>Farming</a:t>
            </a:r>
          </a:p>
          <a:p>
            <a:pPr algn="ctr"/>
            <a:r>
              <a:rPr lang="en-GB" dirty="0" smtClean="0"/>
              <a:t>Forestry</a:t>
            </a:r>
          </a:p>
          <a:p>
            <a:pPr algn="ctr"/>
            <a:r>
              <a:rPr lang="en-GB" dirty="0" smtClean="0"/>
              <a:t>Water Storage and Supply</a:t>
            </a:r>
          </a:p>
          <a:p>
            <a:pPr algn="ctr"/>
            <a:r>
              <a:rPr lang="en-GB" dirty="0" smtClean="0"/>
              <a:t>Renewable Energy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1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2961</TotalTime>
  <Words>498</Words>
  <Application>Microsoft Office PowerPoint</Application>
  <PresentationFormat>On-screen Show (4:3)</PresentationFormat>
  <Paragraphs>79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MS PGothic</vt:lpstr>
      <vt:lpstr>Arial</vt:lpstr>
      <vt:lpstr>Calibri</vt:lpstr>
      <vt:lpstr>Century Gothic</vt:lpstr>
      <vt:lpstr>Comic Sans MS</vt:lpstr>
      <vt:lpstr>Times New Roman</vt:lpstr>
      <vt:lpstr>Wingdings</vt:lpstr>
      <vt:lpstr>Default Design</vt:lpstr>
      <vt:lpstr>What do you need to know?</vt:lpstr>
      <vt:lpstr>Wheel of Fortune!</vt:lpstr>
      <vt:lpstr>Land Use Conflicts – Who falls out?</vt:lpstr>
      <vt:lpstr>Family Fortunes</vt:lpstr>
      <vt:lpstr>PowerPoint Presentation</vt:lpstr>
      <vt:lpstr>PowerPoint Presentation</vt:lpstr>
      <vt:lpstr>PowerPoint Presentation</vt:lpstr>
      <vt:lpstr>Conflict and Solutions -Foldables</vt:lpstr>
      <vt:lpstr>PowerPoint Presentation</vt:lpstr>
      <vt:lpstr>PowerPoint Presentation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293</cp:revision>
  <cp:lastPrinted>2019-01-16T08:21:57Z</cp:lastPrinted>
  <dcterms:created xsi:type="dcterms:W3CDTF">2005-01-31T15:07:56Z</dcterms:created>
  <dcterms:modified xsi:type="dcterms:W3CDTF">2019-02-07T16:23:49Z</dcterms:modified>
</cp:coreProperties>
</file>