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786" r:id="rId2"/>
    <p:sldId id="787" r:id="rId3"/>
    <p:sldId id="755" r:id="rId4"/>
    <p:sldId id="757" r:id="rId5"/>
    <p:sldId id="758" r:id="rId6"/>
    <p:sldId id="759" r:id="rId7"/>
    <p:sldId id="770" r:id="rId8"/>
    <p:sldId id="774" r:id="rId9"/>
    <p:sldId id="775" r:id="rId10"/>
    <p:sldId id="771" r:id="rId11"/>
    <p:sldId id="776" r:id="rId12"/>
    <p:sldId id="777" r:id="rId13"/>
    <p:sldId id="778" r:id="rId14"/>
    <p:sldId id="764" r:id="rId15"/>
    <p:sldId id="779" r:id="rId16"/>
    <p:sldId id="767" r:id="rId17"/>
    <p:sldId id="765" r:id="rId18"/>
    <p:sldId id="781" r:id="rId19"/>
    <p:sldId id="780" r:id="rId20"/>
    <p:sldId id="768" r:id="rId21"/>
    <p:sldId id="766" r:id="rId22"/>
    <p:sldId id="788" r:id="rId23"/>
    <p:sldId id="789" r:id="rId24"/>
    <p:sldId id="790" r:id="rId25"/>
    <p:sldId id="791" r:id="rId26"/>
    <p:sldId id="792" r:id="rId27"/>
    <p:sldId id="793" r:id="rId28"/>
    <p:sldId id="794" r:id="rId29"/>
    <p:sldId id="795" r:id="rId30"/>
    <p:sldId id="796" r:id="rId31"/>
    <p:sldId id="797" r:id="rId32"/>
    <p:sldId id="798" r:id="rId33"/>
    <p:sldId id="799" r:id="rId34"/>
    <p:sldId id="800" r:id="rId35"/>
    <p:sldId id="801" r:id="rId36"/>
    <p:sldId id="802" r:id="rId37"/>
    <p:sldId id="803" r:id="rId38"/>
    <p:sldId id="804" r:id="rId39"/>
    <p:sldId id="805" r:id="rId40"/>
    <p:sldId id="806" r:id="rId41"/>
    <p:sldId id="807" r:id="rId42"/>
    <p:sldId id="808" r:id="rId43"/>
    <p:sldId id="809" r:id="rId44"/>
    <p:sldId id="810" r:id="rId45"/>
    <p:sldId id="811" r:id="rId46"/>
    <p:sldId id="812" r:id="rId47"/>
    <p:sldId id="813" r:id="rId48"/>
    <p:sldId id="814" r:id="rId49"/>
    <p:sldId id="815" r:id="rId50"/>
    <p:sldId id="816" r:id="rId51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>
      <p:cViewPr varScale="1">
        <p:scale>
          <a:sx n="69" d="100"/>
          <a:sy n="69" d="100"/>
        </p:scale>
        <p:origin x="5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8397" cy="497762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596" y="2"/>
            <a:ext cx="2948397" cy="497762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20/02/2019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750"/>
            <a:ext cx="2948397" cy="497761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596" y="9444750"/>
            <a:ext cx="2948397" cy="497761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45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5060 9972 512 0,'0'0'0'16,"51"-24"0"-16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4:26.2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7715 7740 512 0,'-25'0'0'15,"25"24"0"-15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5:16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20689 9675 512 0,'0'0'0'16,"24"0"0"-16,-48-25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5:41.4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21259 9278 512 0,'25'0'0'0,"-25"-26"0"15,0 26 0 1,25 0 0-16,-25-24 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6:06.4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3746 7219 512 0,'0'-24'0'16,"25"-2"0"-16,0-23 0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6:24.5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7641 8707 512 0,'0'0'0'15,"25"-25"0"1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09.1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8832 5259 512 0,'-25'0'0'0,"25"-25"0"15,0 1 0-15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28.4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6128 8533 512 0,'0'-25'0'0,"0"25"0"15,0-49 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50.9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6623 8831 512 0,'0'0'0'0,"0"0"0"16,0-25 0 0,0 25 0-16,26 0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15.0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6525 7268 512 0,'0'0'0'0,"0"-25"0"16,24 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35.5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5012 8533 512 0,'0'0'0'0,"48"-25"0"15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41.9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5458 7615 512 0,'25'0'0'16,"-25"-24"0"-1,0 24 0-15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20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22226 11386 512 0,'-24'0'0'16,"24"0"0"-1,-25-50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1" y="2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20/02/2019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02" tIns="46501" rIns="93002" bIns="46501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50"/>
            <a:ext cx="5444490" cy="4474845"/>
          </a:xfrm>
          <a:prstGeom prst="rect">
            <a:avLst/>
          </a:prstGeom>
        </p:spPr>
        <p:txBody>
          <a:bodyPr vert="horz" lIns="93002" tIns="46501" rIns="93002" bIns="4650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5171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1" y="9445171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8187" indent="-28391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5673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9941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4210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479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2748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7017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61286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8ADC5F-7E5B-4A45-923F-4D6AE6CF4B5C}" type="slidenum">
              <a:rPr lang="en-GB" altLang="en-US" sz="1200">
                <a:solidFill>
                  <a:prstClr val="black"/>
                </a:solidFill>
              </a:rPr>
              <a:pPr/>
              <a:t>17</a:t>
            </a:fld>
            <a:endParaRPr lang="en-GB" altLang="en-US" sz="1200" dirty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26130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8187" indent="-28391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5673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9941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4210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479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2748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7017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61286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8ADC5F-7E5B-4A45-923F-4D6AE6CF4B5C}" type="slidenum">
              <a:rPr lang="en-GB" altLang="en-US" sz="1200">
                <a:solidFill>
                  <a:prstClr val="black"/>
                </a:solidFill>
              </a:rPr>
              <a:pPr/>
              <a:t>21</a:t>
            </a:fld>
            <a:endParaRPr lang="en-GB" altLang="en-US" sz="1200" dirty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37059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602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customXml" Target="../ink/ink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customXml" Target="../ink/ink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GB" dirty="0" smtClean="0"/>
              <a:t>Welcome Back!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628800"/>
            <a:ext cx="7843729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Give me three....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425922"/>
              </p:ext>
            </p:extLst>
          </p:nvPr>
        </p:nvGraphicFramePr>
        <p:xfrm>
          <a:off x="323528" y="1772816"/>
          <a:ext cx="8352927" cy="35283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1853">
                <a:tc>
                  <a:txBody>
                    <a:bodyPr/>
                    <a:lstStyle/>
                    <a:p>
                      <a:r>
                        <a:rPr lang="en-US" dirty="0" smtClean="0"/>
                        <a:t>Name three features</a:t>
                      </a:r>
                      <a:r>
                        <a:rPr lang="en-US" baseline="0" dirty="0" smtClean="0"/>
                        <a:t> of the upper course.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three ways the river erodes.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Explain</a:t>
                      </a:r>
                      <a:r>
                        <a:rPr lang="en-US" baseline="0" dirty="0" smtClean="0"/>
                        <a:t> these three ways (give definitions).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1853">
                <a:tc>
                  <a:txBody>
                    <a:bodyPr/>
                    <a:lstStyle/>
                    <a:p>
                      <a:r>
                        <a:rPr lang="en-US" dirty="0" smtClean="0"/>
                        <a:t>Name three features of the middle course.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three ways the river transports.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Explain</a:t>
                      </a:r>
                      <a:r>
                        <a:rPr lang="en-US" baseline="0" dirty="0" smtClean="0"/>
                        <a:t> these three ways (give definitions).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4686">
                <a:tc>
                  <a:txBody>
                    <a:bodyPr/>
                    <a:lstStyle/>
                    <a:p>
                      <a:r>
                        <a:rPr lang="en-US" dirty="0" smtClean="0"/>
                        <a:t>Name three</a:t>
                      </a:r>
                      <a:r>
                        <a:rPr lang="en-US" baseline="0" dirty="0" smtClean="0"/>
                        <a:t> features of the lower course.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 three reasons why the river deposits.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 what processes you would</a:t>
                      </a:r>
                      <a:r>
                        <a:rPr lang="en-US" baseline="0" dirty="0" smtClean="0"/>
                        <a:t> expect to find at each stage (upper, middle, lower).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169764"/>
              </p:ext>
            </p:extLst>
          </p:nvPr>
        </p:nvGraphicFramePr>
        <p:xfrm>
          <a:off x="611560" y="5589240"/>
          <a:ext cx="8064897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 point for each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points for</a:t>
                      </a:r>
                      <a:r>
                        <a:rPr lang="en-US" baseline="0" dirty="0" smtClean="0"/>
                        <a:t> each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points</a:t>
                      </a:r>
                      <a:r>
                        <a:rPr lang="en-US" baseline="0" dirty="0" smtClean="0"/>
                        <a:t> for each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85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The Long Profile of  a River</a:t>
            </a:r>
            <a:endParaRPr lang="en-US" dirty="0"/>
          </a:p>
        </p:txBody>
      </p:sp>
      <p:pic>
        <p:nvPicPr>
          <p:cNvPr id="4" name="Picture 3" descr="Screen Shot 2016-05-06 at 09.07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8680504" cy="35283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821600" y="3581280"/>
              <a:ext cx="18720" cy="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12240" y="3571920"/>
                <a:ext cx="37440" cy="2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585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Upper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28800"/>
            <a:ext cx="4539942" cy="33584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3" y="1628800"/>
            <a:ext cx="3814359" cy="3384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3861048"/>
            <a:ext cx="1504127" cy="26726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2768400" y="2786400"/>
              <a:ext cx="9360" cy="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59040" y="277668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395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Middle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56" y="1926404"/>
            <a:ext cx="3238500" cy="411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088" y="1763817"/>
            <a:ext cx="2029620" cy="1921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361" y="3063554"/>
            <a:ext cx="2768861" cy="3060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7448040" y="3474000"/>
              <a:ext cx="9000" cy="9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38680" y="3464640"/>
                <a:ext cx="27720" cy="2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881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Lower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54" y="2141908"/>
            <a:ext cx="4233290" cy="3174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732" y="2198955"/>
            <a:ext cx="4081179" cy="36079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653240" y="3322080"/>
              <a:ext cx="18360" cy="18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43880" y="3312720"/>
                <a:ext cx="3708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4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Different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V Shape Valley</a:t>
            </a:r>
          </a:p>
          <a:p>
            <a:r>
              <a:rPr lang="en-US" dirty="0" smtClean="0"/>
              <a:t>Waterfall</a:t>
            </a:r>
          </a:p>
          <a:p>
            <a:r>
              <a:rPr lang="en-US" dirty="0" smtClean="0"/>
              <a:t>Meander</a:t>
            </a:r>
          </a:p>
          <a:p>
            <a:r>
              <a:rPr lang="en-US" dirty="0" smtClean="0"/>
              <a:t>Ox Bow Lake</a:t>
            </a:r>
          </a:p>
          <a:p>
            <a:r>
              <a:rPr lang="en-US" dirty="0" smtClean="0"/>
              <a:t>River Beach/River Cliff</a:t>
            </a:r>
          </a:p>
          <a:p>
            <a:r>
              <a:rPr lang="en-US" dirty="0" smtClean="0"/>
              <a:t>Floodplain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48560" y="2563200"/>
              <a:ext cx="18360" cy="360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9200" y="2553840"/>
                <a:ext cx="37080" cy="5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54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14"/>
            <a:ext cx="9161142" cy="68620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750760" y="3125520"/>
              <a:ext cx="9360" cy="9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41400" y="311616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7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425"/>
            <a:ext cx="9144000" cy="6838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170520" y="1875600"/>
              <a:ext cx="9360" cy="18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60800" y="1866240"/>
                <a:ext cx="2844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32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15" b="1115"/>
          <a:stretch>
            <a:fillRect/>
          </a:stretch>
        </p:blipFill>
        <p:spPr>
          <a:xfrm>
            <a:off x="14723" y="620688"/>
            <a:ext cx="9165296" cy="5040560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206080" y="3045240"/>
              <a:ext cx="360" cy="27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6360" y="3035880"/>
                <a:ext cx="19440" cy="4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724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305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84280" y="3170160"/>
              <a:ext cx="9720" cy="9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4920" y="3160800"/>
                <a:ext cx="2844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830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8988"/>
            <a:ext cx="9144001" cy="68290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49000" y="2598840"/>
              <a:ext cx="9000" cy="18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9640" y="2589480"/>
                <a:ext cx="27720" cy="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74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37" y="-53182"/>
            <a:ext cx="9170802" cy="70105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804320" y="3062880"/>
              <a:ext cx="17640" cy="9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94960" y="3053520"/>
                <a:ext cx="3636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51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32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052197"/>
              </p:ext>
            </p:extLst>
          </p:nvPr>
        </p:nvGraphicFramePr>
        <p:xfrm>
          <a:off x="107505" y="116633"/>
          <a:ext cx="8712967" cy="6336703"/>
        </p:xfrm>
        <a:graphic>
          <a:graphicData uri="http://schemas.openxmlformats.org/drawingml/2006/table">
            <a:tbl>
              <a:tblPr/>
              <a:tblGrid>
                <a:gridCol w="2172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64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27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Characteristics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Upper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Middle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Lower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8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Slope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Steep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Getting flatter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Flat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5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Width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Narrow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Getting wider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Widest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5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Depth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Shallow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Getting deeper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Deepest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7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Load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Sharp angular pebbles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 rounded pebbles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Small pebbles, sand and silt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58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Features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Waterfall, V Shape Valley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Oxbow, </a:t>
                      </a:r>
                      <a:r>
                        <a:rPr kumimoji="0" lang="en-GB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Meander,Floodplain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River Cliff/Beach 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SAME AS BEFORE + Levees, deltas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11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work/processes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Vertical Erosion and Transportation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Lateral Erosion, Transportation and some deposition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Mainly deposit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transportation.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964880" y="2732760"/>
              <a:ext cx="9360" cy="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5520" y="272340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65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2413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6600" dirty="0" smtClean="0"/>
              <a:t>River Processes</a:t>
            </a:r>
            <a:endParaRPr lang="en-GB" sz="66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983720" y="4080960"/>
              <a:ext cx="18000" cy="18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74360" y="4071600"/>
                <a:ext cx="36720" cy="370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1621564"/>
            <a:ext cx="6624736" cy="495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836712"/>
            <a:ext cx="7776864" cy="452431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What does erosion mean?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9652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7696" y="1313836"/>
            <a:ext cx="9240901" cy="5342794"/>
          </a:xfrm>
          <a:prstGeom prst="flowChartAlternateProcess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Erosion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take place in four different ways: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1.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Hydraulic action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force of just the water in the river wearing away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the land.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2.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Abrasion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force of the water plus the load (rocks </a:t>
            </a:r>
            <a:r>
              <a:rPr lang="en-GB" altLang="en-US" sz="1800" b="0" dirty="0" err="1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etc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) that the river is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carrying, wearing away the land.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3.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Attrition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material that the river is carrying, breaking each other down in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the river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4.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Solution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is the acid in the river water, dissolving the rock and wearing it down</a:t>
            </a:r>
            <a:r>
              <a:rPr lang="en-GB" altLang="en-US" sz="24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endParaRPr lang="en-GB" altLang="en-US" sz="2400" b="0" dirty="0" smtClean="0">
              <a:solidFill>
                <a:srgbClr val="103154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756" y="260648"/>
            <a:ext cx="952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5400" spc="50" dirty="0" smtClean="0">
                <a:ln w="9525" cmpd="sng">
                  <a:solidFill>
                    <a:srgbClr val="FF7F0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7F01">
                      <a:alpha val="40000"/>
                    </a:srgbClr>
                  </a:glow>
                </a:effectLst>
                <a:latin typeface="Century Gothic" panose="020B0502020202020204" pitchFamily="34" charset="0"/>
                <a:ea typeface="+mn-ea"/>
              </a:rPr>
              <a:t>What does erosion involve?</a:t>
            </a:r>
            <a:endParaRPr lang="en-GB" sz="5400" spc="50" dirty="0">
              <a:ln w="9525" cmpd="sng">
                <a:solidFill>
                  <a:srgbClr val="FF7F0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7F01">
                    <a:alpha val="40000"/>
                  </a:srgbClr>
                </a:glow>
              </a:effectLst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404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60648"/>
            <a:ext cx="7776864" cy="600164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How does a river transport  materials?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85568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Transportation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Transportation take place in three different ways: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1. Traction is the bigger load rolling along the bottom of the river.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2. </a:t>
            </a:r>
            <a:r>
              <a:rPr lang="en-GB" altLang="en-US" sz="2400" dirty="0" err="1" smtClean="0">
                <a:solidFill>
                  <a:srgbClr val="103154"/>
                </a:solidFill>
                <a:latin typeface="Century Gothic" panose="020B0502020202020204" pitchFamily="34" charset="0"/>
              </a:rPr>
              <a:t>Saltation</a:t>
            </a: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 is the smaller material bouncing along the bottom of the river.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3. Suspension is fine material, floating inside the river, being carried by the water.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4.Solution is when some minerals dissolve in the water and are always present.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GB" altLang="en-US" sz="2400" dirty="0" smtClean="0">
              <a:solidFill>
                <a:srgbClr val="103154"/>
              </a:solidFill>
              <a:latin typeface="Century Gothic" panose="020B0502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210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7776864" cy="415498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Why might a river deposit its load?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4772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-36512" y="1628800"/>
            <a:ext cx="9180512" cy="4536504"/>
          </a:xfrm>
          <a:prstGeom prst="flowChartAlternateProcess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 river choses to deposit its load for the following three reasons:</a:t>
            </a:r>
            <a:endParaRPr lang="en-GB" altLang="en-US" sz="2000" b="0" dirty="0" smtClean="0">
              <a:solidFill>
                <a:srgbClr val="103154"/>
              </a:solidFill>
              <a:latin typeface="Century Gothic" panose="020B0502020202020204" pitchFamily="34" charset="0"/>
              <a:ea typeface="+mn-ea"/>
            </a:endParaRP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The material that it is carrying is too heavy.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The river has lost power/speed/energy and no longer can move the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material (heaviest material deposited first)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3. The river doesn’t have enough water to move the material</a:t>
            </a:r>
          </a:p>
        </p:txBody>
      </p:sp>
      <p:sp>
        <p:nvSpPr>
          <p:cNvPr id="2" name="Rectangle 1"/>
          <p:cNvSpPr/>
          <p:nvPr/>
        </p:nvSpPr>
        <p:spPr>
          <a:xfrm>
            <a:off x="267592" y="59140"/>
            <a:ext cx="88847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4800" spc="50" dirty="0" smtClean="0">
                <a:ln w="9525" cmpd="sng">
                  <a:solidFill>
                    <a:srgbClr val="FF7F0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7F01">
                      <a:alpha val="40000"/>
                    </a:srgbClr>
                  </a:glow>
                </a:effectLst>
                <a:latin typeface="Century Gothic" panose="020B0502020202020204" pitchFamily="34" charset="0"/>
                <a:ea typeface="+mn-ea"/>
              </a:rPr>
              <a:t>What does deposition involve?</a:t>
            </a:r>
            <a:endParaRPr lang="en-GB" sz="4800" spc="50" dirty="0">
              <a:ln w="9525" cmpd="sng">
                <a:solidFill>
                  <a:srgbClr val="FF7F0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7F01">
                    <a:alpha val="40000"/>
                  </a:srgbClr>
                </a:glow>
              </a:effectLst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2942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River Formations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What you need to know?</a:t>
            </a:r>
          </a:p>
          <a:p>
            <a:pPr marL="0" indent="0">
              <a:buNone/>
            </a:pPr>
            <a:r>
              <a:rPr lang="en-US" dirty="0" smtClean="0"/>
              <a:t>To draw diagrams and explain the formation of river features:</a:t>
            </a:r>
          </a:p>
          <a:p>
            <a:r>
              <a:rPr lang="en-US" dirty="0" smtClean="0"/>
              <a:t>Upper Course: Waterfall and V Shape Valley.</a:t>
            </a:r>
          </a:p>
          <a:p>
            <a:r>
              <a:rPr lang="en-US" dirty="0" smtClean="0"/>
              <a:t>Middle Course: Meander and Oxbow Lake.</a:t>
            </a:r>
          </a:p>
          <a:p>
            <a:r>
              <a:rPr lang="en-US" dirty="0" smtClean="0"/>
              <a:t>Lower Course: Levee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54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7975" y="332656"/>
            <a:ext cx="8229600" cy="194421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6000" dirty="0" smtClean="0"/>
              <a:t>Upper Course – Waterfall Formation</a:t>
            </a:r>
            <a:endParaRPr lang="en-GB" sz="60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20888"/>
            <a:ext cx="6552728" cy="368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65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The Upper Course 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For the upper course you are expected to be able to describe its characteristics, identify on a map and explain formations:</a:t>
            </a:r>
          </a:p>
          <a:p>
            <a:pPr algn="ctr"/>
            <a:r>
              <a:rPr lang="en-US" dirty="0" smtClean="0"/>
              <a:t>Waterfalls</a:t>
            </a:r>
          </a:p>
          <a:p>
            <a:pPr algn="ctr"/>
            <a:r>
              <a:rPr lang="en-US" dirty="0" smtClean="0"/>
              <a:t>V Shape Valley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65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A Nice Waterfall Video!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https://www.youtube.com/watch?v=PTgil3lympU</a:t>
            </a:r>
          </a:p>
        </p:txBody>
      </p:sp>
    </p:spTree>
    <p:extLst>
      <p:ext uri="{BB962C8B-B14F-4D97-AF65-F5344CB8AC3E}">
        <p14:creationId xmlns:p14="http://schemas.microsoft.com/office/powerpoint/2010/main" val="24948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omic Sans MS"/>
                <a:cs typeface="Comic Sans MS"/>
              </a:rPr>
              <a:t>Niagara Falls</a:t>
            </a:r>
            <a:endParaRPr lang="en-US" b="1" dirty="0">
              <a:latin typeface="Comic Sans MS"/>
              <a:cs typeface="Comic Sans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14196" y="1783665"/>
            <a:ext cx="6954904" cy="47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3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Victoria Falls, Zimbabwe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2915" y="1795905"/>
            <a:ext cx="6498167" cy="433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4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Iguazu</a:t>
            </a:r>
            <a:r>
              <a:rPr lang="en-US" dirty="0" smtClean="0"/>
              <a:t> Falls, Argentina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083" y="1591056"/>
            <a:ext cx="5118064" cy="493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9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Angel Falls, Venezuela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790958"/>
            <a:ext cx="4610175" cy="2759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17017" y="4361340"/>
            <a:ext cx="4226983" cy="23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9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Kaieteur Falls, Guyana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3916" y="1735667"/>
            <a:ext cx="6265333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6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Gullfoss</a:t>
            </a:r>
            <a:r>
              <a:rPr lang="en-US" dirty="0" smtClean="0"/>
              <a:t>, Iceland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8832" y="1780503"/>
            <a:ext cx="6868583" cy="457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1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Plitvice</a:t>
            </a:r>
            <a:r>
              <a:rPr lang="en-US" dirty="0" smtClean="0"/>
              <a:t> Falls, Croatia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82" y="1892485"/>
            <a:ext cx="7310443" cy="427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9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Krka</a:t>
            </a:r>
            <a:r>
              <a:rPr lang="en-GB" dirty="0" smtClean="0"/>
              <a:t> Falls, Croatia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4981" y="1498600"/>
            <a:ext cx="53594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6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3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Yosemite Falls, USA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50" y="1672166"/>
            <a:ext cx="3970866" cy="496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Sutherland Falls, New Zealand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8248" y="1561450"/>
            <a:ext cx="3852335" cy="513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9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Nohkalikai</a:t>
            </a:r>
            <a:r>
              <a:rPr lang="en-US" dirty="0" smtClean="0"/>
              <a:t> Falls, India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1082" y="1758421"/>
            <a:ext cx="6107994" cy="458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0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omic Sans MS"/>
                <a:cs typeface="Comic Sans MS"/>
              </a:rPr>
              <a:t>What are waterfalls?</a:t>
            </a:r>
            <a:endParaRPr lang="en-US" b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r>
              <a:rPr lang="en-US" b="1" dirty="0" smtClean="0">
                <a:latin typeface="Comic Sans MS"/>
                <a:cs typeface="Comic Sans MS"/>
              </a:rPr>
              <a:t>Waterfalls are perhaps the most spectacular erosional feature of a river.</a:t>
            </a:r>
          </a:p>
          <a:p>
            <a:r>
              <a:rPr lang="en-US" b="1" dirty="0" smtClean="0">
                <a:latin typeface="Comic Sans MS"/>
                <a:cs typeface="Comic Sans MS"/>
              </a:rPr>
              <a:t>Occur in upper course of the river.</a:t>
            </a:r>
          </a:p>
          <a:p>
            <a:pPr marL="0" indent="0">
              <a:buNone/>
            </a:pPr>
            <a:endParaRPr lang="en-US" b="1" dirty="0">
              <a:latin typeface="Comic Sans MS"/>
              <a:cs typeface="Comic Sans MS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Comic Sans MS"/>
                <a:cs typeface="Comic Sans MS"/>
              </a:rPr>
              <a:t>A waterfall is an area of a river or stream where the water flows over a steep vertical drop, often landing in a plunge pool below. They occur in the upper course of a river/stream. </a:t>
            </a:r>
            <a:endParaRPr lang="en-US" b="1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24913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b="1" dirty="0" smtClean="0">
                <a:latin typeface="Comic Sans MS"/>
                <a:cs typeface="Comic Sans MS"/>
              </a:rPr>
              <a:t>But how are they formed?</a:t>
            </a:r>
            <a:endParaRPr lang="en-US" sz="8000" b="1" dirty="0">
              <a:latin typeface="Comic Sans MS"/>
              <a:cs typeface="Comic Sans M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3212976"/>
            <a:ext cx="2022976" cy="241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7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886" y="1290067"/>
            <a:ext cx="8260914" cy="464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9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latin typeface="Comic Sans MS"/>
                <a:cs typeface="Comic Sans MS"/>
              </a:rPr>
              <a:t>Often a waterfall will form when a band of harder rock lies over a softer rock.</a:t>
            </a:r>
          </a:p>
          <a:p>
            <a:r>
              <a:rPr lang="en-US" b="1" dirty="0" smtClean="0">
                <a:latin typeface="Comic Sans MS"/>
                <a:cs typeface="Comic Sans MS"/>
              </a:rPr>
              <a:t>As the river flows over the edge of the harder, more resistant rock, the softer rock below is eroded away – creating an overhang.</a:t>
            </a:r>
          </a:p>
          <a:p>
            <a:r>
              <a:rPr lang="en-US" b="1" dirty="0" smtClean="0">
                <a:latin typeface="Comic Sans MS"/>
                <a:cs typeface="Comic Sans MS"/>
              </a:rPr>
              <a:t>When the overhang is big enough, it collapses – due to its weight and gravity. </a:t>
            </a:r>
          </a:p>
          <a:p>
            <a:r>
              <a:rPr lang="en-US" b="1" dirty="0" smtClean="0">
                <a:latin typeface="Comic Sans MS"/>
                <a:cs typeface="Comic Sans MS"/>
              </a:rPr>
              <a:t>The whole processes occurs again, this means over time, the waterfall will move backwards up the valley, leaving a steep sided gorge in front of them. </a:t>
            </a:r>
            <a:endParaRPr lang="en-US" b="1" dirty="0">
              <a:latin typeface="Comic Sans MS"/>
              <a:cs typeface="Comic Sans M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omic Sans MS"/>
                <a:cs typeface="Comic Sans MS"/>
              </a:rPr>
              <a:t>How are they formed?</a:t>
            </a:r>
            <a:endParaRPr lang="en-US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0710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 showing the formation of a waterf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1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Key Processes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Hydraulic action – force of water.</a:t>
            </a:r>
          </a:p>
          <a:p>
            <a:r>
              <a:rPr lang="en-GB" dirty="0" smtClean="0"/>
              <a:t>Abrasion – rocks wearing away the ground as they move over it.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20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WHITEBOARD TIME!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88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Minnehaha-Falls-1_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Line 6"/>
          <p:cNvSpPr>
            <a:spLocks noChangeShapeType="1"/>
          </p:cNvSpPr>
          <p:nvPr/>
        </p:nvSpPr>
        <p:spPr bwMode="auto">
          <a:xfrm flipV="1">
            <a:off x="2844405" y="1989138"/>
            <a:ext cx="2591990" cy="647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V="1">
            <a:off x="2951560" y="4365627"/>
            <a:ext cx="3780234" cy="5048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V="1">
            <a:off x="3059907" y="4797425"/>
            <a:ext cx="2321719" cy="1079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1143000" y="2492375"/>
            <a:ext cx="172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entury Gothic" panose="020B0502020202020204" pitchFamily="34" charset="0"/>
              </a:rPr>
              <a:t>Hard Rock </a:t>
            </a:r>
            <a:endParaRPr lang="en-US" altLang="en-US" sz="24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1385889" y="4652963"/>
            <a:ext cx="16740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entury Gothic" panose="020B0502020202020204" pitchFamily="34" charset="0"/>
              </a:rPr>
              <a:t>Soft rock</a:t>
            </a:r>
            <a:endParaRPr lang="en-US" altLang="en-US" sz="24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1439467" y="5661025"/>
            <a:ext cx="183594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entury Gothic" panose="020B0502020202020204" pitchFamily="34" charset="0"/>
              </a:rPr>
              <a:t>Plunge pool</a:t>
            </a:r>
            <a:endParaRPr lang="en-US" altLang="en-US" sz="24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849" name="Line 13"/>
          <p:cNvSpPr>
            <a:spLocks noChangeShapeType="1"/>
          </p:cNvSpPr>
          <p:nvPr/>
        </p:nvSpPr>
        <p:spPr bwMode="auto">
          <a:xfrm>
            <a:off x="4193381" y="1484313"/>
            <a:ext cx="0" cy="29527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0" name="Text Box 14"/>
          <p:cNvSpPr txBox="1">
            <a:spLocks noChangeArrowheads="1"/>
          </p:cNvSpPr>
          <p:nvPr/>
        </p:nvSpPr>
        <p:spPr bwMode="auto">
          <a:xfrm>
            <a:off x="3113486" y="1052513"/>
            <a:ext cx="23217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entury Gothic" panose="020B0502020202020204" pitchFamily="34" charset="0"/>
              </a:rPr>
              <a:t>Steep sided gorge</a:t>
            </a:r>
            <a:endParaRPr lang="en-US" altLang="en-US" sz="24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851" name="Rectangle 15"/>
          <p:cNvSpPr>
            <a:spLocks noChangeArrowheads="1"/>
          </p:cNvSpPr>
          <p:nvPr/>
        </p:nvSpPr>
        <p:spPr bwMode="auto">
          <a:xfrm>
            <a:off x="1116446" y="3429001"/>
            <a:ext cx="20938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b="1">
                <a:solidFill>
                  <a:schemeClr val="bg1"/>
                </a:solidFill>
                <a:latin typeface="Century Gothic" panose="020B0502020202020204" pitchFamily="34" charset="0"/>
              </a:rPr>
              <a:t>Undercutting</a:t>
            </a:r>
            <a:endParaRPr lang="en-US" altLang="en-US" sz="24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V="1">
            <a:off x="2951561" y="3429000"/>
            <a:ext cx="3888581" cy="2873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Freeform 1"/>
          <p:cNvSpPr/>
          <p:nvPr/>
        </p:nvSpPr>
        <p:spPr>
          <a:xfrm>
            <a:off x="6850856" y="2343150"/>
            <a:ext cx="1293020" cy="390526"/>
          </a:xfrm>
          <a:custGeom>
            <a:avLst/>
            <a:gdLst/>
            <a:ahLst/>
            <a:cxnLst/>
            <a:rect l="0" t="0" r="0" b="0"/>
            <a:pathLst>
              <a:path w="1724026" h="390526">
                <a:moveTo>
                  <a:pt x="0" y="371475"/>
                </a:moveTo>
                <a:lnTo>
                  <a:pt x="0" y="381000"/>
                </a:lnTo>
                <a:lnTo>
                  <a:pt x="0" y="381000"/>
                </a:lnTo>
                <a:lnTo>
                  <a:pt x="0" y="381000"/>
                </a:lnTo>
                <a:lnTo>
                  <a:pt x="0" y="381000"/>
                </a:lnTo>
                <a:lnTo>
                  <a:pt x="9525" y="381000"/>
                </a:lnTo>
                <a:lnTo>
                  <a:pt x="19050" y="390525"/>
                </a:lnTo>
                <a:lnTo>
                  <a:pt x="38100" y="390525"/>
                </a:lnTo>
                <a:lnTo>
                  <a:pt x="57150" y="381000"/>
                </a:lnTo>
                <a:lnTo>
                  <a:pt x="66675" y="381000"/>
                </a:lnTo>
                <a:lnTo>
                  <a:pt x="85725" y="381000"/>
                </a:lnTo>
                <a:lnTo>
                  <a:pt x="114300" y="371475"/>
                </a:lnTo>
                <a:lnTo>
                  <a:pt x="133350" y="371475"/>
                </a:lnTo>
                <a:lnTo>
                  <a:pt x="161925" y="361950"/>
                </a:lnTo>
                <a:lnTo>
                  <a:pt x="190500" y="361950"/>
                </a:lnTo>
                <a:lnTo>
                  <a:pt x="219075" y="342900"/>
                </a:lnTo>
                <a:lnTo>
                  <a:pt x="247650" y="342900"/>
                </a:lnTo>
                <a:lnTo>
                  <a:pt x="276225" y="333375"/>
                </a:lnTo>
                <a:lnTo>
                  <a:pt x="304800" y="323850"/>
                </a:lnTo>
                <a:lnTo>
                  <a:pt x="342900" y="314325"/>
                </a:lnTo>
                <a:lnTo>
                  <a:pt x="381000" y="304800"/>
                </a:lnTo>
                <a:lnTo>
                  <a:pt x="419100" y="295275"/>
                </a:lnTo>
                <a:lnTo>
                  <a:pt x="447675" y="285750"/>
                </a:lnTo>
                <a:lnTo>
                  <a:pt x="485775" y="285750"/>
                </a:lnTo>
                <a:lnTo>
                  <a:pt x="523875" y="266700"/>
                </a:lnTo>
                <a:lnTo>
                  <a:pt x="571500" y="257175"/>
                </a:lnTo>
                <a:lnTo>
                  <a:pt x="609600" y="247650"/>
                </a:lnTo>
                <a:lnTo>
                  <a:pt x="647700" y="238125"/>
                </a:lnTo>
                <a:lnTo>
                  <a:pt x="695325" y="219075"/>
                </a:lnTo>
                <a:lnTo>
                  <a:pt x="733425" y="209550"/>
                </a:lnTo>
                <a:lnTo>
                  <a:pt x="781050" y="200025"/>
                </a:lnTo>
                <a:lnTo>
                  <a:pt x="828675" y="180975"/>
                </a:lnTo>
                <a:lnTo>
                  <a:pt x="866775" y="171450"/>
                </a:lnTo>
                <a:lnTo>
                  <a:pt x="914400" y="161925"/>
                </a:lnTo>
                <a:lnTo>
                  <a:pt x="962025" y="152400"/>
                </a:lnTo>
                <a:lnTo>
                  <a:pt x="1000125" y="142875"/>
                </a:lnTo>
                <a:lnTo>
                  <a:pt x="1047750" y="133350"/>
                </a:lnTo>
                <a:lnTo>
                  <a:pt x="1085850" y="114300"/>
                </a:lnTo>
                <a:lnTo>
                  <a:pt x="1133475" y="104775"/>
                </a:lnTo>
                <a:lnTo>
                  <a:pt x="1171575" y="104775"/>
                </a:lnTo>
                <a:lnTo>
                  <a:pt x="1219200" y="85725"/>
                </a:lnTo>
                <a:lnTo>
                  <a:pt x="1257300" y="76200"/>
                </a:lnTo>
                <a:lnTo>
                  <a:pt x="1295400" y="66675"/>
                </a:lnTo>
                <a:lnTo>
                  <a:pt x="1343025" y="57150"/>
                </a:lnTo>
                <a:lnTo>
                  <a:pt x="1381125" y="47625"/>
                </a:lnTo>
                <a:lnTo>
                  <a:pt x="1409700" y="47625"/>
                </a:lnTo>
                <a:lnTo>
                  <a:pt x="1447800" y="38100"/>
                </a:lnTo>
                <a:lnTo>
                  <a:pt x="1485900" y="19050"/>
                </a:lnTo>
                <a:lnTo>
                  <a:pt x="1514475" y="19050"/>
                </a:lnTo>
                <a:lnTo>
                  <a:pt x="1552575" y="19050"/>
                </a:lnTo>
                <a:lnTo>
                  <a:pt x="1581150" y="9525"/>
                </a:lnTo>
                <a:lnTo>
                  <a:pt x="1609725" y="0"/>
                </a:lnTo>
                <a:lnTo>
                  <a:pt x="1628775" y="9525"/>
                </a:lnTo>
                <a:lnTo>
                  <a:pt x="1647825" y="0"/>
                </a:lnTo>
                <a:lnTo>
                  <a:pt x="1666875" y="0"/>
                </a:lnTo>
                <a:lnTo>
                  <a:pt x="1676400" y="0"/>
                </a:lnTo>
                <a:lnTo>
                  <a:pt x="1685925" y="0"/>
                </a:lnTo>
                <a:lnTo>
                  <a:pt x="1695450" y="0"/>
                </a:lnTo>
                <a:lnTo>
                  <a:pt x="1704975" y="0"/>
                </a:lnTo>
                <a:lnTo>
                  <a:pt x="1714500" y="0"/>
                </a:lnTo>
                <a:lnTo>
                  <a:pt x="1714500" y="0"/>
                </a:lnTo>
                <a:lnTo>
                  <a:pt x="1724025" y="0"/>
                </a:lnTo>
                <a:lnTo>
                  <a:pt x="1724025" y="9525"/>
                </a:lnTo>
                <a:lnTo>
                  <a:pt x="1724025" y="0"/>
                </a:lnTo>
                <a:lnTo>
                  <a:pt x="1724025" y="0"/>
                </a:lnTo>
                <a:lnTo>
                  <a:pt x="1724025" y="9525"/>
                </a:lnTo>
                <a:lnTo>
                  <a:pt x="1724025" y="9525"/>
                </a:lnTo>
                <a:lnTo>
                  <a:pt x="1724025" y="0"/>
                </a:lnTo>
                <a:lnTo>
                  <a:pt x="1724025" y="9525"/>
                </a:lnTo>
                <a:lnTo>
                  <a:pt x="1724025" y="19050"/>
                </a:lnTo>
                <a:lnTo>
                  <a:pt x="1724025" y="190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8043862" y="3448050"/>
            <a:ext cx="7145" cy="28576"/>
          </a:xfrm>
          <a:custGeom>
            <a:avLst/>
            <a:gdLst/>
            <a:ahLst/>
            <a:cxnLst/>
            <a:rect l="0" t="0" r="0" b="0"/>
            <a:pathLst>
              <a:path w="9526" h="28576">
                <a:moveTo>
                  <a:pt x="9525" y="0"/>
                </a:moveTo>
                <a:lnTo>
                  <a:pt x="0" y="9525"/>
                </a:lnTo>
                <a:lnTo>
                  <a:pt x="0" y="19050"/>
                </a:lnTo>
                <a:lnTo>
                  <a:pt x="0" y="19050"/>
                </a:lnTo>
                <a:lnTo>
                  <a:pt x="0" y="19050"/>
                </a:lnTo>
                <a:lnTo>
                  <a:pt x="0" y="28575"/>
                </a:lnTo>
                <a:lnTo>
                  <a:pt x="0" y="28575"/>
                </a:lnTo>
                <a:lnTo>
                  <a:pt x="0" y="28575"/>
                </a:lnTo>
                <a:lnTo>
                  <a:pt x="0" y="28575"/>
                </a:lnTo>
                <a:lnTo>
                  <a:pt x="0" y="28575"/>
                </a:lnTo>
                <a:lnTo>
                  <a:pt x="0" y="19050"/>
                </a:lnTo>
                <a:lnTo>
                  <a:pt x="0" y="9525"/>
                </a:lnTo>
                <a:lnTo>
                  <a:pt x="0" y="0"/>
                </a:lnTo>
                <a:lnTo>
                  <a:pt x="9525" y="0"/>
                </a:lnTo>
                <a:close/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shade val="80000"/>
                    <a:lumMod val="9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25400" dist="35921" dir="2699988">
                    <a:srgbClr val="808080">
                      <a:alpha val="60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8143875" y="3381375"/>
            <a:ext cx="7145" cy="28576"/>
          </a:xfrm>
          <a:custGeom>
            <a:avLst/>
            <a:gdLst/>
            <a:ahLst/>
            <a:cxnLst/>
            <a:rect l="0" t="0" r="0" b="0"/>
            <a:pathLst>
              <a:path w="9526" h="28576">
                <a:moveTo>
                  <a:pt x="9525" y="0"/>
                </a:moveTo>
                <a:lnTo>
                  <a:pt x="9525" y="9525"/>
                </a:lnTo>
                <a:lnTo>
                  <a:pt x="0" y="19050"/>
                </a:lnTo>
                <a:lnTo>
                  <a:pt x="0" y="28575"/>
                </a:lnTo>
                <a:lnTo>
                  <a:pt x="0" y="28575"/>
                </a:lnTo>
                <a:lnTo>
                  <a:pt x="0" y="28575"/>
                </a:lnTo>
                <a:lnTo>
                  <a:pt x="0" y="28575"/>
                </a:lnTo>
                <a:lnTo>
                  <a:pt x="0" y="19050"/>
                </a:lnTo>
                <a:lnTo>
                  <a:pt x="0" y="19050"/>
                </a:lnTo>
                <a:lnTo>
                  <a:pt x="0" y="19050"/>
                </a:lnTo>
                <a:lnTo>
                  <a:pt x="0" y="9525"/>
                </a:lnTo>
                <a:lnTo>
                  <a:pt x="9525" y="0"/>
                </a:lnTo>
                <a:close/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shade val="80000"/>
                    <a:lumMod val="9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25400" dist="35921" dir="2699988">
                    <a:srgbClr val="808080">
                      <a:alpha val="60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8108156" y="3228975"/>
            <a:ext cx="7145" cy="47626"/>
          </a:xfrm>
          <a:custGeom>
            <a:avLst/>
            <a:gdLst/>
            <a:ahLst/>
            <a:cxnLst/>
            <a:rect l="0" t="0" r="0" b="0"/>
            <a:pathLst>
              <a:path w="9526" h="47626">
                <a:moveTo>
                  <a:pt x="9525" y="19050"/>
                </a:moveTo>
                <a:lnTo>
                  <a:pt x="9525" y="28575"/>
                </a:lnTo>
                <a:lnTo>
                  <a:pt x="9525" y="38100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47625"/>
                </a:lnTo>
                <a:lnTo>
                  <a:pt x="0" y="47625"/>
                </a:lnTo>
                <a:lnTo>
                  <a:pt x="0" y="47625"/>
                </a:lnTo>
                <a:lnTo>
                  <a:pt x="0" y="38100"/>
                </a:lnTo>
                <a:lnTo>
                  <a:pt x="0" y="38100"/>
                </a:lnTo>
                <a:lnTo>
                  <a:pt x="0" y="28575"/>
                </a:lnTo>
                <a:lnTo>
                  <a:pt x="0" y="1905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8101013" y="3200401"/>
            <a:ext cx="1" cy="57151"/>
          </a:xfrm>
          <a:custGeom>
            <a:avLst/>
            <a:gdLst/>
            <a:ahLst/>
            <a:cxnLst/>
            <a:rect l="0" t="0" r="0" b="0"/>
            <a:pathLst>
              <a:path w="1" h="57151">
                <a:moveTo>
                  <a:pt x="0" y="19050"/>
                </a:moveTo>
                <a:lnTo>
                  <a:pt x="0" y="28575"/>
                </a:lnTo>
                <a:lnTo>
                  <a:pt x="0" y="38100"/>
                </a:lnTo>
                <a:lnTo>
                  <a:pt x="0" y="47625"/>
                </a:lnTo>
                <a:lnTo>
                  <a:pt x="0" y="47625"/>
                </a:lnTo>
                <a:lnTo>
                  <a:pt x="0" y="57150"/>
                </a:lnTo>
                <a:lnTo>
                  <a:pt x="0" y="57150"/>
                </a:lnTo>
                <a:lnTo>
                  <a:pt x="0" y="57150"/>
                </a:lnTo>
                <a:lnTo>
                  <a:pt x="0" y="47625"/>
                </a:lnTo>
                <a:lnTo>
                  <a:pt x="0" y="47625"/>
                </a:lnTo>
                <a:lnTo>
                  <a:pt x="0" y="38100"/>
                </a:lnTo>
                <a:lnTo>
                  <a:pt x="0" y="38100"/>
                </a:lnTo>
                <a:lnTo>
                  <a:pt x="0" y="19050"/>
                </a:lnTo>
                <a:lnTo>
                  <a:pt x="0" y="9525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7936707" y="3209926"/>
            <a:ext cx="14288" cy="57151"/>
          </a:xfrm>
          <a:custGeom>
            <a:avLst/>
            <a:gdLst/>
            <a:ahLst/>
            <a:cxnLst/>
            <a:rect l="0" t="0" r="0" b="0"/>
            <a:pathLst>
              <a:path w="19051" h="57151">
                <a:moveTo>
                  <a:pt x="9525" y="19050"/>
                </a:moveTo>
                <a:lnTo>
                  <a:pt x="9525" y="38100"/>
                </a:lnTo>
                <a:lnTo>
                  <a:pt x="9525" y="57150"/>
                </a:lnTo>
                <a:lnTo>
                  <a:pt x="19050" y="57150"/>
                </a:lnTo>
                <a:lnTo>
                  <a:pt x="19050" y="57150"/>
                </a:lnTo>
                <a:lnTo>
                  <a:pt x="19050" y="57150"/>
                </a:lnTo>
                <a:lnTo>
                  <a:pt x="9525" y="57150"/>
                </a:lnTo>
                <a:lnTo>
                  <a:pt x="9525" y="57150"/>
                </a:lnTo>
                <a:lnTo>
                  <a:pt x="9525" y="47625"/>
                </a:lnTo>
                <a:lnTo>
                  <a:pt x="9525" y="38100"/>
                </a:lnTo>
                <a:lnTo>
                  <a:pt x="9525" y="38100"/>
                </a:lnTo>
                <a:lnTo>
                  <a:pt x="0" y="1905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7786687" y="3276600"/>
            <a:ext cx="7145" cy="47626"/>
          </a:xfrm>
          <a:custGeom>
            <a:avLst/>
            <a:gdLst/>
            <a:ahLst/>
            <a:cxnLst/>
            <a:rect l="0" t="0" r="0" b="0"/>
            <a:pathLst>
              <a:path w="9526" h="47626">
                <a:moveTo>
                  <a:pt x="0" y="28575"/>
                </a:moveTo>
                <a:lnTo>
                  <a:pt x="9525" y="47625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38100"/>
                </a:lnTo>
                <a:lnTo>
                  <a:pt x="9525" y="38100"/>
                </a:lnTo>
                <a:lnTo>
                  <a:pt x="9525" y="38100"/>
                </a:lnTo>
                <a:lnTo>
                  <a:pt x="9525" y="28575"/>
                </a:lnTo>
                <a:lnTo>
                  <a:pt x="0" y="19050"/>
                </a:lnTo>
                <a:lnTo>
                  <a:pt x="0" y="9525"/>
                </a:lnTo>
                <a:lnTo>
                  <a:pt x="0" y="9525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7708106" y="3314700"/>
            <a:ext cx="7145" cy="47626"/>
          </a:xfrm>
          <a:custGeom>
            <a:avLst/>
            <a:gdLst/>
            <a:ahLst/>
            <a:cxnLst/>
            <a:rect l="0" t="0" r="0" b="0"/>
            <a:pathLst>
              <a:path w="9526" h="47626">
                <a:moveTo>
                  <a:pt x="0" y="9525"/>
                </a:moveTo>
                <a:lnTo>
                  <a:pt x="0" y="28575"/>
                </a:lnTo>
                <a:lnTo>
                  <a:pt x="9525" y="38100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38100"/>
                </a:lnTo>
                <a:lnTo>
                  <a:pt x="9525" y="28575"/>
                </a:lnTo>
                <a:lnTo>
                  <a:pt x="0" y="28575"/>
                </a:lnTo>
                <a:lnTo>
                  <a:pt x="0" y="1905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7550944" y="3952875"/>
            <a:ext cx="14288" cy="28576"/>
          </a:xfrm>
          <a:custGeom>
            <a:avLst/>
            <a:gdLst/>
            <a:ahLst/>
            <a:cxnLst/>
            <a:rect l="0" t="0" r="0" b="0"/>
            <a:pathLst>
              <a:path w="19051" h="28576">
                <a:moveTo>
                  <a:pt x="0" y="0"/>
                </a:moveTo>
                <a:lnTo>
                  <a:pt x="0" y="0"/>
                </a:lnTo>
                <a:lnTo>
                  <a:pt x="9525" y="9525"/>
                </a:lnTo>
                <a:lnTo>
                  <a:pt x="9525" y="19050"/>
                </a:lnTo>
                <a:lnTo>
                  <a:pt x="9525" y="28575"/>
                </a:lnTo>
                <a:lnTo>
                  <a:pt x="19050" y="28575"/>
                </a:lnTo>
                <a:lnTo>
                  <a:pt x="19050" y="28575"/>
                </a:lnTo>
                <a:lnTo>
                  <a:pt x="19050" y="28575"/>
                </a:lnTo>
                <a:lnTo>
                  <a:pt x="9525" y="19050"/>
                </a:lnTo>
                <a:lnTo>
                  <a:pt x="9525" y="19050"/>
                </a:lnTo>
                <a:lnTo>
                  <a:pt x="9525" y="9525"/>
                </a:lnTo>
                <a:lnTo>
                  <a:pt x="9525" y="0"/>
                </a:lnTo>
                <a:lnTo>
                  <a:pt x="9525" y="0"/>
                </a:lnTo>
                <a:lnTo>
                  <a:pt x="952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9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 animBg="1" autoUpdateAnimBg="0"/>
      <p:bldP spid="36872" grpId="0" animBg="1" autoUpdateAnimBg="0"/>
      <p:bldP spid="36873" grpId="0" animBg="1" autoUpdateAnimBg="0"/>
      <p:bldP spid="36874" grpId="0" autoUpdateAnimBg="0"/>
      <p:bldP spid="36875" grpId="0" autoUpdateAnimBg="0"/>
      <p:bldP spid="36876" grpId="0" autoUpdateAnimBg="0"/>
      <p:bldP spid="36880" grpId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31729" y="1544104"/>
            <a:ext cx="8388743" cy="4981239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GB" altLang="en-US" sz="2400" dirty="0">
                <a:latin typeface="Century Gothic" panose="020B0502020202020204" pitchFamily="34" charset="0"/>
              </a:rPr>
              <a:t>Waterfalls usually occur where a band of hard rock lies next to soft rock. The water flows over these different bands of rocks and this creates </a:t>
            </a:r>
            <a:r>
              <a:rPr lang="en-GB" altLang="en-US" sz="2400" b="1" dirty="0">
                <a:latin typeface="Century Gothic" panose="020B0502020202020204" pitchFamily="34" charset="0"/>
              </a:rPr>
              <a:t>rapids</a:t>
            </a:r>
            <a:r>
              <a:rPr lang="en-GB" altLang="en-US" sz="2400" dirty="0">
                <a:latin typeface="Century Gothic" panose="020B0502020202020204" pitchFamily="34" charset="0"/>
              </a:rPr>
              <a:t>.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GB" altLang="en-US" sz="2400" b="1" dirty="0">
                <a:latin typeface="Century Gothic" panose="020B0502020202020204" pitchFamily="34" charset="0"/>
              </a:rPr>
              <a:t>Hydraulic action</a:t>
            </a:r>
            <a:r>
              <a:rPr lang="en-GB" altLang="en-US" sz="2400" dirty="0">
                <a:latin typeface="Century Gothic" panose="020B0502020202020204" pitchFamily="34" charset="0"/>
              </a:rPr>
              <a:t> (the force of the water) and </a:t>
            </a:r>
            <a:r>
              <a:rPr lang="en-GB" altLang="en-US" sz="2400" b="1" dirty="0">
                <a:latin typeface="Century Gothic" panose="020B0502020202020204" pitchFamily="34" charset="0"/>
              </a:rPr>
              <a:t>abrasion</a:t>
            </a:r>
            <a:r>
              <a:rPr lang="en-GB" altLang="en-US" sz="2400" dirty="0">
                <a:latin typeface="Century Gothic" panose="020B0502020202020204" pitchFamily="34" charset="0"/>
              </a:rPr>
              <a:t> </a:t>
            </a:r>
            <a:r>
              <a:rPr lang="en-GB" altLang="en-US" sz="2400" dirty="0" smtClean="0">
                <a:latin typeface="Century Gothic" panose="020B0502020202020204" pitchFamily="34" charset="0"/>
              </a:rPr>
              <a:t>(rock carried by the water eroding rock it moves over – like sand paper) </a:t>
            </a:r>
            <a:r>
              <a:rPr lang="en-GB" altLang="en-US" sz="2400" dirty="0">
                <a:latin typeface="Century Gothic" panose="020B0502020202020204" pitchFamily="34" charset="0"/>
              </a:rPr>
              <a:t>erode the softer rock more quickly than the hard rock as it is less resistant</a:t>
            </a:r>
            <a:r>
              <a:rPr lang="en-GB" altLang="en-US" sz="2400" dirty="0" smtClean="0">
                <a:latin typeface="Century Gothic" panose="020B0502020202020204" pitchFamily="34" charset="0"/>
              </a:rPr>
              <a:t>.</a:t>
            </a:r>
            <a:endParaRPr lang="en-GB" altLang="en-US" sz="2400" dirty="0">
              <a:latin typeface="Century Gothic" panose="020B0502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GB" altLang="en-US" sz="2400" dirty="0">
                <a:latin typeface="Century Gothic" panose="020B0502020202020204" pitchFamily="34" charset="0"/>
              </a:rPr>
              <a:t>The power of the water creates a deep </a:t>
            </a:r>
            <a:r>
              <a:rPr lang="en-GB" altLang="en-US" sz="2400" b="1" dirty="0">
                <a:latin typeface="Century Gothic" panose="020B0502020202020204" pitchFamily="34" charset="0"/>
              </a:rPr>
              <a:t>plunge pool</a:t>
            </a:r>
            <a:r>
              <a:rPr lang="en-GB" altLang="en-US" sz="2400" dirty="0">
                <a:latin typeface="Century Gothic" panose="020B0502020202020204" pitchFamily="34" charset="0"/>
              </a:rPr>
              <a:t> below the waterfall.  This plunge pool undercuts the harder rock until an overhang is developed.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GB" altLang="en-US" sz="2400" dirty="0">
                <a:latin typeface="Century Gothic" panose="020B0502020202020204" pitchFamily="34" charset="0"/>
              </a:rPr>
              <a:t>Overtime this overhang of hard rock will become unsupported and will eventually </a:t>
            </a:r>
            <a:r>
              <a:rPr lang="en-GB" altLang="en-US" sz="2400" dirty="0" smtClean="0">
                <a:latin typeface="Century Gothic" panose="020B0502020202020204" pitchFamily="34" charset="0"/>
              </a:rPr>
              <a:t>collapse. </a:t>
            </a:r>
            <a:r>
              <a:rPr lang="en-GB" altLang="en-US" sz="2400" dirty="0">
                <a:latin typeface="Century Gothic" panose="020B0502020202020204" pitchFamily="34" charset="0"/>
              </a:rPr>
              <a:t>This causes the waterfall to move back upstream, leaving a </a:t>
            </a:r>
            <a:r>
              <a:rPr lang="en-GB" altLang="en-US" sz="2400" b="1" dirty="0">
                <a:latin typeface="Century Gothic" panose="020B0502020202020204" pitchFamily="34" charset="0"/>
              </a:rPr>
              <a:t>steep sided gorge</a:t>
            </a:r>
            <a:r>
              <a:rPr lang="en-GB" altLang="en-US" sz="2400" dirty="0">
                <a:latin typeface="Century Gothic" panose="020B0502020202020204" pitchFamily="34" charset="0"/>
              </a:rPr>
              <a:t> behind</a:t>
            </a:r>
            <a:r>
              <a:rPr lang="en-GB" altLang="en-US" sz="2400" dirty="0" smtClean="0">
                <a:latin typeface="Century Gothic" panose="020B0502020202020204" pitchFamily="34" charset="0"/>
              </a:rPr>
              <a:t>. The plunge pool is made deeper as the hard rock which has fallen in erodes the pool through abrasion.</a:t>
            </a:r>
            <a:endParaRPr lang="en-US" altLang="en-US" sz="2400" dirty="0"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1729" y="324020"/>
            <a:ext cx="82237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entury Gothic" panose="020B0502020202020204" pitchFamily="34" charset="0"/>
              </a:rPr>
              <a:t>Formation of a waterfall</a:t>
            </a:r>
            <a:endParaRPr lang="en-GB" sz="5400" b="1" cap="none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366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" y="188640"/>
            <a:ext cx="912101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284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1124744"/>
            <a:ext cx="7029400" cy="295232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MINI WHITEBOARD MEMORY TEST!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11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3303</TotalTime>
  <Words>899</Words>
  <Application>Microsoft Office PowerPoint</Application>
  <PresentationFormat>On-screen Show (4:3)</PresentationFormat>
  <Paragraphs>131</Paragraphs>
  <Slides>50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MS PGothic</vt:lpstr>
      <vt:lpstr>Arial</vt:lpstr>
      <vt:lpstr>Calibri</vt:lpstr>
      <vt:lpstr>Century Gothic</vt:lpstr>
      <vt:lpstr>Comic Sans MS</vt:lpstr>
      <vt:lpstr>Corbel</vt:lpstr>
      <vt:lpstr>Times New Roman</vt:lpstr>
      <vt:lpstr>Default Design</vt:lpstr>
      <vt:lpstr>Welcome Back!</vt:lpstr>
      <vt:lpstr>Give me three....</vt:lpstr>
      <vt:lpstr>The Long Profile of  a River</vt:lpstr>
      <vt:lpstr>Upper Course</vt:lpstr>
      <vt:lpstr>Middle Course</vt:lpstr>
      <vt:lpstr>Lower Course</vt:lpstr>
      <vt:lpstr>Different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River Processes</vt:lpstr>
      <vt:lpstr>PowerPoint Presentation</vt:lpstr>
      <vt:lpstr>PowerPoint Presentation</vt:lpstr>
      <vt:lpstr>PowerPoint Presentation</vt:lpstr>
      <vt:lpstr>Transportation</vt:lpstr>
      <vt:lpstr>PowerPoint Presentation</vt:lpstr>
      <vt:lpstr>PowerPoint Presentation</vt:lpstr>
      <vt:lpstr>River Formations</vt:lpstr>
      <vt:lpstr>Upper Course – Waterfall Formation</vt:lpstr>
      <vt:lpstr>The Upper Course Formations</vt:lpstr>
      <vt:lpstr>A Nice Waterfall Video!</vt:lpstr>
      <vt:lpstr>Niagara Falls</vt:lpstr>
      <vt:lpstr>Victoria Falls, Zimbabwe</vt:lpstr>
      <vt:lpstr>Iguazu Falls, Argentina</vt:lpstr>
      <vt:lpstr>Angel Falls, Venezuela</vt:lpstr>
      <vt:lpstr>Kaieteur Falls, Guyana</vt:lpstr>
      <vt:lpstr>Gullfoss, Iceland</vt:lpstr>
      <vt:lpstr>Plitvice Falls, Croatia</vt:lpstr>
      <vt:lpstr>Krka Falls, Croatia</vt:lpstr>
      <vt:lpstr>PowerPoint Presentation</vt:lpstr>
      <vt:lpstr>PowerPoint Presentation</vt:lpstr>
      <vt:lpstr>PowerPoint Presentation</vt:lpstr>
      <vt:lpstr>Yosemite Falls, USA</vt:lpstr>
      <vt:lpstr>Sutherland Falls, New Zealand</vt:lpstr>
      <vt:lpstr>Nohkalikai Falls, India</vt:lpstr>
      <vt:lpstr>What are waterfalls?</vt:lpstr>
      <vt:lpstr>PowerPoint Presentation</vt:lpstr>
      <vt:lpstr>PowerPoint Presentation</vt:lpstr>
      <vt:lpstr>How are they formed?</vt:lpstr>
      <vt:lpstr>PowerPoint Presentation</vt:lpstr>
      <vt:lpstr>Key Processes</vt:lpstr>
      <vt:lpstr>WHITEBOARD TIME!</vt:lpstr>
      <vt:lpstr>PowerPoint Presentation</vt:lpstr>
      <vt:lpstr>PowerPoint Presentation</vt:lpstr>
      <vt:lpstr>PowerPoint Presentation</vt:lpstr>
      <vt:lpstr>MINI WHITEBOARD MEMORY TEST!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302</cp:revision>
  <cp:lastPrinted>2019-02-20T08:58:14Z</cp:lastPrinted>
  <dcterms:created xsi:type="dcterms:W3CDTF">2005-01-31T15:07:56Z</dcterms:created>
  <dcterms:modified xsi:type="dcterms:W3CDTF">2019-02-20T09:00:28Z</dcterms:modified>
</cp:coreProperties>
</file>