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5" r:id="rId3"/>
  </p:sldMasterIdLst>
  <p:notesMasterIdLst>
    <p:notesMasterId r:id="rId32"/>
  </p:notesMasterIdLst>
  <p:handoutMasterIdLst>
    <p:handoutMasterId r:id="rId33"/>
  </p:handoutMasterIdLst>
  <p:sldIdLst>
    <p:sldId id="797" r:id="rId4"/>
    <p:sldId id="770" r:id="rId5"/>
    <p:sldId id="830" r:id="rId6"/>
    <p:sldId id="831" r:id="rId7"/>
    <p:sldId id="833" r:id="rId8"/>
    <p:sldId id="834" r:id="rId9"/>
    <p:sldId id="835" r:id="rId10"/>
    <p:sldId id="836" r:id="rId11"/>
    <p:sldId id="837" r:id="rId12"/>
    <p:sldId id="810" r:id="rId13"/>
    <p:sldId id="815" r:id="rId14"/>
    <p:sldId id="816" r:id="rId15"/>
    <p:sldId id="817" r:id="rId16"/>
    <p:sldId id="818" r:id="rId17"/>
    <p:sldId id="821" r:id="rId18"/>
    <p:sldId id="822" r:id="rId19"/>
    <p:sldId id="823" r:id="rId20"/>
    <p:sldId id="819" r:id="rId21"/>
    <p:sldId id="825" r:id="rId22"/>
    <p:sldId id="826" r:id="rId23"/>
    <p:sldId id="820" r:id="rId24"/>
    <p:sldId id="824" r:id="rId25"/>
    <p:sldId id="827" r:id="rId26"/>
    <p:sldId id="829" r:id="rId27"/>
    <p:sldId id="828" r:id="rId28"/>
    <p:sldId id="839" r:id="rId29"/>
    <p:sldId id="838" r:id="rId30"/>
    <p:sldId id="840" r:id="rId31"/>
  </p:sldIdLst>
  <p:sldSz cx="9144000" cy="6858000" type="screen4x3"/>
  <p:notesSz cx="6796088" cy="99298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6FB1"/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702" autoAdjust="0"/>
  </p:normalViewPr>
  <p:slideViewPr>
    <p:cSldViewPr>
      <p:cViewPr varScale="1">
        <p:scale>
          <a:sx n="69" d="100"/>
          <a:sy n="69" d="100"/>
        </p:scale>
        <p:origin x="53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70" cy="497047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200" y="1"/>
            <a:ext cx="2944270" cy="497047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01/02/2019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180"/>
            <a:ext cx="2944270" cy="497046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200" y="9431180"/>
            <a:ext cx="2944270" cy="497046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971" cy="496491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545" y="1"/>
            <a:ext cx="2944971" cy="496491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01/02/2019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7288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72" tIns="46436" rIns="92872" bIns="46436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609" y="4716664"/>
            <a:ext cx="5436870" cy="4468416"/>
          </a:xfrm>
          <a:prstGeom prst="rect">
            <a:avLst/>
          </a:prstGeom>
        </p:spPr>
        <p:txBody>
          <a:bodyPr vert="horz" lIns="92872" tIns="46436" rIns="92872" bIns="4643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1600"/>
            <a:ext cx="2944971" cy="496491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545" y="9431600"/>
            <a:ext cx="2944971" cy="496491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C7A54-AA62-4C41-A54C-3A208950850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694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8C7A54-AA62-4C41-A54C-3A2089508505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476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215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6636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348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087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556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742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947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529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847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2120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8786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AD11B-CC89-47EB-A097-5DF09D7C9F28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7382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7090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2916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5667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4053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1884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04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7810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2439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2520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4916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82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6F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6F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774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6F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98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498178"/>
          </a:xfrm>
          <a:solidFill>
            <a:srgbClr val="3366FF"/>
          </a:solidFill>
        </p:spPr>
        <p:txBody>
          <a:bodyPr/>
          <a:lstStyle/>
          <a:p>
            <a:r>
              <a:rPr lang="en-US" sz="4800" dirty="0" smtClean="0">
                <a:solidFill>
                  <a:srgbClr val="FFFFFF"/>
                </a:solidFill>
              </a:rPr>
              <a:t>Limestone Map Work</a:t>
            </a:r>
            <a:endParaRPr lang="en-US" sz="48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  <a:solidFill>
            <a:schemeClr val="bg1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Starter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Explain </a:t>
            </a:r>
            <a:r>
              <a:rPr lang="en-GB" dirty="0"/>
              <a:t>the </a:t>
            </a:r>
            <a:r>
              <a:rPr lang="en-GB" dirty="0" smtClean="0"/>
              <a:t>ways in which two different land uses may be in conflict within a upland limestone area. (4).</a:t>
            </a:r>
            <a:endParaRPr lang="en-GB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819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Intentions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learn how to spot limestone features on an OS Map.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13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6 Figure Grid Reference Recap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52562"/>
            <a:ext cx="7128792" cy="513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0523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685695"/>
            <a:ext cx="7583488" cy="1143000"/>
          </a:xfrm>
        </p:spPr>
        <p:txBody>
          <a:bodyPr/>
          <a:lstStyle/>
          <a:p>
            <a:r>
              <a:rPr lang="en-US" sz="9600" dirty="0" smtClean="0"/>
              <a:t>ALONG THE CORRIDOR AND UP THE STAIRS!!!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55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715" y="479467"/>
            <a:ext cx="8223086" cy="674230"/>
          </a:xfrm>
        </p:spPr>
        <p:txBody>
          <a:bodyPr/>
          <a:lstStyle/>
          <a:p>
            <a:r>
              <a:rPr lang="en-US" dirty="0" smtClean="0"/>
              <a:t>What are the 4 figure grid references for A-J?</a:t>
            </a:r>
            <a:endParaRPr lang="en-US" dirty="0"/>
          </a:p>
        </p:txBody>
      </p:sp>
      <p:pic>
        <p:nvPicPr>
          <p:cNvPr id="4" name="Picture 3" descr="Screen Shot 2016-08-08 at 13.11.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037" y="1680155"/>
            <a:ext cx="5143168" cy="495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3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 Figure Grid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6 figure grid references are more accurate.  They are used to identify exact points on a map for example a church, tourist information centre or car park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 smtClean="0"/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We apply the same rules as 4 figure grid references – along the corridor and up the stairs.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You need to think about it as dividing each grid into tens – both up and down.</a:t>
            </a:r>
          </a:p>
          <a:p>
            <a:pPr marL="0" indent="0">
              <a:buNone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48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8-08 at 13.33.5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571500"/>
            <a:ext cx="58420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2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9600" dirty="0" smtClean="0">
                <a:solidFill>
                  <a:schemeClr val="tx1"/>
                </a:solidFill>
              </a:rPr>
              <a:t>654725</a:t>
            </a:r>
            <a:endParaRPr lang="en-GB" sz="9600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4 FIGURE GRID REFERENCE = 6572</a:t>
            </a:r>
          </a:p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654 = 4 along in the 65 square.</a:t>
            </a:r>
          </a:p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725 = 5 along in the 72 square.</a:t>
            </a:r>
            <a:endParaRPr lang="en-GB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283222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</a:t>
            </a:r>
            <a:endParaRPr lang="en-US" dirty="0"/>
          </a:p>
        </p:txBody>
      </p:sp>
      <p:pic>
        <p:nvPicPr>
          <p:cNvPr id="4" name="Picture 3" descr="Screen Shot 2016-08-08 at 13.17.18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12645" cy="709197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2645" y="840509"/>
            <a:ext cx="21281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Give the 6 figure grid references for: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829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8966" y="116632"/>
            <a:ext cx="2448272" cy="1080120"/>
          </a:xfrm>
        </p:spPr>
        <p:txBody>
          <a:bodyPr/>
          <a:lstStyle/>
          <a:p>
            <a:r>
              <a:rPr lang="en-GB" sz="3600" dirty="0" smtClean="0"/>
              <a:t>Consider</a:t>
            </a:r>
            <a:endParaRPr lang="en-GB" sz="3600" dirty="0"/>
          </a:p>
        </p:txBody>
      </p:sp>
      <p:pic>
        <p:nvPicPr>
          <p:cNvPr id="1026" name="Picture 2" descr="P:\National 5\Limestone\20150826_0921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" r="39222"/>
          <a:stretch/>
        </p:blipFill>
        <p:spPr bwMode="auto">
          <a:xfrm rot="5400000">
            <a:off x="1091720" y="-1185897"/>
            <a:ext cx="6960561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-94177"/>
            <a:ext cx="6012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features?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623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It is fairly easy to identify limestone features on an OS </a:t>
            </a:r>
            <a:r>
              <a:rPr lang="en-GB" dirty="0" smtClean="0"/>
              <a:t>map as the names </a:t>
            </a:r>
            <a:r>
              <a:rPr lang="en-GB" dirty="0"/>
              <a:t>of features are </a:t>
            </a:r>
            <a:r>
              <a:rPr lang="en-GB" dirty="0" smtClean="0"/>
              <a:t>often shown </a:t>
            </a:r>
            <a:r>
              <a:rPr lang="en-GB" dirty="0"/>
              <a:t>on the map, </a:t>
            </a:r>
            <a:r>
              <a:rPr lang="en-GB" dirty="0" err="1"/>
              <a:t>eg</a:t>
            </a:r>
            <a:r>
              <a:rPr lang="en-GB" dirty="0"/>
              <a:t> Raven Scar or White Scar Caves. </a:t>
            </a:r>
          </a:p>
        </p:txBody>
      </p:sp>
    </p:spTree>
    <p:extLst>
      <p:ext uri="{BB962C8B-B14F-4D97-AF65-F5344CB8AC3E}">
        <p14:creationId xmlns:p14="http://schemas.microsoft.com/office/powerpoint/2010/main" val="46543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Limestone Pavement</a:t>
            </a:r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24354"/>
            <a:ext cx="4536504" cy="509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46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Intermittent Drainage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Rivers/streams appear to start and stop randomly.</a:t>
            </a:r>
          </a:p>
          <a:p>
            <a:r>
              <a:rPr lang="en-GB" dirty="0" smtClean="0"/>
              <a:t>Will reappear as Springs (</a:t>
            </a:r>
            <a:r>
              <a:rPr lang="en-GB" dirty="0" err="1" smtClean="0"/>
              <a:t>Spr</a:t>
            </a:r>
            <a:r>
              <a:rPr lang="en-GB" dirty="0" smtClean="0"/>
              <a:t>).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356992"/>
            <a:ext cx="3057525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122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Shake Holes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Shake holes are formed when </a:t>
            </a:r>
            <a:r>
              <a:rPr lang="en-GB" dirty="0"/>
              <a:t>boulder clay is washed down through cracks or gaps in the underlying limestone.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068959"/>
            <a:ext cx="299085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Image result for shake hol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212976"/>
            <a:ext cx="4477779" cy="331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62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457200" y="1295400"/>
            <a:ext cx="25908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 b="1" dirty="0">
                <a:solidFill>
                  <a:srgbClr val="990033"/>
                </a:solidFill>
                <a:latin typeface="Comic Sans MS" panose="030F0702030302020204" pitchFamily="66" charset="0"/>
              </a:rPr>
              <a:t>A scar or </a:t>
            </a:r>
            <a:r>
              <a:rPr lang="en-GB" altLang="en-US" sz="3200" b="1" dirty="0" smtClean="0">
                <a:solidFill>
                  <a:srgbClr val="990033"/>
                </a:solidFill>
                <a:latin typeface="Comic Sans MS" panose="030F0702030302020204" pitchFamily="66" charset="0"/>
              </a:rPr>
              <a:t>scree </a:t>
            </a:r>
            <a:r>
              <a:rPr lang="en-GB" altLang="en-US" sz="3200" b="1" dirty="0">
                <a:solidFill>
                  <a:srgbClr val="990033"/>
                </a:solidFill>
                <a:latin typeface="Comic Sans MS" panose="030F0702030302020204" pitchFamily="66" charset="0"/>
              </a:rPr>
              <a:t>slope is the name for a mini-cliff at the edge of the limestone plateau.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447800"/>
            <a:ext cx="5181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5486400" y="2060575"/>
            <a:ext cx="1030288" cy="1520825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443663" y="1628775"/>
            <a:ext cx="1727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 b="1">
                <a:solidFill>
                  <a:srgbClr val="990033"/>
                </a:solidFill>
                <a:latin typeface="Comic Sans MS" panose="030F0702030302020204" pitchFamily="66" charset="0"/>
              </a:rPr>
              <a:t>Scar</a:t>
            </a:r>
          </a:p>
        </p:txBody>
      </p:sp>
    </p:spTree>
    <p:extLst>
      <p:ext uri="{BB962C8B-B14F-4D97-AF65-F5344CB8AC3E}">
        <p14:creationId xmlns:p14="http://schemas.microsoft.com/office/powerpoint/2010/main" val="37771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scree slo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-243408"/>
            <a:ext cx="6896693" cy="919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33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r>
              <a:rPr lang="en-GB" dirty="0" smtClean="0"/>
              <a:t>Scree slopes are tiny bits of rock that form steep cliffs on the limestone.</a:t>
            </a:r>
          </a:p>
          <a:p>
            <a:r>
              <a:rPr lang="en-GB" dirty="0" smtClean="0"/>
              <a:t>Formed by freeze thaw action (frost shattering</a:t>
            </a:r>
            <a:r>
              <a:rPr lang="en-GB" dirty="0"/>
              <a:t>) This is  where water collects in the rock </a:t>
            </a:r>
            <a:r>
              <a:rPr lang="en-GB" dirty="0" smtClean="0"/>
              <a:t>fractures, freezes </a:t>
            </a:r>
            <a:r>
              <a:rPr lang="en-GB" dirty="0"/>
              <a:t>and expands exerting great pressure on </a:t>
            </a:r>
            <a:r>
              <a:rPr lang="en-GB" dirty="0" smtClean="0"/>
              <a:t>rock – breaking rock into tiny pieces.</a:t>
            </a:r>
          </a:p>
          <a:p>
            <a:r>
              <a:rPr lang="en-GB" dirty="0"/>
              <a:t>These </a:t>
            </a:r>
            <a:r>
              <a:rPr lang="en-GB" dirty="0" smtClean="0"/>
              <a:t>break </a:t>
            </a:r>
            <a:r>
              <a:rPr lang="en-GB" dirty="0"/>
              <a:t>off and are moved downhill by gravity and accumulate at the base of slopes as a scree slope</a:t>
            </a: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570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Scree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40768"/>
            <a:ext cx="5652357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1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Scar</a:t>
            </a:r>
            <a:endParaRPr lang="en-GB" dirty="0"/>
          </a:p>
        </p:txBody>
      </p:sp>
      <p:pic>
        <p:nvPicPr>
          <p:cNvPr id="7170" name="Picture 2" descr="Image result for scar limest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43075"/>
            <a:ext cx="7733726" cy="435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11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56792"/>
            <a:ext cx="4992216" cy="4992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382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Cave/Caverns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93553"/>
            <a:ext cx="5280248" cy="52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338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Pot Hole/Swallow Hole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93553"/>
            <a:ext cx="5280248" cy="52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36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Gorge</a:t>
            </a:r>
            <a:endParaRPr lang="en-GB" dirty="0"/>
          </a:p>
        </p:txBody>
      </p:sp>
      <p:pic>
        <p:nvPicPr>
          <p:cNvPr id="8194" name="Picture 2" descr="Image result for gorge os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340768"/>
            <a:ext cx="5112568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35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Dry Valley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dry valley may develop on </a:t>
            </a:r>
            <a:r>
              <a:rPr lang="en-GB" dirty="0" smtClean="0"/>
              <a:t>permeable </a:t>
            </a:r>
            <a:r>
              <a:rPr lang="en-GB" dirty="0"/>
              <a:t>rock, such as </a:t>
            </a:r>
            <a:r>
              <a:rPr lang="en-GB" dirty="0" smtClean="0"/>
              <a:t>limestone. Such </a:t>
            </a:r>
            <a:r>
              <a:rPr lang="en-GB" dirty="0"/>
              <a:t>valleys do not hold surface water because it sinks into the permeable bedrock.</a:t>
            </a:r>
          </a:p>
        </p:txBody>
      </p:sp>
      <p:pic>
        <p:nvPicPr>
          <p:cNvPr id="12290" name="Picture 2" descr="Image result for dry vall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789039"/>
            <a:ext cx="3860935" cy="289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33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Dry Valley</a:t>
            </a:r>
            <a:endParaRPr lang="en-GB" dirty="0"/>
          </a:p>
        </p:txBody>
      </p:sp>
      <p:pic>
        <p:nvPicPr>
          <p:cNvPr id="11266" name="Picture 2" descr="Image result for dry valleys os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6647723" cy="498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95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4"/>
            <a:ext cx="9366374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65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665699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064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350" y="1196975"/>
            <a:ext cx="8488363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buFont typeface="Arial" charset="0"/>
              <a:buNone/>
              <a:defRPr/>
            </a:pPr>
            <a:r>
              <a:rPr lang="en-GB" sz="2000" dirty="0" smtClean="0">
                <a:latin typeface="Century Gothic" panose="020B0502020202020204" pitchFamily="34" charset="0"/>
              </a:rPr>
              <a:t>a) For an area that you have studied, </a:t>
            </a:r>
            <a:r>
              <a:rPr lang="en-GB" sz="2000" b="1" dirty="0" smtClean="0">
                <a:latin typeface="Century Gothic" panose="020B0502020202020204" pitchFamily="34" charset="0"/>
              </a:rPr>
              <a:t> </a:t>
            </a:r>
            <a:r>
              <a:rPr lang="en-GB" sz="2000" dirty="0" smtClean="0">
                <a:latin typeface="Century Gothic" panose="020B0502020202020204" pitchFamily="34" charset="0"/>
              </a:rPr>
              <a:t>and </a:t>
            </a:r>
            <a:r>
              <a:rPr lang="en-GB" sz="2000" b="1" dirty="0" smtClean="0">
                <a:latin typeface="Century Gothic" panose="020B0502020202020204" pitchFamily="34" charset="0"/>
              </a:rPr>
              <a:t>give detailed explanations </a:t>
            </a:r>
            <a:r>
              <a:rPr lang="en-GB" sz="2000" dirty="0" smtClean="0">
                <a:latin typeface="Century Gothic" panose="020B0502020202020204" pitchFamily="34" charset="0"/>
              </a:rPr>
              <a:t>of a landscape </a:t>
            </a:r>
            <a:r>
              <a:rPr lang="en-GB" sz="2000" b="1" dirty="0" smtClean="0">
                <a:latin typeface="Century Gothic" panose="020B0502020202020204" pitchFamily="34" charset="0"/>
              </a:rPr>
              <a:t>management issue</a:t>
            </a:r>
            <a:r>
              <a:rPr lang="en-GB" sz="2000" dirty="0" smtClean="0">
                <a:latin typeface="Century Gothic" panose="020B0502020202020204" pitchFamily="34" charset="0"/>
              </a:rPr>
              <a:t> and how public bodies and voluntary organisations are solving these issue (6).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  <a:defRPr/>
            </a:pPr>
            <a:endParaRPr lang="en-GB" dirty="0" smtClean="0">
              <a:latin typeface="Century Gothic" panose="020B0502020202020204" pitchFamily="34" charset="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95277" y="332656"/>
            <a:ext cx="261802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altLang="en-US" sz="4000" dirty="0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latin typeface="Century Gothic" panose="020B0502020202020204" pitchFamily="34" charset="0"/>
              </a:rPr>
              <a:t>Questions</a:t>
            </a:r>
            <a:endParaRPr lang="en-GB" sz="4000" dirty="0">
              <a:ln w="6600">
                <a:solidFill>
                  <a:srgbClr val="333399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333399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88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3336</TotalTime>
  <Words>410</Words>
  <Application>Microsoft Office PowerPoint</Application>
  <PresentationFormat>On-screen Show (4:3)</PresentationFormat>
  <Paragraphs>48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MS PGothic</vt:lpstr>
      <vt:lpstr>Arial</vt:lpstr>
      <vt:lpstr>Calibri</vt:lpstr>
      <vt:lpstr>Century Gothic</vt:lpstr>
      <vt:lpstr>Comic Sans MS</vt:lpstr>
      <vt:lpstr>Default Design</vt:lpstr>
      <vt:lpstr>1_Default Design</vt:lpstr>
      <vt:lpstr>2_Default Design</vt:lpstr>
      <vt:lpstr>Limestone Map Work</vt:lpstr>
      <vt:lpstr>Learning Intentions</vt:lpstr>
      <vt:lpstr>6 Figure Grid Reference Recap</vt:lpstr>
      <vt:lpstr>ALONG THE CORRIDOR AND UP THE STAIRS!!!</vt:lpstr>
      <vt:lpstr>What are the 4 figure grid references for A-J?</vt:lpstr>
      <vt:lpstr>6 Figure Grid References</vt:lpstr>
      <vt:lpstr>PowerPoint Presentation</vt:lpstr>
      <vt:lpstr>654725</vt:lpstr>
      <vt:lpstr>Practice</vt:lpstr>
      <vt:lpstr>Consider</vt:lpstr>
      <vt:lpstr>Introduction </vt:lpstr>
      <vt:lpstr>Limestone Pavement</vt:lpstr>
      <vt:lpstr>Intermittent Drainage</vt:lpstr>
      <vt:lpstr>Shake Holes</vt:lpstr>
      <vt:lpstr>PowerPoint Presentation</vt:lpstr>
      <vt:lpstr>PowerPoint Presentation</vt:lpstr>
      <vt:lpstr>PowerPoint Presentation</vt:lpstr>
      <vt:lpstr>Scree</vt:lpstr>
      <vt:lpstr>Scar</vt:lpstr>
      <vt:lpstr>Scar</vt:lpstr>
      <vt:lpstr>Cave/Caverns</vt:lpstr>
      <vt:lpstr>Pot Hole/Swallow Hole</vt:lpstr>
      <vt:lpstr>Gorge</vt:lpstr>
      <vt:lpstr>Dry Valley</vt:lpstr>
      <vt:lpstr>Dry Valley</vt:lpstr>
      <vt:lpstr>PowerPoint Presentation</vt:lpstr>
      <vt:lpstr>PowerPoint Presentation</vt:lpstr>
      <vt:lpstr>PowerPoint Presentation</vt:lpstr>
    </vt:vector>
  </TitlesOfParts>
  <Company>CEC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322</cp:revision>
  <dcterms:created xsi:type="dcterms:W3CDTF">2005-01-31T15:07:56Z</dcterms:created>
  <dcterms:modified xsi:type="dcterms:W3CDTF">2019-02-01T11:38:24Z</dcterms:modified>
</cp:coreProperties>
</file>