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0"/>
  </p:notesMasterIdLst>
  <p:handoutMasterIdLst>
    <p:handoutMasterId r:id="rId31"/>
  </p:handoutMasterIdLst>
  <p:sldIdLst>
    <p:sldId id="920" r:id="rId2"/>
    <p:sldId id="921" r:id="rId3"/>
    <p:sldId id="922" r:id="rId4"/>
    <p:sldId id="923" r:id="rId5"/>
    <p:sldId id="924" r:id="rId6"/>
    <p:sldId id="925" r:id="rId7"/>
    <p:sldId id="926" r:id="rId8"/>
    <p:sldId id="927" r:id="rId9"/>
    <p:sldId id="945" r:id="rId10"/>
    <p:sldId id="946" r:id="rId11"/>
    <p:sldId id="928" r:id="rId12"/>
    <p:sldId id="930" r:id="rId13"/>
    <p:sldId id="931" r:id="rId14"/>
    <p:sldId id="932" r:id="rId15"/>
    <p:sldId id="933" r:id="rId16"/>
    <p:sldId id="934" r:id="rId17"/>
    <p:sldId id="935" r:id="rId18"/>
    <p:sldId id="936" r:id="rId19"/>
    <p:sldId id="937" r:id="rId20"/>
    <p:sldId id="938" r:id="rId21"/>
    <p:sldId id="939" r:id="rId22"/>
    <p:sldId id="940" r:id="rId23"/>
    <p:sldId id="942" r:id="rId24"/>
    <p:sldId id="943" r:id="rId25"/>
    <p:sldId id="947" r:id="rId26"/>
    <p:sldId id="948" r:id="rId27"/>
    <p:sldId id="949" r:id="rId28"/>
    <p:sldId id="944" r:id="rId29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6FB1"/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702" autoAdjust="0"/>
  </p:normalViewPr>
  <p:slideViewPr>
    <p:cSldViewPr>
      <p:cViewPr varScale="1">
        <p:scale>
          <a:sx n="95" d="100"/>
          <a:sy n="95" d="100"/>
        </p:scale>
        <p:origin x="-4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4958" cy="496888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9" y="2"/>
            <a:ext cx="2944958" cy="496888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06/10/2017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4958" cy="496887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9" y="9428164"/>
            <a:ext cx="2944958" cy="496887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06/10/2017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72" tIns="46436" rIns="92872" bIns="46436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7"/>
          </a:xfrm>
          <a:prstGeom prst="rect">
            <a:avLst/>
          </a:prstGeom>
        </p:spPr>
        <p:txBody>
          <a:bodyPr vert="horz" lIns="92872" tIns="46436" rIns="92872" bIns="4643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C7A54-AA62-4C41-A54C-3A2089508505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674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C7A54-AA62-4C41-A54C-3A2089508505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360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C7A54-AA62-4C41-A54C-3A2089508505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360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70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291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56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05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18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781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243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25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491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82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6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98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en-GB" dirty="0" smtClean="0"/>
              <a:t>Describe and explain the changes in India’s population structure (6). 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55762"/>
            <a:ext cx="7020272" cy="450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1557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ChangeArrowheads="1"/>
          </p:cNvSpPr>
          <p:nvPr/>
        </p:nvSpPr>
        <p:spPr bwMode="auto">
          <a:xfrm>
            <a:off x="-4915" y="476672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sz="6600" dirty="0" smtClean="0">
                <a:solidFill>
                  <a:schemeClr val="tx2"/>
                </a:solidFill>
              </a:rPr>
              <a:t>Demographic Transition Model</a:t>
            </a:r>
            <a:endParaRPr lang="en-US" sz="6600" dirty="0">
              <a:solidFill>
                <a:schemeClr val="tx2"/>
              </a:solidFill>
            </a:endParaRPr>
          </a:p>
        </p:txBody>
      </p:sp>
      <p:sp>
        <p:nvSpPr>
          <p:cNvPr id="5123" name="AutoShape 5" descr="Image result for population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875" y="2348880"/>
            <a:ext cx="5880653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93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>
                <a:solidFill>
                  <a:schemeClr val="tx1"/>
                </a:solidFill>
                <a:ea typeface="ＭＳ Ｐゴシック" charset="0"/>
                <a:cs typeface="+mj-cs"/>
              </a:rPr>
              <a:t>Learning </a:t>
            </a:r>
            <a:r>
              <a:rPr lang="en-GB" b="1" dirty="0" smtClean="0">
                <a:solidFill>
                  <a:schemeClr val="tx1"/>
                </a:solidFill>
                <a:ea typeface="ＭＳ Ｐゴシック" charset="0"/>
                <a:cs typeface="+mj-cs"/>
              </a:rPr>
              <a:t>Intentions</a:t>
            </a:r>
            <a:endParaRPr lang="en-GB" b="1" dirty="0">
              <a:solidFill>
                <a:schemeClr val="tx1"/>
              </a:solidFill>
              <a:ea typeface="ＭＳ Ｐゴシック" charset="0"/>
              <a:cs typeface="+mj-cs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>
                <a:ea typeface="ＭＳ Ｐゴシック" charset="0"/>
                <a:cs typeface="+mn-cs"/>
              </a:rPr>
              <a:t>I will understand what the Demographic </a:t>
            </a:r>
            <a:r>
              <a:rPr lang="en-GB" dirty="0" smtClean="0">
                <a:ea typeface="ＭＳ Ｐゴシック" charset="0"/>
                <a:cs typeface="+mn-cs"/>
              </a:rPr>
              <a:t>Transition Model </a:t>
            </a:r>
            <a:r>
              <a:rPr lang="en-GB" dirty="0">
                <a:ea typeface="ＭＳ Ｐゴシック" charset="0"/>
                <a:cs typeface="+mn-cs"/>
              </a:rPr>
              <a:t>is</a:t>
            </a:r>
          </a:p>
          <a:p>
            <a:pPr>
              <a:defRPr/>
            </a:pPr>
            <a:r>
              <a:rPr lang="en-GB" dirty="0">
                <a:ea typeface="ＭＳ Ｐゴシック" charset="0"/>
                <a:cs typeface="+mn-cs"/>
              </a:rPr>
              <a:t> I will be able to understand </a:t>
            </a:r>
            <a:r>
              <a:rPr lang="en-GB" dirty="0" smtClean="0">
                <a:ea typeface="ＭＳ Ｐゴシック" charset="0"/>
                <a:cs typeface="+mn-cs"/>
              </a:rPr>
              <a:t>why </a:t>
            </a:r>
            <a:r>
              <a:rPr lang="en-GB" dirty="0">
                <a:ea typeface="ＭＳ Ｐゴシック" charset="0"/>
                <a:cs typeface="+mn-cs"/>
              </a:rPr>
              <a:t>birth and death rates change throughout each </a:t>
            </a:r>
            <a:r>
              <a:rPr lang="en-GB" dirty="0" smtClean="0">
                <a:ea typeface="ＭＳ Ｐゴシック" charset="0"/>
                <a:cs typeface="+mn-cs"/>
              </a:rPr>
              <a:t>stage</a:t>
            </a:r>
            <a:endParaRPr lang="en-GB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55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8800" dirty="0" smtClean="0"/>
              <a:t>Blind Drawing</a:t>
            </a:r>
            <a:endParaRPr lang="en-GB" sz="8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/>
          <a:lstStyle/>
          <a:p>
            <a:r>
              <a:rPr lang="en-GB" dirty="0" smtClean="0"/>
              <a:t>Pair up.</a:t>
            </a:r>
          </a:p>
          <a:p>
            <a:r>
              <a:rPr lang="en-GB" dirty="0" smtClean="0"/>
              <a:t>One person will face the board and the other wont.</a:t>
            </a:r>
          </a:p>
          <a:p>
            <a:r>
              <a:rPr lang="en-GB" dirty="0" smtClean="0"/>
              <a:t>The one facing the board must describe to partner what they see and they must draw it on whiteboard.</a:t>
            </a:r>
          </a:p>
          <a:p>
            <a:r>
              <a:rPr lang="en-GB" dirty="0" smtClean="0"/>
              <a:t>See who gets closest!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213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Image result for demographic transition mod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779205" cy="5949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977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latin typeface="Comic Sans MS"/>
                <a:ea typeface="ＭＳ Ｐゴシック" charset="0"/>
                <a:cs typeface="Comic Sans MS"/>
              </a:rPr>
              <a:t>What is the demographic transition model?</a:t>
            </a:r>
            <a:endParaRPr lang="en-US" b="1" dirty="0">
              <a:latin typeface="Comic Sans MS"/>
              <a:ea typeface="ＭＳ Ｐゴシック" charset="0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sz="2400" b="1" dirty="0" smtClean="0">
              <a:latin typeface="Comic Sans MS" pitchFamily="66" charset="0"/>
            </a:endParaRPr>
          </a:p>
          <a:p>
            <a:r>
              <a:rPr lang="en-US" sz="2400" b="1" dirty="0" smtClean="0">
                <a:latin typeface="Comic Sans MS" pitchFamily="66" charset="0"/>
              </a:rPr>
              <a:t>The demographic transition model shows population change over a period of time. It explores how birth and death rates (natural change) affect the total population of a country – doesn</a:t>
            </a:r>
            <a:r>
              <a:rPr lang="en-US" altLang="en-US" sz="2400" b="1" dirty="0" smtClean="0">
                <a:latin typeface="Comic Sans MS" pitchFamily="66" charset="0"/>
              </a:rPr>
              <a:t>’</a:t>
            </a:r>
            <a:r>
              <a:rPr lang="en-US" sz="2400" b="1" dirty="0" smtClean="0">
                <a:latin typeface="Comic Sans MS" pitchFamily="66" charset="0"/>
              </a:rPr>
              <a:t>t</a:t>
            </a:r>
            <a:r>
              <a:rPr lang="fr-FR" sz="2400" b="1" dirty="0" smtClean="0">
                <a:latin typeface="Comic Sans MS" pitchFamily="66" charset="0"/>
              </a:rPr>
              <a:t> </a:t>
            </a:r>
            <a:r>
              <a:rPr lang="en-US" sz="2400" b="1" dirty="0" smtClean="0">
                <a:latin typeface="Comic Sans MS" pitchFamily="66" charset="0"/>
              </a:rPr>
              <a:t>include migration. </a:t>
            </a:r>
          </a:p>
          <a:p>
            <a:r>
              <a:rPr lang="en-US" sz="2400" b="1" dirty="0" smtClean="0">
                <a:latin typeface="Comic Sans MS" pitchFamily="66" charset="0"/>
              </a:rPr>
              <a:t>Originally 4 stages but fifth stage has been proposed</a:t>
            </a:r>
          </a:p>
        </p:txBody>
      </p:sp>
    </p:spTree>
    <p:extLst>
      <p:ext uri="{BB962C8B-B14F-4D97-AF65-F5344CB8AC3E}">
        <p14:creationId xmlns:p14="http://schemas.microsoft.com/office/powerpoint/2010/main" val="90160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latin typeface="Comic Sans MS"/>
                <a:ea typeface="ＭＳ Ｐゴシック" charset="0"/>
                <a:cs typeface="Comic Sans MS"/>
              </a:rPr>
              <a:t>Natural Increase</a:t>
            </a:r>
            <a:endParaRPr lang="en-US" b="1" dirty="0">
              <a:latin typeface="Comic Sans MS"/>
              <a:ea typeface="ＭＳ Ｐゴシック" charset="0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340768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endParaRPr lang="en-US" sz="2400" b="1" dirty="0" smtClean="0">
              <a:latin typeface="Comic Sans MS" pitchFamily="66" charset="0"/>
            </a:endParaRPr>
          </a:p>
          <a:p>
            <a:r>
              <a:rPr lang="en-US" sz="5400" b="1" dirty="0" smtClean="0">
                <a:latin typeface="Comic Sans MS" pitchFamily="66" charset="0"/>
              </a:rPr>
              <a:t>Natural Increase = when birth rate is higher than death rate.</a:t>
            </a:r>
          </a:p>
          <a:p>
            <a:endParaRPr lang="en-US" sz="2400" b="1" dirty="0">
              <a:latin typeface="Comic Sans MS" pitchFamily="66" charset="0"/>
            </a:endParaRPr>
          </a:p>
          <a:p>
            <a:pPr marL="0" indent="0">
              <a:buNone/>
            </a:pPr>
            <a:endParaRPr lang="en-US" sz="2400" b="1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00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570994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777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A3 Paper Task/Jotter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the top half of your paper draw the demographic transition model.</a:t>
            </a:r>
          </a:p>
          <a:p>
            <a:r>
              <a:rPr lang="en-GB" dirty="0" smtClean="0"/>
              <a:t>Underneath create the following table:</a:t>
            </a:r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0877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34706"/>
              </p:ext>
            </p:extLst>
          </p:nvPr>
        </p:nvGraphicFramePr>
        <p:xfrm>
          <a:off x="251520" y="692696"/>
          <a:ext cx="8496945" cy="482453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99389"/>
                <a:gridCol w="1699389"/>
                <a:gridCol w="1699389"/>
                <a:gridCol w="1699389"/>
                <a:gridCol w="1699389"/>
              </a:tblGrid>
              <a:tr h="126614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Stage 1:High Fluctuating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Stage 2: Early Expanding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Stage 3:Late Expanding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Stage 4:Low Fluctuating</a:t>
                      </a:r>
                      <a:endParaRPr lang="en-GB" dirty="0"/>
                    </a:p>
                  </a:txBody>
                  <a:tcPr/>
                </a:tc>
              </a:tr>
              <a:tr h="1173718">
                <a:tc>
                  <a:txBody>
                    <a:bodyPr/>
                    <a:lstStyle/>
                    <a:p>
                      <a:r>
                        <a:rPr lang="en-GB" dirty="0" smtClean="0"/>
                        <a:t>Present</a:t>
                      </a:r>
                      <a:r>
                        <a:rPr lang="en-GB" baseline="0" dirty="0" smtClean="0"/>
                        <a:t> World Examples?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94890">
                <a:tc>
                  <a:txBody>
                    <a:bodyPr/>
                    <a:lstStyle/>
                    <a:p>
                      <a:r>
                        <a:rPr lang="en-GB" dirty="0" smtClean="0"/>
                        <a:t>UK?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94890">
                <a:tc>
                  <a:txBody>
                    <a:bodyPr/>
                    <a:lstStyle/>
                    <a:p>
                      <a:r>
                        <a:rPr lang="en-GB" dirty="0" smtClean="0"/>
                        <a:t>Describe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94890">
                <a:tc>
                  <a:txBody>
                    <a:bodyPr/>
                    <a:lstStyle/>
                    <a:p>
                      <a:r>
                        <a:rPr lang="en-GB" dirty="0" smtClean="0"/>
                        <a:t>Explain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3568" y="5805264"/>
            <a:ext cx="799288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Wider world textbook page 6-7.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3713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pop_rat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413" y="115888"/>
            <a:ext cx="5256212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WordArt 5"/>
          <p:cNvSpPr>
            <a:spLocks noChangeArrowheads="1" noChangeShapeType="1" noTextEdit="1"/>
          </p:cNvSpPr>
          <p:nvPr/>
        </p:nvSpPr>
        <p:spPr bwMode="auto">
          <a:xfrm>
            <a:off x="5868988" y="333375"/>
            <a:ext cx="2663825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Stage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1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 Black"/>
            </a:endParaRPr>
          </a:p>
        </p:txBody>
      </p:sp>
      <p:sp>
        <p:nvSpPr>
          <p:cNvPr id="6148" name="Oval 8"/>
          <p:cNvSpPr>
            <a:spLocks noChangeArrowheads="1"/>
          </p:cNvSpPr>
          <p:nvPr/>
        </p:nvSpPr>
        <p:spPr bwMode="auto">
          <a:xfrm>
            <a:off x="5724525" y="2060575"/>
            <a:ext cx="3240088" cy="9366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 dirty="0">
                <a:latin typeface="Comic Sans MS" charset="0"/>
                <a:ea typeface="ＭＳ Ｐゴシック" charset="0"/>
              </a:rPr>
              <a:t>Britain before 1750</a:t>
            </a:r>
            <a:endParaRPr lang="en-US" sz="2400" b="0" dirty="0">
              <a:latin typeface="Comic Sans MS" charset="0"/>
              <a:ea typeface="ＭＳ Ｐゴシック" charset="0"/>
            </a:endParaRPr>
          </a:p>
        </p:txBody>
      </p:sp>
      <p:sp>
        <p:nvSpPr>
          <p:cNvPr id="6149" name="Text Box 9"/>
          <p:cNvSpPr txBox="1">
            <a:spLocks noChangeArrowheads="1"/>
          </p:cNvSpPr>
          <p:nvPr/>
        </p:nvSpPr>
        <p:spPr bwMode="auto">
          <a:xfrm>
            <a:off x="251520" y="4221088"/>
            <a:ext cx="85693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b="0" dirty="0" smtClean="0">
                <a:latin typeface="Comic Sans MS" charset="0"/>
              </a:rPr>
              <a:t>What are the reasons for a high birth and death rates at this time?</a:t>
            </a:r>
            <a:endParaRPr lang="en-US" b="0" dirty="0" smtClean="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3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07950" y="0"/>
            <a:ext cx="4387850" cy="61261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GB" sz="2400" b="1" dirty="0" smtClean="0">
                <a:solidFill>
                  <a:srgbClr val="FF0000"/>
                </a:solidFill>
              </a:rPr>
              <a:t>High Birth Rates</a:t>
            </a:r>
          </a:p>
          <a:p>
            <a:pPr marL="0" indent="0"/>
            <a:r>
              <a:rPr lang="en-GB" sz="2200" dirty="0" smtClean="0"/>
              <a:t>High Infant Mortality Rates so more children had to over come this</a:t>
            </a:r>
          </a:p>
          <a:p>
            <a:pPr marL="0" indent="0"/>
            <a:r>
              <a:rPr lang="en-GB" sz="2200" dirty="0" smtClean="0"/>
              <a:t>Children needed to work – economic asset</a:t>
            </a:r>
          </a:p>
          <a:p>
            <a:pPr marL="0" indent="0"/>
            <a:r>
              <a:rPr lang="en-GB" sz="2200" dirty="0" smtClean="0"/>
              <a:t>No contraception or family planning </a:t>
            </a:r>
          </a:p>
          <a:p>
            <a:pPr marL="0" indent="0"/>
            <a:r>
              <a:rPr lang="en-GB" sz="2200" dirty="0" smtClean="0"/>
              <a:t>Status of men – more children more social standing</a:t>
            </a:r>
          </a:p>
          <a:p>
            <a:pPr marL="0" indent="0"/>
            <a:r>
              <a:rPr lang="en-GB" sz="2200" dirty="0" smtClean="0"/>
              <a:t>Lack of political freedom for women and so could not have careers or go to university</a:t>
            </a:r>
          </a:p>
          <a:p>
            <a:pPr marL="0" indent="0"/>
            <a:r>
              <a:rPr lang="en-GB" sz="2200" dirty="0" smtClean="0"/>
              <a:t>Children viewed as an insurance policy- would look after the elderly later on in life</a:t>
            </a:r>
          </a:p>
          <a:p>
            <a:pPr marL="0" indent="0"/>
            <a:r>
              <a:rPr lang="en-GB" sz="2400" dirty="0" smtClean="0"/>
              <a:t>Religious beliefs encourage large families</a:t>
            </a:r>
          </a:p>
          <a:p>
            <a:pPr marL="0" indent="0"/>
            <a:endParaRPr lang="en-GB" dirty="0" smtClean="0"/>
          </a:p>
        </p:txBody>
      </p:sp>
      <p:sp>
        <p:nvSpPr>
          <p:cNvPr id="7172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0"/>
            <a:ext cx="4038600" cy="61261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GB" sz="2800" b="1" dirty="0">
                <a:solidFill>
                  <a:srgbClr val="00B050"/>
                </a:solidFill>
                <a:ea typeface="ＭＳ Ｐゴシック" charset="0"/>
                <a:cs typeface="+mn-cs"/>
              </a:rPr>
              <a:t>High Death Rates</a:t>
            </a:r>
          </a:p>
          <a:p>
            <a:pPr lvl="1">
              <a:lnSpc>
                <a:spcPct val="80000"/>
              </a:lnSpc>
              <a:spcBef>
                <a:spcPct val="35000"/>
              </a:spcBef>
              <a:buFontTx/>
              <a:buChar char="•"/>
              <a:defRPr/>
            </a:pPr>
            <a:r>
              <a:rPr lang="en-GB" sz="2200" dirty="0">
                <a:ea typeface="ＭＳ Ｐゴシック" charset="0"/>
              </a:rPr>
              <a:t>	</a:t>
            </a:r>
            <a:r>
              <a:rPr lang="en-GB" sz="2200" dirty="0" smtClean="0">
                <a:ea typeface="ＭＳ Ｐゴシック" charset="0"/>
              </a:rPr>
              <a:t>lack of food – death by famine</a:t>
            </a:r>
            <a:endParaRPr lang="en-GB" sz="2200" dirty="0">
              <a:ea typeface="ＭＳ Ｐゴシック" charset="0"/>
            </a:endParaRPr>
          </a:p>
          <a:p>
            <a:pPr lvl="1">
              <a:lnSpc>
                <a:spcPct val="80000"/>
              </a:lnSpc>
              <a:spcBef>
                <a:spcPct val="35000"/>
              </a:spcBef>
              <a:buFontTx/>
              <a:buChar char="•"/>
              <a:defRPr/>
            </a:pPr>
            <a:r>
              <a:rPr lang="en-GB" sz="2200" dirty="0" smtClean="0">
                <a:ea typeface="ＭＳ Ｐゴシック" charset="0"/>
              </a:rPr>
              <a:t>poor sanitation = water bourne diseases.</a:t>
            </a:r>
          </a:p>
          <a:p>
            <a:pPr lvl="1">
              <a:lnSpc>
                <a:spcPct val="80000"/>
              </a:lnSpc>
              <a:spcBef>
                <a:spcPct val="35000"/>
              </a:spcBef>
              <a:buFontTx/>
              <a:buChar char="•"/>
              <a:defRPr/>
            </a:pPr>
            <a:r>
              <a:rPr lang="en-GB" sz="2200" dirty="0" smtClean="0">
                <a:ea typeface="ＭＳ Ｐゴシック" charset="0"/>
              </a:rPr>
              <a:t>Lack of clean water = water bourne diseases (cholera)</a:t>
            </a:r>
            <a:endParaRPr lang="en-GB" sz="2200" dirty="0">
              <a:ea typeface="ＭＳ Ｐゴシック" charset="0"/>
            </a:endParaRPr>
          </a:p>
          <a:p>
            <a:pPr lvl="1">
              <a:lnSpc>
                <a:spcPct val="80000"/>
              </a:lnSpc>
              <a:spcBef>
                <a:spcPct val="35000"/>
              </a:spcBef>
              <a:buFontTx/>
              <a:buChar char="•"/>
              <a:defRPr/>
            </a:pPr>
            <a:r>
              <a:rPr lang="en-GB" sz="2200" dirty="0" smtClean="0">
                <a:ea typeface="ＭＳ Ｐゴシック" charset="0"/>
              </a:rPr>
              <a:t>poverty</a:t>
            </a:r>
            <a:endParaRPr lang="en-GB" sz="2200" dirty="0">
              <a:ea typeface="ＭＳ Ｐゴシック" charset="0"/>
            </a:endParaRPr>
          </a:p>
          <a:p>
            <a:pPr lvl="1">
              <a:lnSpc>
                <a:spcPct val="80000"/>
              </a:lnSpc>
              <a:spcBef>
                <a:spcPct val="35000"/>
              </a:spcBef>
              <a:buFontTx/>
              <a:buChar char="•"/>
              <a:defRPr/>
            </a:pPr>
            <a:r>
              <a:rPr lang="en-GB" sz="2200" dirty="0">
                <a:ea typeface="ＭＳ Ｐゴシック" charset="0"/>
              </a:rPr>
              <a:t>	lack of medical care/</a:t>
            </a:r>
            <a:r>
              <a:rPr lang="en-GB" sz="2200" dirty="0" smtClean="0">
                <a:ea typeface="ＭＳ Ｐゴシック" charset="0"/>
              </a:rPr>
              <a:t>supplies to fight disease</a:t>
            </a:r>
            <a:endParaRPr lang="en-GB" sz="2200" dirty="0">
              <a:ea typeface="ＭＳ Ｐゴシック" charset="0"/>
            </a:endParaRPr>
          </a:p>
          <a:p>
            <a:pPr lvl="1">
              <a:lnSpc>
                <a:spcPct val="80000"/>
              </a:lnSpc>
              <a:spcBef>
                <a:spcPct val="35000"/>
              </a:spcBef>
              <a:buFontTx/>
              <a:buChar char="•"/>
              <a:defRPr/>
            </a:pPr>
            <a:r>
              <a:rPr lang="en-GB" sz="2200" dirty="0" smtClean="0">
                <a:ea typeface="ＭＳ Ｐゴシック" charset="0"/>
              </a:rPr>
              <a:t>Diseases = Bubonic </a:t>
            </a:r>
            <a:r>
              <a:rPr lang="en-GB" sz="2200" dirty="0">
                <a:ea typeface="ＭＳ Ｐゴシック" charset="0"/>
              </a:rPr>
              <a:t>Plague which killed  1/3 Britain's population in 14</a:t>
            </a:r>
            <a:r>
              <a:rPr lang="en-GB" sz="2200" baseline="30000" dirty="0">
                <a:ea typeface="ＭＳ Ｐゴシック" charset="0"/>
              </a:rPr>
              <a:t>th</a:t>
            </a:r>
            <a:r>
              <a:rPr lang="en-GB" sz="2200" dirty="0">
                <a:ea typeface="ＭＳ Ｐゴシック" charset="0"/>
              </a:rPr>
              <a:t> </a:t>
            </a:r>
            <a:r>
              <a:rPr lang="en-GB" sz="2200" dirty="0" smtClean="0">
                <a:ea typeface="ＭＳ Ｐゴシック" charset="0"/>
              </a:rPr>
              <a:t>Century</a:t>
            </a:r>
          </a:p>
          <a:p>
            <a:pPr lvl="1">
              <a:lnSpc>
                <a:spcPct val="80000"/>
              </a:lnSpc>
              <a:spcBef>
                <a:spcPct val="35000"/>
              </a:spcBef>
              <a:buFontTx/>
              <a:buChar char="•"/>
              <a:defRPr/>
            </a:pPr>
            <a:r>
              <a:rPr lang="en-GB" sz="2200" dirty="0" smtClean="0">
                <a:ea typeface="ＭＳ Ｐゴシック" charset="0"/>
              </a:rPr>
              <a:t>War</a:t>
            </a:r>
            <a:endParaRPr lang="en-GB" sz="2200" dirty="0">
              <a:ea typeface="ＭＳ Ｐゴシック" charset="0"/>
            </a:endParaRPr>
          </a:p>
          <a:p>
            <a:pPr marL="0" indent="0">
              <a:buFontTx/>
              <a:buNone/>
              <a:defRPr/>
            </a:pPr>
            <a:r>
              <a:rPr lang="en-GB" sz="2800" dirty="0">
                <a:solidFill>
                  <a:srgbClr val="00B050"/>
                </a:solidFill>
                <a:ea typeface="ＭＳ Ｐゴシック" charset="0"/>
                <a:cs typeface="+mn-cs"/>
              </a:rPr>
              <a:t> </a:t>
            </a:r>
            <a:endParaRPr lang="en-GB" sz="2800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6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>
                <a:solidFill>
                  <a:srgbClr val="7030A0"/>
                </a:solidFill>
                <a:ea typeface="ＭＳ Ｐゴシック" charset="0"/>
                <a:cs typeface="+mj-cs"/>
              </a:rPr>
              <a:t>Natural Increase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sz="half" idx="1"/>
          </p:nvPr>
        </p:nvSpPr>
        <p:spPr>
          <a:xfrm>
            <a:off x="2843808" y="1412776"/>
            <a:ext cx="4038600" cy="45259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GB" b="1" dirty="0">
                <a:solidFill>
                  <a:srgbClr val="00B050"/>
                </a:solidFill>
                <a:ea typeface="ＭＳ Ｐゴシック" charset="0"/>
                <a:cs typeface="+mn-cs"/>
              </a:rPr>
              <a:t>Low natural increase 0.5 % due to high birth and death rates</a:t>
            </a:r>
          </a:p>
        </p:txBody>
      </p:sp>
      <p:pic>
        <p:nvPicPr>
          <p:cNvPr id="21507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860800"/>
            <a:ext cx="3706813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3663" y="3644900"/>
            <a:ext cx="2016125" cy="303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924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 descr="pop_rat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413" y="115888"/>
            <a:ext cx="5256212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WordArt 5"/>
          <p:cNvSpPr>
            <a:spLocks noChangeArrowheads="1" noChangeShapeType="1" noTextEdit="1"/>
          </p:cNvSpPr>
          <p:nvPr/>
        </p:nvSpPr>
        <p:spPr bwMode="auto">
          <a:xfrm>
            <a:off x="5868988" y="333375"/>
            <a:ext cx="2663825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Stage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2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 Black"/>
            </a:endParaRPr>
          </a:p>
        </p:txBody>
      </p:sp>
      <p:sp>
        <p:nvSpPr>
          <p:cNvPr id="10244" name="Oval 8"/>
          <p:cNvSpPr>
            <a:spLocks noChangeArrowheads="1"/>
          </p:cNvSpPr>
          <p:nvPr/>
        </p:nvSpPr>
        <p:spPr bwMode="auto">
          <a:xfrm>
            <a:off x="5724525" y="2060575"/>
            <a:ext cx="3240088" cy="9366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Britain 1750-1900</a:t>
            </a:r>
            <a:endParaRPr lang="en-US" sz="2400" b="0">
              <a:latin typeface="Comic Sans MS" charset="0"/>
              <a:ea typeface="ＭＳ Ｐゴシック" charset="0"/>
            </a:endParaRPr>
          </a:p>
        </p:txBody>
      </p:sp>
      <p:sp>
        <p:nvSpPr>
          <p:cNvPr id="10245" name="Text Box 9"/>
          <p:cNvSpPr txBox="1">
            <a:spLocks noChangeArrowheads="1"/>
          </p:cNvSpPr>
          <p:nvPr/>
        </p:nvSpPr>
        <p:spPr bwMode="auto">
          <a:xfrm>
            <a:off x="250825" y="3716338"/>
            <a:ext cx="85693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b="0" dirty="0" smtClean="0">
                <a:latin typeface="Comic Sans MS" charset="0"/>
              </a:rPr>
              <a:t>What are the reasons for a falling death rate at this time?</a:t>
            </a:r>
            <a:endParaRPr lang="en-US" b="0" dirty="0" smtClean="0">
              <a:latin typeface="Comic Sans MS" charset="0"/>
            </a:endParaRPr>
          </a:p>
        </p:txBody>
      </p:sp>
      <p:sp>
        <p:nvSpPr>
          <p:cNvPr id="5130" name="Oval 10"/>
          <p:cNvSpPr>
            <a:spLocks noChangeArrowheads="1"/>
          </p:cNvSpPr>
          <p:nvPr/>
        </p:nvSpPr>
        <p:spPr bwMode="auto">
          <a:xfrm>
            <a:off x="34925" y="5518150"/>
            <a:ext cx="1944688" cy="1295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Sanitation</a:t>
            </a:r>
          </a:p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improved</a:t>
            </a:r>
            <a:endParaRPr lang="en-US" sz="2400" b="0">
              <a:latin typeface="Comic Sans MS" charset="0"/>
              <a:ea typeface="ＭＳ Ｐゴシック" charset="0"/>
            </a:endParaRPr>
          </a:p>
        </p:txBody>
      </p:sp>
      <p:sp>
        <p:nvSpPr>
          <p:cNvPr id="5131" name="Oval 11"/>
          <p:cNvSpPr>
            <a:spLocks noChangeArrowheads="1"/>
          </p:cNvSpPr>
          <p:nvPr/>
        </p:nvSpPr>
        <p:spPr bwMode="auto">
          <a:xfrm>
            <a:off x="1619250" y="4725988"/>
            <a:ext cx="1944688" cy="1295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Disease</a:t>
            </a:r>
          </a:p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declined</a:t>
            </a:r>
            <a:endParaRPr lang="en-US" sz="2400" b="0">
              <a:latin typeface="Comic Sans MS" charset="0"/>
              <a:ea typeface="ＭＳ Ｐゴシック" charset="0"/>
            </a:endParaRPr>
          </a:p>
        </p:txBody>
      </p:sp>
      <p:sp>
        <p:nvSpPr>
          <p:cNvPr id="5132" name="Oval 12"/>
          <p:cNvSpPr>
            <a:spLocks noChangeArrowheads="1"/>
          </p:cNvSpPr>
          <p:nvPr/>
        </p:nvSpPr>
        <p:spPr bwMode="auto">
          <a:xfrm>
            <a:off x="3203575" y="5518150"/>
            <a:ext cx="2160588" cy="1295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Better</a:t>
            </a:r>
          </a:p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food supply</a:t>
            </a:r>
            <a:endParaRPr lang="en-US" sz="2400" b="0">
              <a:latin typeface="Comic Sans MS" charset="0"/>
              <a:ea typeface="ＭＳ Ｐゴシック" charset="0"/>
            </a:endParaRPr>
          </a:p>
        </p:txBody>
      </p:sp>
      <p:sp>
        <p:nvSpPr>
          <p:cNvPr id="5133" name="Oval 13"/>
          <p:cNvSpPr>
            <a:spLocks noChangeArrowheads="1"/>
          </p:cNvSpPr>
          <p:nvPr/>
        </p:nvSpPr>
        <p:spPr bwMode="auto">
          <a:xfrm>
            <a:off x="5003800" y="4724400"/>
            <a:ext cx="1944688" cy="1295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Medical</a:t>
            </a:r>
          </a:p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advances</a:t>
            </a:r>
            <a:endParaRPr lang="en-US" sz="2400" b="0">
              <a:latin typeface="Comic Sans MS" charset="0"/>
              <a:ea typeface="ＭＳ Ｐゴシック" charset="0"/>
            </a:endParaRPr>
          </a:p>
        </p:txBody>
      </p:sp>
      <p:sp>
        <p:nvSpPr>
          <p:cNvPr id="5134" name="Oval 14"/>
          <p:cNvSpPr>
            <a:spLocks noChangeArrowheads="1"/>
          </p:cNvSpPr>
          <p:nvPr/>
        </p:nvSpPr>
        <p:spPr bwMode="auto">
          <a:xfrm>
            <a:off x="6443663" y="5589588"/>
            <a:ext cx="2593975" cy="12684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Improved</a:t>
            </a:r>
          </a:p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living standards</a:t>
            </a:r>
            <a:endParaRPr lang="en-US" sz="2400" b="0">
              <a:latin typeface="Comic Sans M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59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animBg="1"/>
      <p:bldP spid="5131" grpId="0" animBg="1"/>
      <p:bldP spid="5132" grpId="0" animBg="1"/>
      <p:bldP spid="5133" grpId="0" animBg="1"/>
      <p:bldP spid="51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>
                <a:solidFill>
                  <a:srgbClr val="00B050"/>
                </a:solidFill>
                <a:ea typeface="ＭＳ Ｐゴシック" charset="0"/>
                <a:cs typeface="+mj-cs"/>
              </a:rPr>
              <a:t>Natural Increase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GB" b="1" dirty="0">
                <a:solidFill>
                  <a:srgbClr val="0070C0"/>
                </a:solidFill>
                <a:ea typeface="ＭＳ Ｐゴシック" charset="0"/>
                <a:cs typeface="+mn-cs"/>
              </a:rPr>
              <a:t>High Natural Increase 2-3 %</a:t>
            </a:r>
          </a:p>
          <a:p>
            <a:pPr marL="0" indent="0">
              <a:buFontTx/>
              <a:buNone/>
              <a:defRPr/>
            </a:pPr>
            <a:r>
              <a:rPr lang="en-GB" b="1" dirty="0">
                <a:solidFill>
                  <a:srgbClr val="0070C0"/>
                </a:solidFill>
                <a:ea typeface="ＭＳ Ｐゴシック" charset="0"/>
                <a:cs typeface="+mn-cs"/>
              </a:rPr>
              <a:t>Due to </a:t>
            </a:r>
            <a:r>
              <a:rPr lang="en-GB" b="1" dirty="0" smtClean="0">
                <a:solidFill>
                  <a:srgbClr val="0070C0"/>
                </a:solidFill>
                <a:ea typeface="ＭＳ Ｐゴシック" charset="0"/>
                <a:cs typeface="+mn-cs"/>
              </a:rPr>
              <a:t>lower </a:t>
            </a:r>
            <a:r>
              <a:rPr lang="en-GB" b="1" dirty="0">
                <a:solidFill>
                  <a:srgbClr val="0070C0"/>
                </a:solidFill>
                <a:ea typeface="ＭＳ Ｐゴシック" charset="0"/>
                <a:cs typeface="+mn-cs"/>
              </a:rPr>
              <a:t>death rates</a:t>
            </a:r>
          </a:p>
        </p:txBody>
      </p:sp>
    </p:spTree>
    <p:extLst>
      <p:ext uri="{BB962C8B-B14F-4D97-AF65-F5344CB8AC3E}">
        <p14:creationId xmlns:p14="http://schemas.microsoft.com/office/powerpoint/2010/main" val="91305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 descr="pop_rat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413" y="115888"/>
            <a:ext cx="5256212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WordArt 5"/>
          <p:cNvSpPr>
            <a:spLocks noChangeArrowheads="1" noChangeShapeType="1" noTextEdit="1"/>
          </p:cNvSpPr>
          <p:nvPr/>
        </p:nvSpPr>
        <p:spPr bwMode="auto">
          <a:xfrm>
            <a:off x="5868988" y="333375"/>
            <a:ext cx="2663825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Stage 3</a:t>
            </a:r>
          </a:p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Late Expanding</a:t>
            </a:r>
          </a:p>
        </p:txBody>
      </p:sp>
      <p:sp>
        <p:nvSpPr>
          <p:cNvPr id="13316" name="Oval 6"/>
          <p:cNvSpPr>
            <a:spLocks noChangeArrowheads="1"/>
          </p:cNvSpPr>
          <p:nvPr/>
        </p:nvSpPr>
        <p:spPr bwMode="auto">
          <a:xfrm>
            <a:off x="5724525" y="2060575"/>
            <a:ext cx="3240088" cy="9366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Britain 1900-1960</a:t>
            </a:r>
            <a:endParaRPr lang="en-US" sz="2400" b="0">
              <a:latin typeface="Comic Sans MS" charset="0"/>
              <a:ea typeface="ＭＳ Ｐゴシック" charset="0"/>
            </a:endParaRP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0" y="3429000"/>
            <a:ext cx="91440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b="0" dirty="0" smtClean="0">
                <a:latin typeface="Comic Sans MS" charset="0"/>
              </a:rPr>
              <a:t>What are the reasons for a declining birth rate at this time?</a:t>
            </a:r>
            <a:endParaRPr lang="en-US" b="0" dirty="0" smtClean="0">
              <a:latin typeface="Comic Sans MS" charset="0"/>
            </a:endParaRPr>
          </a:p>
        </p:txBody>
      </p:sp>
      <p:sp>
        <p:nvSpPr>
          <p:cNvPr id="6152" name="Oval 8"/>
          <p:cNvSpPr>
            <a:spLocks noChangeArrowheads="1"/>
          </p:cNvSpPr>
          <p:nvPr/>
        </p:nvSpPr>
        <p:spPr bwMode="auto">
          <a:xfrm>
            <a:off x="34925" y="5734050"/>
            <a:ext cx="3889375" cy="11239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New laws of employment.</a:t>
            </a:r>
          </a:p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Over 11 yrs old</a:t>
            </a:r>
            <a:endParaRPr lang="en-US" sz="2400" b="0">
              <a:latin typeface="Comic Sans MS" charset="0"/>
              <a:ea typeface="ＭＳ Ｐゴシック" charset="0"/>
            </a:endParaRPr>
          </a:p>
        </p:txBody>
      </p:sp>
      <p:sp>
        <p:nvSpPr>
          <p:cNvPr id="6153" name="Oval 9"/>
          <p:cNvSpPr>
            <a:spLocks noChangeArrowheads="1"/>
          </p:cNvSpPr>
          <p:nvPr/>
        </p:nvSpPr>
        <p:spPr bwMode="auto">
          <a:xfrm>
            <a:off x="34925" y="4437063"/>
            <a:ext cx="4032250" cy="6492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Higher female employment</a:t>
            </a:r>
            <a:endParaRPr lang="en-US" sz="2400" b="0">
              <a:latin typeface="Comic Sans MS" charset="0"/>
              <a:ea typeface="ＭＳ Ｐゴシック" charset="0"/>
            </a:endParaRPr>
          </a:p>
        </p:txBody>
      </p:sp>
      <p:sp>
        <p:nvSpPr>
          <p:cNvPr id="6155" name="Oval 11"/>
          <p:cNvSpPr>
            <a:spLocks noChangeArrowheads="1"/>
          </p:cNvSpPr>
          <p:nvPr/>
        </p:nvSpPr>
        <p:spPr bwMode="auto">
          <a:xfrm>
            <a:off x="5437188" y="4365625"/>
            <a:ext cx="3671887" cy="10795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First family planning</a:t>
            </a:r>
          </a:p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Centre opened in 1921</a:t>
            </a:r>
            <a:endParaRPr lang="en-US" sz="2400" b="0">
              <a:latin typeface="Comic Sans MS" charset="0"/>
              <a:ea typeface="ＭＳ Ｐゴシック" charset="0"/>
            </a:endParaRPr>
          </a:p>
        </p:txBody>
      </p:sp>
      <p:sp>
        <p:nvSpPr>
          <p:cNvPr id="6157" name="Oval 13"/>
          <p:cNvSpPr>
            <a:spLocks noChangeArrowheads="1"/>
          </p:cNvSpPr>
          <p:nvPr/>
        </p:nvSpPr>
        <p:spPr bwMode="auto">
          <a:xfrm>
            <a:off x="5076825" y="6096000"/>
            <a:ext cx="4032250" cy="6461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Abortion legalised in 1967</a:t>
            </a:r>
            <a:endParaRPr lang="en-US" sz="2400" b="0">
              <a:latin typeface="Comic Sans MS" charset="0"/>
              <a:ea typeface="ＭＳ Ｐゴシック" charset="0"/>
            </a:endParaRPr>
          </a:p>
        </p:txBody>
      </p:sp>
      <p:sp>
        <p:nvSpPr>
          <p:cNvPr id="6158" name="Oval 14"/>
          <p:cNvSpPr>
            <a:spLocks noChangeArrowheads="1"/>
          </p:cNvSpPr>
          <p:nvPr/>
        </p:nvSpPr>
        <p:spPr bwMode="auto">
          <a:xfrm>
            <a:off x="2627313" y="5014913"/>
            <a:ext cx="3313112" cy="10064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Contraceptive pill</a:t>
            </a:r>
          </a:p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introduced in 1961</a:t>
            </a:r>
            <a:endParaRPr lang="en-US" sz="2400" b="0">
              <a:latin typeface="Comic Sans M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55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animBg="1"/>
      <p:bldP spid="6153" grpId="0" animBg="1"/>
      <p:bldP spid="6155" grpId="0" animBg="1"/>
      <p:bldP spid="6157" grpId="0" animBg="1"/>
      <p:bldP spid="615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9"/>
          <p:cNvSpPr>
            <a:spLocks noChangeArrowheads="1"/>
          </p:cNvSpPr>
          <p:nvPr/>
        </p:nvSpPr>
        <p:spPr bwMode="auto">
          <a:xfrm>
            <a:off x="2195513" y="981075"/>
            <a:ext cx="4032250" cy="6492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 dirty="0">
                <a:latin typeface="Comic Sans MS" charset="0"/>
                <a:ea typeface="ＭＳ Ｐゴシック" charset="0"/>
              </a:rPr>
              <a:t>Increased mechanisation</a:t>
            </a:r>
            <a:endParaRPr lang="en-US" sz="2400" b="0" dirty="0">
              <a:latin typeface="Comic Sans M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41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>
                <a:solidFill>
                  <a:srgbClr val="7030A0"/>
                </a:solidFill>
                <a:ea typeface="ＭＳ Ｐゴシック" charset="0"/>
                <a:cs typeface="+mj-cs"/>
              </a:rPr>
              <a:t>Natural Increase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GB" dirty="0">
                <a:ea typeface="ＭＳ Ｐゴシック" charset="0"/>
                <a:cs typeface="+mn-cs"/>
              </a:rPr>
              <a:t>Lowering Natural Increase 1-2 %</a:t>
            </a:r>
          </a:p>
          <a:p>
            <a:pPr marL="0" indent="0">
              <a:buFontTx/>
              <a:buNone/>
              <a:defRPr/>
            </a:pPr>
            <a:r>
              <a:rPr lang="en-GB" dirty="0">
                <a:ea typeface="ＭＳ Ｐゴシック" charset="0"/>
                <a:cs typeface="+mn-cs"/>
              </a:rPr>
              <a:t>Due to falling birth rates and deaths rates</a:t>
            </a:r>
          </a:p>
        </p:txBody>
      </p:sp>
    </p:spTree>
    <p:extLst>
      <p:ext uri="{BB962C8B-B14F-4D97-AF65-F5344CB8AC3E}">
        <p14:creationId xmlns:p14="http://schemas.microsoft.com/office/powerpoint/2010/main" val="368409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4" descr="pop_rat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413" y="115888"/>
            <a:ext cx="3887539" cy="2483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WordArt 5"/>
          <p:cNvSpPr>
            <a:spLocks noChangeArrowheads="1" noChangeShapeType="1" noTextEdit="1"/>
          </p:cNvSpPr>
          <p:nvPr/>
        </p:nvSpPr>
        <p:spPr bwMode="auto">
          <a:xfrm>
            <a:off x="5868988" y="333375"/>
            <a:ext cx="2663825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Stage 4</a:t>
            </a:r>
          </a:p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Low Stationary</a:t>
            </a:r>
          </a:p>
        </p:txBody>
      </p:sp>
      <p:sp>
        <p:nvSpPr>
          <p:cNvPr id="15364" name="Oval 6"/>
          <p:cNvSpPr>
            <a:spLocks noChangeArrowheads="1"/>
          </p:cNvSpPr>
          <p:nvPr/>
        </p:nvSpPr>
        <p:spPr bwMode="auto">
          <a:xfrm>
            <a:off x="539552" y="3284984"/>
            <a:ext cx="3240088" cy="9366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 dirty="0" smtClean="0">
                <a:latin typeface="Comic Sans MS" charset="0"/>
                <a:ea typeface="ＭＳ Ｐゴシック" charset="0"/>
              </a:rPr>
              <a:t>Kids = more expensive</a:t>
            </a:r>
            <a:endParaRPr lang="en-US" sz="2400" b="0" dirty="0">
              <a:latin typeface="Comic Sans MS" charset="0"/>
              <a:ea typeface="ＭＳ Ｐゴシック" charset="0"/>
            </a:endParaRPr>
          </a:p>
        </p:txBody>
      </p:sp>
      <p:sp>
        <p:nvSpPr>
          <p:cNvPr id="15365" name="Text Box 7"/>
          <p:cNvSpPr txBox="1">
            <a:spLocks noChangeArrowheads="1"/>
          </p:cNvSpPr>
          <p:nvPr/>
        </p:nvSpPr>
        <p:spPr bwMode="auto">
          <a:xfrm>
            <a:off x="323528" y="2492896"/>
            <a:ext cx="85693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b="0" dirty="0" smtClean="0">
                <a:latin typeface="Comic Sans MS" charset="0"/>
              </a:rPr>
              <a:t>What are the reasons for low birth and death rates?</a:t>
            </a:r>
            <a:endParaRPr lang="en-US" b="0" dirty="0" smtClean="0">
              <a:latin typeface="Comic Sans MS" charset="0"/>
            </a:endParaRPr>
          </a:p>
        </p:txBody>
      </p:sp>
      <p:sp>
        <p:nvSpPr>
          <p:cNvPr id="7176" name="Oval 8"/>
          <p:cNvSpPr>
            <a:spLocks noChangeArrowheads="1"/>
          </p:cNvSpPr>
          <p:nvPr/>
        </p:nvSpPr>
        <p:spPr bwMode="auto">
          <a:xfrm>
            <a:off x="179388" y="4292600"/>
            <a:ext cx="4464050" cy="10795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Improving status of women </a:t>
            </a:r>
          </a:p>
          <a:p>
            <a:pPr algn="ctr" eaLnBrk="1" hangingPunct="1">
              <a:defRPr/>
            </a:pPr>
            <a:r>
              <a:rPr lang="en-GB" sz="2400" b="0">
                <a:latin typeface="Comic Sans MS" charset="0"/>
                <a:ea typeface="ＭＳ Ｐゴシック" charset="0"/>
              </a:rPr>
              <a:t>in education and workplace</a:t>
            </a:r>
            <a:endParaRPr lang="en-US" sz="2400" b="0">
              <a:latin typeface="Comic Sans MS" charset="0"/>
              <a:ea typeface="ＭＳ Ｐゴシック" charset="0"/>
            </a:endParaRPr>
          </a:p>
        </p:txBody>
      </p:sp>
      <p:sp>
        <p:nvSpPr>
          <p:cNvPr id="7178" name="Oval 10"/>
          <p:cNvSpPr>
            <a:spLocks noChangeArrowheads="1"/>
          </p:cNvSpPr>
          <p:nvPr/>
        </p:nvSpPr>
        <p:spPr bwMode="auto">
          <a:xfrm>
            <a:off x="5148065" y="4077072"/>
            <a:ext cx="3995936" cy="107959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 dirty="0" smtClean="0">
                <a:latin typeface="Comic Sans MS" charset="0"/>
                <a:ea typeface="ＭＳ Ｐゴシック" charset="0"/>
              </a:rPr>
              <a:t>work and money</a:t>
            </a:r>
          </a:p>
          <a:p>
            <a:pPr algn="ctr" eaLnBrk="1" hangingPunct="1">
              <a:defRPr/>
            </a:pPr>
            <a:r>
              <a:rPr lang="en-GB" sz="2400" b="0" dirty="0" smtClean="0">
                <a:latin typeface="Comic Sans MS" charset="0"/>
                <a:ea typeface="ＭＳ Ｐゴシック" charset="0"/>
              </a:rPr>
              <a:t>Before kids</a:t>
            </a:r>
            <a:endParaRPr lang="en-US" sz="2400" b="0" dirty="0">
              <a:latin typeface="Comic Sans MS" charset="0"/>
              <a:ea typeface="ＭＳ Ｐゴシック" charset="0"/>
            </a:endParaRPr>
          </a:p>
        </p:txBody>
      </p:sp>
      <p:sp>
        <p:nvSpPr>
          <p:cNvPr id="7179" name="Oval 11"/>
          <p:cNvSpPr>
            <a:spLocks noChangeArrowheads="1"/>
          </p:cNvSpPr>
          <p:nvPr/>
        </p:nvSpPr>
        <p:spPr bwMode="auto">
          <a:xfrm>
            <a:off x="4572000" y="5216525"/>
            <a:ext cx="4392613" cy="16287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 dirty="0">
                <a:latin typeface="Comic Sans MS" charset="0"/>
                <a:ea typeface="ＭＳ Ｐゴシック" charset="0"/>
              </a:rPr>
              <a:t>Medical Advances:</a:t>
            </a:r>
          </a:p>
          <a:p>
            <a:pPr algn="ctr" eaLnBrk="1" hangingPunct="1">
              <a:defRPr/>
            </a:pPr>
            <a:r>
              <a:rPr lang="en-GB" sz="2400" b="0" dirty="0">
                <a:latin typeface="Comic Sans MS" charset="0"/>
                <a:ea typeface="ＭＳ Ｐゴシック" charset="0"/>
              </a:rPr>
              <a:t>Screening programmes</a:t>
            </a:r>
          </a:p>
          <a:p>
            <a:pPr algn="ctr" eaLnBrk="1" hangingPunct="1">
              <a:defRPr/>
            </a:pPr>
            <a:r>
              <a:rPr lang="en-GB" sz="2400" b="0" dirty="0">
                <a:latin typeface="Comic Sans MS" charset="0"/>
                <a:ea typeface="ＭＳ Ｐゴシック" charset="0"/>
              </a:rPr>
              <a:t>Surgical procedures</a:t>
            </a:r>
          </a:p>
          <a:p>
            <a:pPr algn="ctr" eaLnBrk="1" hangingPunct="1">
              <a:defRPr/>
            </a:pPr>
            <a:r>
              <a:rPr lang="en-GB" sz="2400" b="0" dirty="0">
                <a:latin typeface="Comic Sans MS" charset="0"/>
                <a:ea typeface="ＭＳ Ｐゴシック" charset="0"/>
              </a:rPr>
              <a:t>vaccinations</a:t>
            </a:r>
            <a:endParaRPr lang="en-US" sz="2400" b="0" dirty="0">
              <a:latin typeface="Comic Sans MS" charset="0"/>
              <a:ea typeface="ＭＳ Ｐゴシック" charset="0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-17463" y="5516563"/>
            <a:ext cx="4084638" cy="10795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b="0" dirty="0">
                <a:latin typeface="Comic Sans MS" charset="0"/>
                <a:ea typeface="ＭＳ Ｐゴシック" charset="0"/>
              </a:rPr>
              <a:t>Women can chose if they </a:t>
            </a:r>
          </a:p>
          <a:p>
            <a:pPr algn="ctr" eaLnBrk="1" hangingPunct="1">
              <a:defRPr/>
            </a:pPr>
            <a:r>
              <a:rPr lang="en-US" sz="2400" b="0" dirty="0">
                <a:latin typeface="Comic Sans MS" charset="0"/>
                <a:ea typeface="ＭＳ Ｐゴシック" charset="0"/>
              </a:rPr>
              <a:t>Want children</a:t>
            </a: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5884419" y="3140968"/>
            <a:ext cx="3240088" cy="9366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sz="2400" b="0" dirty="0" smtClean="0">
                <a:latin typeface="Comic Sans MS" charset="0"/>
                <a:ea typeface="ＭＳ Ｐゴシック" charset="0"/>
              </a:rPr>
              <a:t>Better food supply</a:t>
            </a:r>
            <a:endParaRPr lang="en-US" sz="2400" b="0" dirty="0">
              <a:latin typeface="Comic Sans M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21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 animBg="1"/>
      <p:bldP spid="7178" grpId="0" animBg="1"/>
      <p:bldP spid="7179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>
                <a:solidFill>
                  <a:srgbClr val="7030A0"/>
                </a:solidFill>
                <a:ea typeface="ＭＳ Ｐゴシック" charset="0"/>
                <a:cs typeface="+mj-cs"/>
              </a:rPr>
              <a:t>Natural Increase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GB" b="1" dirty="0">
                <a:solidFill>
                  <a:srgbClr val="00B050"/>
                </a:solidFill>
                <a:ea typeface="ＭＳ Ｐゴシック" charset="0"/>
                <a:cs typeface="+mn-cs"/>
              </a:rPr>
              <a:t>Natural Increase is low 0.1%</a:t>
            </a:r>
          </a:p>
        </p:txBody>
      </p:sp>
    </p:spTree>
    <p:extLst>
      <p:ext uri="{BB962C8B-B14F-4D97-AF65-F5344CB8AC3E}">
        <p14:creationId xmlns:p14="http://schemas.microsoft.com/office/powerpoint/2010/main" val="182818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03300"/>
            <a:ext cx="8642350" cy="5854700"/>
          </a:xfrm>
        </p:spPr>
      </p:pic>
      <p:sp>
        <p:nvSpPr>
          <p:cNvPr id="35842" name="TextBox 7"/>
          <p:cNvSpPr txBox="1">
            <a:spLocks noChangeArrowheads="1"/>
          </p:cNvSpPr>
          <p:nvPr/>
        </p:nvSpPr>
        <p:spPr bwMode="auto">
          <a:xfrm>
            <a:off x="2484438" y="188913"/>
            <a:ext cx="1439862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Yemen, Afghanistan, Bhutan</a:t>
            </a:r>
          </a:p>
        </p:txBody>
      </p:sp>
      <p:sp>
        <p:nvSpPr>
          <p:cNvPr id="35843" name="TextBox 8"/>
          <p:cNvSpPr txBox="1">
            <a:spLocks noChangeArrowheads="1"/>
          </p:cNvSpPr>
          <p:nvPr/>
        </p:nvSpPr>
        <p:spPr bwMode="auto">
          <a:xfrm>
            <a:off x="3924300" y="115888"/>
            <a:ext cx="1439863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Costa </a:t>
            </a:r>
            <a:r>
              <a:rPr lang="en-US" sz="1400" dirty="0" smtClean="0"/>
              <a:t>Rica, </a:t>
            </a:r>
            <a:r>
              <a:rPr lang="en-US" sz="1400" dirty="0"/>
              <a:t>Indonesia, South Africa</a:t>
            </a:r>
          </a:p>
        </p:txBody>
      </p:sp>
      <p:sp>
        <p:nvSpPr>
          <p:cNvPr id="35844" name="TextBox 9"/>
          <p:cNvSpPr txBox="1">
            <a:spLocks noChangeArrowheads="1"/>
          </p:cNvSpPr>
          <p:nvPr/>
        </p:nvSpPr>
        <p:spPr bwMode="auto">
          <a:xfrm>
            <a:off x="5292725" y="26988"/>
            <a:ext cx="143986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USA, Australia, Britain,China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611560" y="116632"/>
            <a:ext cx="179990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/>
              <a:t>Amazon tribes, rural communities in developing countries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5729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Population Pyramids</a:t>
            </a:r>
            <a:endParaRPr lang="en-GB" dirty="0"/>
          </a:p>
        </p:txBody>
      </p:sp>
      <p:sp>
        <p:nvSpPr>
          <p:cNvPr id="1026" name="AutoShape 2" descr="Image result for demographic transition model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8" name="AutoShape 4" descr="Image result for demographic transition model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0" name="AutoShape 6" descr="Image result for demographic transition model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2" name="Picture 8" descr="Image result for demographic transition model population pyrami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54" y="1639815"/>
            <a:ext cx="8476314" cy="4392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871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b="1" dirty="0">
                <a:solidFill>
                  <a:srgbClr val="00B050"/>
                </a:solidFill>
                <a:latin typeface="Comic Sans MS" charset="0"/>
                <a:ea typeface="ＭＳ Ｐゴシック" charset="0"/>
                <a:cs typeface="+mn-cs"/>
              </a:rPr>
              <a:t>Describe </a:t>
            </a:r>
            <a:r>
              <a:rPr lang="en-GB" dirty="0">
                <a:latin typeface="Comic Sans MS" charset="0"/>
                <a:ea typeface="ＭＳ Ｐゴシック" charset="0"/>
                <a:cs typeface="+mn-cs"/>
              </a:rPr>
              <a:t>the changes which have taken place in  the birth rate and death rate line through stages 1-4. </a:t>
            </a:r>
            <a:r>
              <a:rPr lang="en-GB" sz="2000" dirty="0">
                <a:solidFill>
                  <a:srgbClr val="FF0000"/>
                </a:solidFill>
                <a:latin typeface="Comic Sans MS" charset="0"/>
                <a:ea typeface="ＭＳ Ｐゴシック" charset="0"/>
                <a:cs typeface="+mn-cs"/>
              </a:rPr>
              <a:t>State what you see, use figures from the graph, how many births and deaths per thousand are there at each stage? Overtime are birth or death rates increasing or decreasing??</a:t>
            </a:r>
          </a:p>
          <a:p>
            <a:pPr eaLnBrk="1" hangingPunct="1">
              <a:defRPr/>
            </a:pPr>
            <a:r>
              <a:rPr lang="en-GB" dirty="0">
                <a:latin typeface="Comic Sans MS" charset="0"/>
                <a:ea typeface="ＭＳ Ｐゴシック" charset="0"/>
                <a:cs typeface="+mn-cs"/>
              </a:rPr>
              <a:t>For either the birth rate or the death rate </a:t>
            </a:r>
            <a:r>
              <a:rPr lang="en-GB" sz="5400" dirty="0">
                <a:solidFill>
                  <a:srgbClr val="7030A0"/>
                </a:solidFill>
                <a:latin typeface="Comic Sans MS" charset="0"/>
                <a:ea typeface="ＭＳ Ｐゴシック" charset="0"/>
                <a:cs typeface="+mn-cs"/>
              </a:rPr>
              <a:t>explain</a:t>
            </a:r>
            <a:r>
              <a:rPr lang="en-GB" dirty="0">
                <a:latin typeface="Comic Sans MS" charset="0"/>
                <a:ea typeface="ＭＳ Ｐゴシック" charset="0"/>
                <a:cs typeface="+mn-cs"/>
              </a:rPr>
              <a:t> why the changes (from stages 1-4) have taken place. </a:t>
            </a:r>
            <a:r>
              <a:rPr lang="en-GB" sz="2000" dirty="0" smtClean="0">
                <a:solidFill>
                  <a:srgbClr val="7030A0"/>
                </a:solidFill>
                <a:latin typeface="Comic Sans MS" charset="0"/>
                <a:ea typeface="ＭＳ Ｐゴシック" charset="0"/>
                <a:cs typeface="+mn-cs"/>
              </a:rPr>
              <a:t>Give </a:t>
            </a:r>
            <a:r>
              <a:rPr lang="en-GB" sz="2000" dirty="0">
                <a:solidFill>
                  <a:srgbClr val="7030A0"/>
                </a:solidFill>
                <a:latin typeface="Comic Sans MS" charset="0"/>
                <a:ea typeface="ＭＳ Ｐゴシック" charset="0"/>
                <a:cs typeface="+mn-cs"/>
              </a:rPr>
              <a:t>reasons for the patterns shown, remember include either the birth rate or death rate NOT BOTH!!!!!! 		</a:t>
            </a:r>
          </a:p>
        </p:txBody>
      </p:sp>
    </p:spTree>
    <p:extLst>
      <p:ext uri="{BB962C8B-B14F-4D97-AF65-F5344CB8AC3E}">
        <p14:creationId xmlns:p14="http://schemas.microsoft.com/office/powerpoint/2010/main" val="112289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-26988"/>
            <a:ext cx="8229600" cy="1143001"/>
          </a:xfrm>
        </p:spPr>
        <p:txBody>
          <a:bodyPr/>
          <a:lstStyle/>
          <a:p>
            <a:pPr eaLnBrk="1" hangingPunct="1">
              <a:defRPr/>
            </a:pPr>
            <a:r>
              <a:rPr lang="en-GB" b="1">
                <a:latin typeface="Comic Sans MS" charset="0"/>
                <a:ea typeface="ＭＳ Ｐゴシック" charset="0"/>
                <a:cs typeface="+mj-cs"/>
              </a:rPr>
              <a:t>MODEL ANSWER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686800" cy="5589588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GB" sz="2800">
                <a:latin typeface="Comic Sans MS" charset="0"/>
                <a:ea typeface="ＭＳ Ｐゴシック" charset="0"/>
                <a:cs typeface="+mn-cs"/>
              </a:rPr>
              <a:t>	Describe the changes which have taken place in  the birth rate and death rate line through stages 1-4.</a:t>
            </a:r>
          </a:p>
          <a:p>
            <a:pPr eaLnBrk="1" hangingPunct="1">
              <a:defRPr/>
            </a:pPr>
            <a:endParaRPr lang="en-GB" sz="900">
              <a:latin typeface="Comic Sans MS" charset="0"/>
              <a:ea typeface="ＭＳ Ｐゴシック" charset="0"/>
              <a:cs typeface="+mn-cs"/>
            </a:endParaRPr>
          </a:p>
          <a:p>
            <a:pPr eaLnBrk="1" hangingPunct="1">
              <a:buFontTx/>
              <a:buNone/>
              <a:defRPr/>
            </a:pPr>
            <a:r>
              <a:rPr lang="en-GB" sz="2800">
                <a:latin typeface="Comic Sans MS" charset="0"/>
                <a:ea typeface="ＭＳ Ｐゴシック" charset="0"/>
                <a:cs typeface="+mn-cs"/>
              </a:rPr>
              <a:t>	</a:t>
            </a:r>
            <a:r>
              <a:rPr lang="en-GB" i="1">
                <a:latin typeface="Times New Roman" charset="0"/>
                <a:ea typeface="ＭＳ Ｐゴシック" charset="0"/>
                <a:cs typeface="+mn-cs"/>
              </a:rPr>
              <a:t>The birth rate starts off at </a:t>
            </a:r>
            <a:r>
              <a:rPr lang="en-GB" b="1" i="1">
                <a:solidFill>
                  <a:schemeClr val="accent2"/>
                </a:solidFill>
                <a:latin typeface="Times New Roman" charset="0"/>
                <a:ea typeface="ＭＳ Ｐゴシック" charset="0"/>
                <a:cs typeface="+mn-cs"/>
              </a:rPr>
              <a:t>35 births per 1000</a:t>
            </a:r>
            <a:r>
              <a:rPr lang="en-GB" i="1">
                <a:latin typeface="Times New Roman" charset="0"/>
                <a:ea typeface="ＭＳ Ｐゴシック" charset="0"/>
                <a:cs typeface="+mn-cs"/>
              </a:rPr>
              <a:t> people in stage 1 although it is </a:t>
            </a:r>
            <a:r>
              <a:rPr lang="en-GB" b="1" i="1">
                <a:latin typeface="Times New Roman" charset="0"/>
                <a:ea typeface="ＭＳ Ｐゴシック" charset="0"/>
                <a:cs typeface="+mn-cs"/>
              </a:rPr>
              <a:t>fluctuating</a:t>
            </a:r>
            <a:r>
              <a:rPr lang="en-GB" i="1">
                <a:latin typeface="Times New Roman" charset="0"/>
                <a:ea typeface="ＭＳ Ｐゴシック" charset="0"/>
                <a:cs typeface="+mn-cs"/>
              </a:rPr>
              <a:t>.  It remains high in stage 2 but starts to </a:t>
            </a:r>
            <a:r>
              <a:rPr lang="en-GB" b="1" i="1">
                <a:latin typeface="Times New Roman" charset="0"/>
                <a:ea typeface="ＭＳ Ｐゴシック" charset="0"/>
                <a:cs typeface="+mn-cs"/>
              </a:rPr>
              <a:t>fall rapidly</a:t>
            </a:r>
            <a:r>
              <a:rPr lang="en-GB" i="1">
                <a:latin typeface="Times New Roman" charset="0"/>
                <a:ea typeface="ＭＳ Ｐゴシック" charset="0"/>
                <a:cs typeface="+mn-cs"/>
              </a:rPr>
              <a:t> in stage 3 from </a:t>
            </a:r>
            <a:r>
              <a:rPr lang="en-GB" b="1" i="1">
                <a:solidFill>
                  <a:schemeClr val="accent2"/>
                </a:solidFill>
                <a:latin typeface="Times New Roman" charset="0"/>
                <a:ea typeface="ＭＳ Ｐゴシック" charset="0"/>
                <a:cs typeface="+mn-cs"/>
              </a:rPr>
              <a:t>34 births per 1000</a:t>
            </a:r>
            <a:r>
              <a:rPr lang="en-GB" i="1">
                <a:latin typeface="Times New Roman" charset="0"/>
                <a:ea typeface="ＭＳ Ｐゴシック" charset="0"/>
                <a:cs typeface="+mn-cs"/>
              </a:rPr>
              <a:t> at the beginning to </a:t>
            </a:r>
            <a:r>
              <a:rPr lang="en-GB" b="1" i="1">
                <a:solidFill>
                  <a:schemeClr val="accent2"/>
                </a:solidFill>
                <a:latin typeface="Times New Roman" charset="0"/>
                <a:ea typeface="ＭＳ Ｐゴシック" charset="0"/>
                <a:cs typeface="+mn-cs"/>
              </a:rPr>
              <a:t>15 births per 1000</a:t>
            </a:r>
            <a:r>
              <a:rPr lang="en-GB" i="1">
                <a:latin typeface="Times New Roman" charset="0"/>
                <a:ea typeface="ＭＳ Ｐゴシック" charset="0"/>
                <a:cs typeface="+mn-cs"/>
              </a:rPr>
              <a:t> at the end of stage 3.  In stage 4 the birth rate is </a:t>
            </a:r>
            <a:r>
              <a:rPr lang="en-GB" b="1" i="1">
                <a:latin typeface="Times New Roman" charset="0"/>
                <a:ea typeface="ＭＳ Ｐゴシック" charset="0"/>
                <a:cs typeface="+mn-cs"/>
              </a:rPr>
              <a:t>low and fluctuating</a:t>
            </a:r>
            <a:r>
              <a:rPr lang="en-GB" i="1">
                <a:latin typeface="Times New Roman" charset="0"/>
                <a:ea typeface="ＭＳ Ｐゴシック" charset="0"/>
                <a:cs typeface="+mn-cs"/>
              </a:rPr>
              <a:t> at around </a:t>
            </a:r>
            <a:r>
              <a:rPr lang="en-GB" b="1" i="1">
                <a:solidFill>
                  <a:schemeClr val="accent2"/>
                </a:solidFill>
                <a:latin typeface="Times New Roman" charset="0"/>
                <a:ea typeface="ＭＳ Ｐゴシック" charset="0"/>
                <a:cs typeface="+mn-cs"/>
              </a:rPr>
              <a:t>10 births per 1000</a:t>
            </a:r>
            <a:r>
              <a:rPr lang="en-GB" i="1">
                <a:latin typeface="Times New Roman" charset="0"/>
                <a:ea typeface="ＭＳ Ｐゴシック" charset="0"/>
                <a:cs typeface="+mn-cs"/>
              </a:rPr>
              <a:t> people per year.</a:t>
            </a:r>
          </a:p>
        </p:txBody>
      </p:sp>
    </p:spTree>
    <p:extLst>
      <p:ext uri="{BB962C8B-B14F-4D97-AF65-F5344CB8AC3E}">
        <p14:creationId xmlns:p14="http://schemas.microsoft.com/office/powerpoint/2010/main" val="15750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136904" cy="609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91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4"/>
            <a:ext cx="8993360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757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4"/>
            <a:ext cx="8993360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2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=pzxREH08EkI</a:t>
            </a:r>
          </a:p>
        </p:txBody>
      </p:sp>
    </p:spTree>
    <p:extLst>
      <p:ext uri="{BB962C8B-B14F-4D97-AF65-F5344CB8AC3E}">
        <p14:creationId xmlns:p14="http://schemas.microsoft.com/office/powerpoint/2010/main" val="61112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3527</TotalTime>
  <Words>603</Words>
  <Application>Microsoft Office PowerPoint</Application>
  <PresentationFormat>On-screen Show (4:3)</PresentationFormat>
  <Paragraphs>117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2_Default Design</vt:lpstr>
      <vt:lpstr>Describe and explain the changes in India’s population structure (6). </vt:lpstr>
      <vt:lpstr>PowerPoint Presentation</vt:lpstr>
      <vt:lpstr>Learning Intentions</vt:lpstr>
      <vt:lpstr>Blind Drawing</vt:lpstr>
      <vt:lpstr>PowerPoint Presentation</vt:lpstr>
      <vt:lpstr>What is the demographic transition model?</vt:lpstr>
      <vt:lpstr>Natural Increase</vt:lpstr>
      <vt:lpstr>PowerPoint Presentation</vt:lpstr>
      <vt:lpstr>A3 Paper Task/Jotter</vt:lpstr>
      <vt:lpstr>PowerPoint Presentation</vt:lpstr>
      <vt:lpstr>PowerPoint Presentation</vt:lpstr>
      <vt:lpstr>PowerPoint Presentation</vt:lpstr>
      <vt:lpstr>Natural Increase</vt:lpstr>
      <vt:lpstr>PowerPoint Presentation</vt:lpstr>
      <vt:lpstr>Natural Increase</vt:lpstr>
      <vt:lpstr>PowerPoint Presentation</vt:lpstr>
      <vt:lpstr>PowerPoint Presentation</vt:lpstr>
      <vt:lpstr>Natural Increase</vt:lpstr>
      <vt:lpstr>PowerPoint Presentation</vt:lpstr>
      <vt:lpstr>Natural Increase</vt:lpstr>
      <vt:lpstr>PowerPoint Presentation</vt:lpstr>
      <vt:lpstr>Population Pyramids</vt:lpstr>
      <vt:lpstr>PowerPoint Presentation</vt:lpstr>
      <vt:lpstr>MODEL ANSWER</vt:lpstr>
      <vt:lpstr>PowerPoint Presentation</vt:lpstr>
      <vt:lpstr>PowerPoint Presentation</vt:lpstr>
      <vt:lpstr>PowerPoint Presentation</vt:lpstr>
      <vt:lpstr>The Song...</vt:lpstr>
    </vt:vector>
  </TitlesOfParts>
  <Company>CEC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348</cp:revision>
  <cp:lastPrinted>2017-10-06T07:50:00Z</cp:lastPrinted>
  <dcterms:created xsi:type="dcterms:W3CDTF">2005-01-31T15:07:56Z</dcterms:created>
  <dcterms:modified xsi:type="dcterms:W3CDTF">2017-10-06T07:50:02Z</dcterms:modified>
</cp:coreProperties>
</file>