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786" r:id="rId2"/>
    <p:sldId id="782" r:id="rId3"/>
    <p:sldId id="783" r:id="rId4"/>
    <p:sldId id="784" r:id="rId5"/>
    <p:sldId id="741" r:id="rId6"/>
    <p:sldId id="755" r:id="rId7"/>
    <p:sldId id="757" r:id="rId8"/>
    <p:sldId id="758" r:id="rId9"/>
    <p:sldId id="759" r:id="rId10"/>
    <p:sldId id="770" r:id="rId11"/>
    <p:sldId id="774" r:id="rId12"/>
    <p:sldId id="775" r:id="rId13"/>
    <p:sldId id="771" r:id="rId14"/>
    <p:sldId id="776" r:id="rId15"/>
    <p:sldId id="777" r:id="rId16"/>
    <p:sldId id="778" r:id="rId17"/>
    <p:sldId id="764" r:id="rId18"/>
    <p:sldId id="779" r:id="rId19"/>
    <p:sldId id="767" r:id="rId20"/>
    <p:sldId id="765" r:id="rId21"/>
    <p:sldId id="781" r:id="rId22"/>
    <p:sldId id="780" r:id="rId23"/>
    <p:sldId id="768" r:id="rId24"/>
    <p:sldId id="766" r:id="rId25"/>
    <p:sldId id="785" r:id="rId26"/>
    <p:sldId id="742" r:id="rId27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596" y="2"/>
            <a:ext cx="2948397" cy="497762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08/02/2019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596" y="9444750"/>
            <a:ext cx="2948397" cy="497761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20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22226 11386 512 0,'-24'0'0'16,"24"0"0"-1,-25-50 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45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5060 9972 512 0,'0'0'0'16,"51"-24"0"-16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4:26.2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7715 7740 512 0,'-25'0'0'15,"25"24"0"-15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5:16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20689 9675 512 0,'0'0'0'16,"24"0"0"-16,-48-25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5:41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21259 9278 512 0,'25'0'0'0,"-25"-26"0"15,0 26 0 1,25 0 0-16,-25-24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6:06.4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3746 7219 512 0,'0'-24'0'16,"25"-2"0"-16,0-23 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6:24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7641 8707 512 0,'0'0'0'15,"25"-25"0"1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09.1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8832 5259 512 0,'-25'0'0'0,"25"-25"0"15,0 1 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28.4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6128 8533 512 0,'0'-25'0'0,"0"25"0"15,0-49 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7:50.9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6623 8831 512 0,'0'0'0'0,"0"0"0"16,0-25 0 0,0 25 0-16,26 0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15.0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6525 7268 512 0,'0'0'0'0,"0"-25"0"16,24 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35.5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5012 8533 512 0,'0'0'0'0,"48"-25"0"15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8:41.9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5458 7615 512 0,'25'0'0'16,"-25"-24"0"-1,0 24 0-15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in"/>
          <inkml:channel name="T" type="integer" max="2.14748E9" units="dev"/>
        </inkml:traceFormat>
        <inkml:channelProperties>
          <inkml:channelProperty channel="X" name="resolution" value="2109.91626" units="1/in"/>
          <inkml:channelProperty channel="Y" name="resolution" value="1336.88293" units="1/in"/>
          <inkml:channelProperty channel="F" name="resolution" value="41.73806" units="1/in"/>
          <inkml:channelProperty channel="T" name="resolution" value="1" units="1/dev"/>
        </inkml:channelProperties>
      </inkml:inkSource>
      <inkml:timestamp xml:id="ts0" timeString="2019-02-04T14:03:20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22226 11386 512 0,'-24'0'0'16,"24"0"0"-1,-25-50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1" y="2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08/02/2019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02" tIns="46501" rIns="93002" bIns="46501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50"/>
            <a:ext cx="5444490" cy="4474845"/>
          </a:xfrm>
          <a:prstGeom prst="rect">
            <a:avLst/>
          </a:prstGeom>
        </p:spPr>
        <p:txBody>
          <a:bodyPr vert="horz" lIns="93002" tIns="46501" rIns="93002" bIns="4650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1" y="9445171"/>
            <a:ext cx="2949098" cy="497205"/>
          </a:xfrm>
          <a:prstGeom prst="rect">
            <a:avLst/>
          </a:prstGeom>
        </p:spPr>
        <p:txBody>
          <a:bodyPr vert="horz" lIns="93002" tIns="46501" rIns="93002" bIns="46501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3990" indent="-2861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600" indent="-22892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440" indent="-22892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280" indent="-22892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120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5961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3801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1641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3CE9153-D8DE-4C1C-8922-0704606DE173}" type="slidenum">
              <a:rPr lang="en-GB" smtClean="0">
                <a:solidFill>
                  <a:srgbClr val="000000"/>
                </a:solidFill>
              </a:rPr>
              <a:pPr eaLnBrk="1" hangingPunct="1"/>
              <a:t>2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561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3990" indent="-2861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600" indent="-22892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440" indent="-22892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280" indent="-22892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120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5961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3801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1641" indent="-2289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3CE9153-D8DE-4C1C-8922-0704606DE173}" type="slidenum">
              <a:rPr lang="en-GB" smtClean="0">
                <a:solidFill>
                  <a:srgbClr val="000000"/>
                </a:solidFill>
              </a:rPr>
              <a:pPr eaLnBrk="1" hangingPunct="1"/>
              <a:t>3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63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8187" indent="-28391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5673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9941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4210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479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2748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7017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61286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ADC5F-7E5B-4A45-923F-4D6AE6CF4B5C}" type="slidenum">
              <a:rPr lang="en-GB" altLang="en-US" sz="1200">
                <a:solidFill>
                  <a:prstClr val="black"/>
                </a:solidFill>
              </a:rPr>
              <a:pPr/>
              <a:t>20</a:t>
            </a:fld>
            <a:endParaRPr lang="en-GB" altLang="en-US" sz="1200" dirty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26130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8187" indent="-28391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5673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9941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4210" indent="-2271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479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2748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7017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61286" indent="-2271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ADC5F-7E5B-4A45-923F-4D6AE6CF4B5C}" type="slidenum">
              <a:rPr lang="en-GB" altLang="en-US" sz="1200">
                <a:solidFill>
                  <a:prstClr val="black"/>
                </a:solidFill>
              </a:rPr>
              <a:pPr/>
              <a:t>24</a:t>
            </a:fld>
            <a:endParaRPr lang="en-GB" altLang="en-US" sz="1200" dirty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37059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81A12-269D-4607-88AF-03887D9BB58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17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1.wav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1.wav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customXml" Target="../ink/ink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customXml" Target="../ink/ink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ustomXml" Target="../ink/ink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6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call_me_later_p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6" y="837009"/>
            <a:ext cx="6858000" cy="5163741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CBC4A9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1160860"/>
            <a:ext cx="6343650" cy="85725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Family Fortunes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385887" y="1916908"/>
            <a:ext cx="5778104" cy="1032272"/>
          </a:xfrm>
          <a:noFill/>
        </p:spPr>
        <p:txBody>
          <a:bodyPr anchor="ctr" anchorCtr="1"/>
          <a:lstStyle/>
          <a:p>
            <a:pPr algn="ctr" eaLnBrk="1" hangingPunct="1">
              <a:buFontTx/>
              <a:buNone/>
            </a:pPr>
            <a:r>
              <a:rPr lang="en-GB" sz="2000" dirty="0">
                <a:latin typeface="Comic Sans MS" pitchFamily="66" charset="0"/>
              </a:rPr>
              <a:t>Mr </a:t>
            </a:r>
            <a:r>
              <a:rPr lang="en-GB" sz="2000" dirty="0" smtClean="0">
                <a:latin typeface="Comic Sans MS" pitchFamily="66" charset="0"/>
              </a:rPr>
              <a:t>Smith </a:t>
            </a:r>
            <a:r>
              <a:rPr lang="en-GB" sz="2000" dirty="0">
                <a:latin typeface="Comic Sans MS" pitchFamily="66" charset="0"/>
              </a:rPr>
              <a:t>surveyed 100 </a:t>
            </a:r>
            <a:r>
              <a:rPr lang="en-GB" sz="2000" dirty="0" smtClean="0">
                <a:latin typeface="Comic Sans MS" pitchFamily="66" charset="0"/>
              </a:rPr>
              <a:t>people </a:t>
            </a:r>
            <a:r>
              <a:rPr lang="en-GB" sz="2000" dirty="0">
                <a:latin typeface="Comic Sans MS" pitchFamily="66" charset="0"/>
              </a:rPr>
              <a:t>and asked them to </a:t>
            </a:r>
            <a:r>
              <a:rPr lang="en-GB" sz="2000" dirty="0" smtClean="0">
                <a:latin typeface="Comic Sans MS" pitchFamily="66" charset="0"/>
              </a:rPr>
              <a:t>give </a:t>
            </a:r>
            <a:r>
              <a:rPr lang="en-GB" sz="2000" b="1" dirty="0" smtClean="0">
                <a:latin typeface="Comic Sans MS" pitchFamily="66" charset="0"/>
              </a:rPr>
              <a:t>something you would associate with the upper course of a river.</a:t>
            </a:r>
            <a:endParaRPr lang="en-GB" sz="2000" b="1" u="sng" dirty="0">
              <a:latin typeface="Comic Sans MS" pitchFamily="66" charset="0"/>
            </a:endParaRPr>
          </a:p>
        </p:txBody>
      </p:sp>
      <p:graphicFrame>
        <p:nvGraphicFramePr>
          <p:cNvPr id="23591" name="Group 39"/>
          <p:cNvGraphicFramePr>
            <a:graphicFrameLocks noGrp="1"/>
          </p:cNvGraphicFramePr>
          <p:nvPr>
            <p:ph sz="half" idx="2"/>
          </p:nvPr>
        </p:nvGraphicFramePr>
        <p:xfrm>
          <a:off x="1331120" y="2943225"/>
          <a:ext cx="5669757" cy="2331570"/>
        </p:xfrm>
        <a:graphic>
          <a:graphicData uri="http://schemas.openxmlformats.org/drawingml/2006/table">
            <a:tbl>
              <a:tblPr/>
              <a:tblGrid>
                <a:gridCol w="1512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Position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Word</a:t>
                      </a: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Score</a:t>
                      </a: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592" name="AutoShape 4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85976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93" name="Text Box 41"/>
          <p:cNvSpPr txBox="1">
            <a:spLocks noChangeArrowheads="1"/>
          </p:cNvSpPr>
          <p:nvPr/>
        </p:nvSpPr>
        <p:spPr bwMode="auto">
          <a:xfrm>
            <a:off x="2844405" y="3369469"/>
            <a:ext cx="24300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Steep land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4" name="Text Box 42"/>
          <p:cNvSpPr txBox="1">
            <a:spLocks noChangeArrowheads="1"/>
          </p:cNvSpPr>
          <p:nvPr/>
        </p:nvSpPr>
        <p:spPr bwMode="auto">
          <a:xfrm>
            <a:off x="2897982" y="3752850"/>
            <a:ext cx="2321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Narrow River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5" name="Text Box 43"/>
          <p:cNvSpPr txBox="1">
            <a:spLocks noChangeArrowheads="1"/>
          </p:cNvSpPr>
          <p:nvPr/>
        </p:nvSpPr>
        <p:spPr bwMode="auto">
          <a:xfrm>
            <a:off x="2897981" y="4131469"/>
            <a:ext cx="23764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Shallow Water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2899172" y="4508897"/>
            <a:ext cx="23752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Waterfall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2844403" y="4887516"/>
            <a:ext cx="2375297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500" dirty="0" smtClean="0">
                <a:solidFill>
                  <a:srgbClr val="000000"/>
                </a:solidFill>
                <a:latin typeface="Comic Sans MS" pitchFamily="66" charset="0"/>
              </a:rPr>
              <a:t>Sharp Rocks</a:t>
            </a:r>
            <a:endParaRPr lang="en-GB" sz="15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5274469" y="3356372"/>
            <a:ext cx="16728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43</a:t>
            </a:r>
          </a:p>
        </p:txBody>
      </p:sp>
      <p:sp>
        <p:nvSpPr>
          <p:cNvPr id="23599" name="Text Box 47"/>
          <p:cNvSpPr txBox="1">
            <a:spLocks noChangeArrowheads="1"/>
          </p:cNvSpPr>
          <p:nvPr/>
        </p:nvSpPr>
        <p:spPr bwMode="auto">
          <a:xfrm>
            <a:off x="5275661" y="3733800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</a:p>
        </p:txBody>
      </p:sp>
      <p:sp>
        <p:nvSpPr>
          <p:cNvPr id="23600" name="Text Box 48"/>
          <p:cNvSpPr txBox="1">
            <a:spLocks noChangeArrowheads="1"/>
          </p:cNvSpPr>
          <p:nvPr/>
        </p:nvSpPr>
        <p:spPr bwMode="auto">
          <a:xfrm>
            <a:off x="5274469" y="4131469"/>
            <a:ext cx="16728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14</a:t>
            </a:r>
          </a:p>
        </p:txBody>
      </p:sp>
      <p:sp>
        <p:nvSpPr>
          <p:cNvPr id="23601" name="Text Box 49"/>
          <p:cNvSpPr txBox="1">
            <a:spLocks noChangeArrowheads="1"/>
          </p:cNvSpPr>
          <p:nvPr/>
        </p:nvSpPr>
        <p:spPr bwMode="auto">
          <a:xfrm>
            <a:off x="5275661" y="4887516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23602" name="Text Box 50"/>
          <p:cNvSpPr txBox="1">
            <a:spLocks noChangeArrowheads="1"/>
          </p:cNvSpPr>
          <p:nvPr/>
        </p:nvSpPr>
        <p:spPr bwMode="auto">
          <a:xfrm>
            <a:off x="5275661" y="4508897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11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7137797" y="845344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7137797" y="2564606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7137797" y="4293394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6" name="AutoShape 5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27711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0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167064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0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6417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0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246961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3612" name="AutoShape 6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86314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23613" name="AutoShape 6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26857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23614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1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5176" name="AutoShape 63">
            <a:hlinkClick r:id="" action="ppaction://noaction" highlightClick="1">
              <a:snd r:embed="rId8" name="intro.wav"/>
            </a:hlinkClick>
          </p:cNvPr>
          <p:cNvSpPr>
            <a:spLocks noChangeArrowheads="1"/>
          </p:cNvSpPr>
          <p:nvPr/>
        </p:nvSpPr>
        <p:spPr bwMode="auto">
          <a:xfrm>
            <a:off x="1547812" y="5481638"/>
            <a:ext cx="377429" cy="323850"/>
          </a:xfrm>
          <a:prstGeom prst="actionButtonSound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940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35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35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6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3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2"/>
                  </p:tgtEl>
                </p:cond>
              </p:nextCondLst>
            </p:seq>
          </p:childTnLst>
        </p:cTn>
      </p:par>
    </p:tnLst>
    <p:bldLst>
      <p:bldP spid="23593" grpId="0"/>
      <p:bldP spid="23594" grpId="0"/>
      <p:bldP spid="23595" grpId="0"/>
      <p:bldP spid="23596" grpId="0"/>
      <p:bldP spid="23597" grpId="0"/>
      <p:bldP spid="23598" grpId="0"/>
      <p:bldP spid="23599" grpId="0"/>
      <p:bldP spid="23600" grpId="0"/>
      <p:bldP spid="23601" grpId="0"/>
      <p:bldP spid="23602" grpId="0"/>
      <p:bldP spid="23603" grpId="0" animBg="1"/>
      <p:bldP spid="23604" grpId="0" animBg="1"/>
      <p:bldP spid="2360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call_me_later_p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6" y="837009"/>
            <a:ext cx="6858000" cy="5163741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CBC4A9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1160860"/>
            <a:ext cx="6343650" cy="85725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Family Fortunes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385887" y="1916908"/>
            <a:ext cx="5778104" cy="1032272"/>
          </a:xfrm>
          <a:noFill/>
        </p:spPr>
        <p:txBody>
          <a:bodyPr anchor="ctr" anchorCtr="1"/>
          <a:lstStyle/>
          <a:p>
            <a:pPr algn="ctr" eaLnBrk="1" hangingPunct="1">
              <a:buFontTx/>
              <a:buNone/>
            </a:pPr>
            <a:r>
              <a:rPr lang="en-GB" sz="2000" dirty="0">
                <a:latin typeface="Comic Sans MS" pitchFamily="66" charset="0"/>
              </a:rPr>
              <a:t>Mr </a:t>
            </a:r>
            <a:r>
              <a:rPr lang="en-GB" sz="2000" dirty="0" smtClean="0">
                <a:latin typeface="Comic Sans MS" pitchFamily="66" charset="0"/>
              </a:rPr>
              <a:t>Smith </a:t>
            </a:r>
            <a:r>
              <a:rPr lang="en-GB" sz="2000" dirty="0">
                <a:latin typeface="Comic Sans MS" pitchFamily="66" charset="0"/>
              </a:rPr>
              <a:t>surveyed 100 </a:t>
            </a:r>
            <a:r>
              <a:rPr lang="en-GB" sz="2000" dirty="0" smtClean="0">
                <a:latin typeface="Comic Sans MS" pitchFamily="66" charset="0"/>
              </a:rPr>
              <a:t>people </a:t>
            </a:r>
            <a:r>
              <a:rPr lang="en-GB" sz="2000" dirty="0">
                <a:latin typeface="Comic Sans MS" pitchFamily="66" charset="0"/>
              </a:rPr>
              <a:t>and asked them to </a:t>
            </a:r>
            <a:r>
              <a:rPr lang="en-GB" sz="2000" dirty="0" smtClean="0">
                <a:latin typeface="Comic Sans MS" pitchFamily="66" charset="0"/>
              </a:rPr>
              <a:t>give </a:t>
            </a:r>
            <a:r>
              <a:rPr lang="en-GB" sz="2000" b="1" dirty="0" smtClean="0">
                <a:latin typeface="Comic Sans MS" pitchFamily="66" charset="0"/>
              </a:rPr>
              <a:t>something you would associate with the lower course of a river.</a:t>
            </a:r>
            <a:endParaRPr lang="en-GB" sz="2000" b="1" u="sng" dirty="0">
              <a:latin typeface="Comic Sans MS" pitchFamily="66" charset="0"/>
            </a:endParaRPr>
          </a:p>
        </p:txBody>
      </p:sp>
      <p:graphicFrame>
        <p:nvGraphicFramePr>
          <p:cNvPr id="23591" name="Group 39"/>
          <p:cNvGraphicFramePr>
            <a:graphicFrameLocks noGrp="1"/>
          </p:cNvGraphicFramePr>
          <p:nvPr>
            <p:ph sz="half" idx="2"/>
          </p:nvPr>
        </p:nvGraphicFramePr>
        <p:xfrm>
          <a:off x="1331120" y="2943225"/>
          <a:ext cx="5669757" cy="2331570"/>
        </p:xfrm>
        <a:graphic>
          <a:graphicData uri="http://schemas.openxmlformats.org/drawingml/2006/table">
            <a:tbl>
              <a:tblPr/>
              <a:tblGrid>
                <a:gridCol w="1512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Position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Word</a:t>
                      </a: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Score</a:t>
                      </a: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marL="68580" marR="68580" marT="34277" marB="342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68580" marR="68580" marT="34277" marB="342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592" name="AutoShape 4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85976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593" name="Text Box 41"/>
          <p:cNvSpPr txBox="1">
            <a:spLocks noChangeArrowheads="1"/>
          </p:cNvSpPr>
          <p:nvPr/>
        </p:nvSpPr>
        <p:spPr bwMode="auto">
          <a:xfrm>
            <a:off x="2870003" y="3354945"/>
            <a:ext cx="24300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Wide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4" name="Text Box 42"/>
          <p:cNvSpPr txBox="1">
            <a:spLocks noChangeArrowheads="1"/>
          </p:cNvSpPr>
          <p:nvPr/>
        </p:nvSpPr>
        <p:spPr bwMode="auto">
          <a:xfrm>
            <a:off x="2897982" y="3752850"/>
            <a:ext cx="2321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The mouth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5" name="Text Box 43"/>
          <p:cNvSpPr txBox="1">
            <a:spLocks noChangeArrowheads="1"/>
          </p:cNvSpPr>
          <p:nvPr/>
        </p:nvSpPr>
        <p:spPr bwMode="auto">
          <a:xfrm>
            <a:off x="2897981" y="4131469"/>
            <a:ext cx="23764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Meanders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2899172" y="4508897"/>
            <a:ext cx="23752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 smtClean="0">
                <a:solidFill>
                  <a:srgbClr val="000000"/>
                </a:solidFill>
                <a:latin typeface="Comic Sans MS" pitchFamily="66" charset="0"/>
              </a:rPr>
              <a:t>Slow moving</a:t>
            </a:r>
            <a:endParaRPr lang="en-GB" sz="18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2844403" y="4887516"/>
            <a:ext cx="2375297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500" dirty="0" smtClean="0">
                <a:solidFill>
                  <a:srgbClr val="000000"/>
                </a:solidFill>
                <a:latin typeface="Comic Sans MS" pitchFamily="66" charset="0"/>
              </a:rPr>
              <a:t>Levees</a:t>
            </a:r>
            <a:endParaRPr lang="en-GB" sz="15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5274469" y="3356372"/>
            <a:ext cx="16728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43</a:t>
            </a:r>
          </a:p>
        </p:txBody>
      </p:sp>
      <p:sp>
        <p:nvSpPr>
          <p:cNvPr id="23599" name="Text Box 47"/>
          <p:cNvSpPr txBox="1">
            <a:spLocks noChangeArrowheads="1"/>
          </p:cNvSpPr>
          <p:nvPr/>
        </p:nvSpPr>
        <p:spPr bwMode="auto">
          <a:xfrm>
            <a:off x="5275661" y="3733800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</a:p>
        </p:txBody>
      </p:sp>
      <p:sp>
        <p:nvSpPr>
          <p:cNvPr id="23600" name="Text Box 48"/>
          <p:cNvSpPr txBox="1">
            <a:spLocks noChangeArrowheads="1"/>
          </p:cNvSpPr>
          <p:nvPr/>
        </p:nvSpPr>
        <p:spPr bwMode="auto">
          <a:xfrm>
            <a:off x="5274469" y="4131469"/>
            <a:ext cx="16728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14</a:t>
            </a:r>
          </a:p>
        </p:txBody>
      </p:sp>
      <p:sp>
        <p:nvSpPr>
          <p:cNvPr id="23601" name="Text Box 49"/>
          <p:cNvSpPr txBox="1">
            <a:spLocks noChangeArrowheads="1"/>
          </p:cNvSpPr>
          <p:nvPr/>
        </p:nvSpPr>
        <p:spPr bwMode="auto">
          <a:xfrm>
            <a:off x="5275661" y="4887516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23602" name="Text Box 50"/>
          <p:cNvSpPr txBox="1">
            <a:spLocks noChangeArrowheads="1"/>
          </p:cNvSpPr>
          <p:nvPr/>
        </p:nvSpPr>
        <p:spPr bwMode="auto">
          <a:xfrm>
            <a:off x="5275661" y="4508897"/>
            <a:ext cx="1672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1800" dirty="0">
                <a:solidFill>
                  <a:srgbClr val="000000"/>
                </a:solidFill>
                <a:latin typeface="Comic Sans MS" pitchFamily="66" charset="0"/>
              </a:rPr>
              <a:t>11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7137797" y="845344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7137797" y="2564606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7137797" y="4293394"/>
            <a:ext cx="837009" cy="171926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9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606" name="AutoShape 5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27711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360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167064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360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6417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360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246961" y="5481638"/>
            <a:ext cx="378619" cy="323850"/>
          </a:xfrm>
          <a:prstGeom prst="actionButtonBlank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3612" name="AutoShape 6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86314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23613" name="AutoShape 6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26857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23614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1" y="5481638"/>
            <a:ext cx="378619" cy="323850"/>
          </a:xfrm>
          <a:prstGeom prst="actionButtonBlank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7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5176" name="AutoShape 63">
            <a:hlinkClick r:id="" action="ppaction://noaction" highlightClick="1">
              <a:snd r:embed="rId8" name="intro.wav"/>
            </a:hlinkClick>
          </p:cNvPr>
          <p:cNvSpPr>
            <a:spLocks noChangeArrowheads="1"/>
          </p:cNvSpPr>
          <p:nvPr/>
        </p:nvSpPr>
        <p:spPr bwMode="auto">
          <a:xfrm>
            <a:off x="1547812" y="5481638"/>
            <a:ext cx="377429" cy="323850"/>
          </a:xfrm>
          <a:prstGeom prst="actionButtonSound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04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35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6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35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i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6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ght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6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3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answ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12"/>
                  </p:tgtEl>
                </p:cond>
              </p:nextCondLst>
            </p:seq>
          </p:childTnLst>
        </p:cTn>
      </p:par>
    </p:tnLst>
    <p:bldLst>
      <p:bldP spid="23593" grpId="0"/>
      <p:bldP spid="23594" grpId="0"/>
      <p:bldP spid="23595" grpId="0"/>
      <p:bldP spid="23596" grpId="0"/>
      <p:bldP spid="23597" grpId="0"/>
      <p:bldP spid="23598" grpId="0"/>
      <p:bldP spid="23599" grpId="0"/>
      <p:bldP spid="23600" grpId="0"/>
      <p:bldP spid="23601" grpId="0"/>
      <p:bldP spid="23602" grpId="0"/>
      <p:bldP spid="23603" grpId="0" animBg="1"/>
      <p:bldP spid="23604" grpId="0" animBg="1"/>
      <p:bldP spid="236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Better or worse…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https://www.youtube.com/watch?v=RDh6vQQax5E</a:t>
            </a:r>
          </a:p>
        </p:txBody>
      </p:sp>
    </p:spTree>
    <p:extLst>
      <p:ext uri="{BB962C8B-B14F-4D97-AF65-F5344CB8AC3E}">
        <p14:creationId xmlns:p14="http://schemas.microsoft.com/office/powerpoint/2010/main" val="217134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2413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6600" dirty="0" smtClean="0"/>
              <a:t>The Profile of a River</a:t>
            </a:r>
            <a:endParaRPr lang="en-GB" sz="66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34306"/>
            <a:ext cx="6708708" cy="4386982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7983720" y="4080960"/>
              <a:ext cx="18000" cy="18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74360" y="4071600"/>
                <a:ext cx="3672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135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The Long Profile of  a River</a:t>
            </a:r>
            <a:endParaRPr lang="en-US" dirty="0"/>
          </a:p>
        </p:txBody>
      </p:sp>
      <p:pic>
        <p:nvPicPr>
          <p:cNvPr id="4" name="Picture 3" descr="Screen Shot 2016-05-06 at 09.07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8680504" cy="35283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821600" y="3581280"/>
              <a:ext cx="18720" cy="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12240" y="3571920"/>
                <a:ext cx="37440" cy="2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585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Upper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28800"/>
            <a:ext cx="4539942" cy="33584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3" y="1628800"/>
            <a:ext cx="3814359" cy="3384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3861048"/>
            <a:ext cx="1504127" cy="26726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2768400" y="2786400"/>
              <a:ext cx="9360" cy="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59040" y="277668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395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Middle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56" y="1926404"/>
            <a:ext cx="3238500" cy="411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088" y="1763817"/>
            <a:ext cx="2029620" cy="1921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361" y="3063554"/>
            <a:ext cx="2768861" cy="3060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7448040" y="3474000"/>
              <a:ext cx="9000" cy="9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38680" y="3464640"/>
                <a:ext cx="27720" cy="2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881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Lower Course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54" y="2141908"/>
            <a:ext cx="4233290" cy="3174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732" y="2198955"/>
            <a:ext cx="4081179" cy="3607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653240" y="3322080"/>
              <a:ext cx="18360" cy="18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3880" y="3312720"/>
                <a:ext cx="3708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4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Different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V Shape Valley</a:t>
            </a:r>
          </a:p>
          <a:p>
            <a:r>
              <a:rPr lang="en-US" dirty="0" smtClean="0"/>
              <a:t>Waterfall</a:t>
            </a:r>
          </a:p>
          <a:p>
            <a:r>
              <a:rPr lang="en-US" dirty="0" smtClean="0"/>
              <a:t>Meander</a:t>
            </a:r>
          </a:p>
          <a:p>
            <a:r>
              <a:rPr lang="en-US" dirty="0" smtClean="0"/>
              <a:t>Ox Bow Lake</a:t>
            </a:r>
          </a:p>
          <a:p>
            <a:r>
              <a:rPr lang="en-US" dirty="0" smtClean="0"/>
              <a:t>River Beach/River Cliff</a:t>
            </a:r>
          </a:p>
          <a:p>
            <a:r>
              <a:rPr lang="en-US" dirty="0" smtClean="0"/>
              <a:t>Floodplain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48560" y="2563200"/>
              <a:ext cx="18360" cy="360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9200" y="2553840"/>
                <a:ext cx="37080" cy="5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54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14"/>
            <a:ext cx="9161142" cy="68620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750760" y="3125520"/>
              <a:ext cx="9360" cy="9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1400" y="311616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425"/>
            <a:ext cx="9144000" cy="6838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3170520" y="1875600"/>
              <a:ext cx="9360" cy="18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60800" y="1866240"/>
                <a:ext cx="2844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324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15" b="1115"/>
          <a:stretch>
            <a:fillRect/>
          </a:stretch>
        </p:blipFill>
        <p:spPr>
          <a:xfrm>
            <a:off x="14723" y="620688"/>
            <a:ext cx="9165296" cy="5040560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206080" y="3045240"/>
              <a:ext cx="360" cy="27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6360" y="3035880"/>
                <a:ext cx="19440" cy="4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724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305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84280" y="3170160"/>
              <a:ext cx="9720" cy="9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4920" y="3160800"/>
                <a:ext cx="2844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830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8988"/>
            <a:ext cx="9144001" cy="68290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49000" y="2598840"/>
              <a:ext cx="9000" cy="18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9640" y="2589480"/>
                <a:ext cx="27720" cy="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74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37" y="-53182"/>
            <a:ext cx="9170802" cy="70105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804320" y="3062880"/>
              <a:ext cx="17640" cy="9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94960" y="3053520"/>
                <a:ext cx="3636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51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32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52197"/>
              </p:ext>
            </p:extLst>
          </p:nvPr>
        </p:nvGraphicFramePr>
        <p:xfrm>
          <a:off x="107505" y="116633"/>
          <a:ext cx="8712967" cy="6336703"/>
        </p:xfrm>
        <a:graphic>
          <a:graphicData uri="http://schemas.openxmlformats.org/drawingml/2006/table">
            <a:tbl>
              <a:tblPr/>
              <a:tblGrid>
                <a:gridCol w="217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64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2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Characteristics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Upper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Middle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Lower Course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Slope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Steep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flatter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Narrow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Getting wider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Widest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5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Depth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Shallow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Getting deeper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Deepest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7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Load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Sharp angular pebbles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rounded pebbles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Small pebbles, sand and silt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58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Features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Waterfall, V Shape Valley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Oxbow, </a:t>
                      </a:r>
                      <a:r>
                        <a:rPr kumimoji="0" lang="en-GB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Meander,Floodplain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River Cliff/Beach 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SAME AS BEFORE + Levees, deltas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11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work/processes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Vertical Erosion and Transportation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Lateral Erosion, Transportation and some deposition</a:t>
                      </a: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Mainly deposit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transportation.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41" marR="514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964880" y="2732760"/>
              <a:ext cx="9360" cy="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5520" y="2723400"/>
                <a:ext cx="2808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65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2413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6600" dirty="0" smtClean="0"/>
              <a:t>River Processes</a:t>
            </a:r>
            <a:endParaRPr lang="en-GB" sz="6600" dirty="0"/>
          </a:p>
        </p:txBody>
      </p:sp>
      <p:sp>
        <p:nvSpPr>
          <p:cNvPr id="16386" name="AutoShape 2" descr="Image result for ri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983720" y="4080960"/>
              <a:ext cx="18000" cy="18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74360" y="4071600"/>
                <a:ext cx="36720" cy="370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1621564"/>
            <a:ext cx="6624736" cy="495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836712"/>
            <a:ext cx="7776864" cy="452431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What does erosion mean?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9652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7696" y="1313836"/>
            <a:ext cx="9240901" cy="5342794"/>
          </a:xfrm>
          <a:prstGeom prst="flowChartAlternateProcess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Erosion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take place in four different ways: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1.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Hydraulic action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force of just the water in the river wearing away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the land.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2.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Abrasion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force of the water plus the load (rocks </a:t>
            </a:r>
            <a:r>
              <a:rPr lang="en-GB" altLang="en-US" sz="1800" b="0" dirty="0" err="1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etc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) that the river is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carrying, wearing away the land.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3.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Attrition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is the material that the river is carrying, breaking each other down in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the river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4. </a:t>
            </a:r>
            <a:r>
              <a:rPr lang="en-GB" altLang="en-US" sz="18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Solution</a:t>
            </a:r>
            <a:r>
              <a:rPr lang="en-GB" altLang="en-US" sz="18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is the acid in the river water, dissolving the rock and wearing it down</a:t>
            </a:r>
            <a:r>
              <a:rPr lang="en-GB" altLang="en-US" sz="24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.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endParaRPr lang="en-GB" altLang="en-US" sz="2400" b="0" dirty="0" smtClean="0">
              <a:solidFill>
                <a:srgbClr val="103154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756" y="260648"/>
            <a:ext cx="952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5400" spc="50" dirty="0" smtClean="0">
                <a:ln w="9525" cmpd="sng">
                  <a:solidFill>
                    <a:srgbClr val="FF7F0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7F01">
                      <a:alpha val="40000"/>
                    </a:srgbClr>
                  </a:glow>
                </a:effectLst>
                <a:latin typeface="Century Gothic" panose="020B0502020202020204" pitchFamily="34" charset="0"/>
                <a:ea typeface="+mn-ea"/>
              </a:rPr>
              <a:t>What does erosion involve?</a:t>
            </a:r>
            <a:endParaRPr lang="en-GB" sz="5400" spc="50" dirty="0">
              <a:ln w="9525" cmpd="sng">
                <a:solidFill>
                  <a:srgbClr val="FF7F0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7F01">
                    <a:alpha val="40000"/>
                  </a:srgbClr>
                </a:glow>
              </a:effectLst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404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0648"/>
            <a:ext cx="7776864" cy="600164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How does a river transport  materials?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85568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Transportation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Transportation take place in three different ways: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1. Traction is the bigger load rolling along the bottom of the river.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2. </a:t>
            </a:r>
            <a:r>
              <a:rPr lang="en-GB" altLang="en-US" sz="2400" dirty="0" err="1" smtClean="0">
                <a:solidFill>
                  <a:srgbClr val="103154"/>
                </a:solidFill>
                <a:latin typeface="Century Gothic" panose="020B0502020202020204" pitchFamily="34" charset="0"/>
              </a:rPr>
              <a:t>Saltation</a:t>
            </a: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 is the smaller material bouncing along the bottom of the river.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3. Suspension is fine material, floating inside the river, being carried by the water.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altLang="en-US" sz="2400" dirty="0" smtClean="0">
                <a:solidFill>
                  <a:srgbClr val="103154"/>
                </a:solidFill>
                <a:latin typeface="Century Gothic" panose="020B0502020202020204" pitchFamily="34" charset="0"/>
              </a:rPr>
              <a:t>4.Solution is when some minerals dissolve in the water and are always present.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GB" altLang="en-US" sz="2400" dirty="0" smtClean="0">
              <a:solidFill>
                <a:srgbClr val="103154"/>
              </a:solidFill>
              <a:latin typeface="Century Gothic" panose="020B0502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210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7776864" cy="415498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Why might a river deposit its load?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4772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-36512" y="1628800"/>
            <a:ext cx="9180512" cy="4536504"/>
          </a:xfrm>
          <a:prstGeom prst="flowChartAlternateProcess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A river choses to deposit its load for the following three reasons:</a:t>
            </a:r>
            <a:endParaRPr lang="en-GB" altLang="en-US" sz="2000" b="0" dirty="0" smtClean="0">
              <a:solidFill>
                <a:srgbClr val="103154"/>
              </a:solidFill>
              <a:latin typeface="Century Gothic" panose="020B0502020202020204" pitchFamily="34" charset="0"/>
              <a:ea typeface="+mn-ea"/>
            </a:endParaRP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The material that it is carrying is too heavy.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The river has lost power/speed/energy and no longer can move the 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b="0" dirty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    material (heaviest material deposited first)</a:t>
            </a:r>
          </a:p>
          <a:p>
            <a:pPr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GB" altLang="en-US" sz="2000" b="0" dirty="0" smtClean="0">
                <a:solidFill>
                  <a:srgbClr val="103154"/>
                </a:solidFill>
                <a:latin typeface="Century Gothic" panose="020B0502020202020204" pitchFamily="34" charset="0"/>
                <a:ea typeface="+mn-ea"/>
              </a:rPr>
              <a:t>3. The river doesn’t have enough water to move the material</a:t>
            </a:r>
          </a:p>
        </p:txBody>
      </p:sp>
      <p:sp>
        <p:nvSpPr>
          <p:cNvPr id="2" name="Rectangle 1"/>
          <p:cNvSpPr/>
          <p:nvPr/>
        </p:nvSpPr>
        <p:spPr>
          <a:xfrm>
            <a:off x="267592" y="59140"/>
            <a:ext cx="88847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4800" spc="50" dirty="0" smtClean="0">
                <a:ln w="9525" cmpd="sng">
                  <a:solidFill>
                    <a:srgbClr val="FF7F0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7F01">
                      <a:alpha val="40000"/>
                    </a:srgbClr>
                  </a:glow>
                </a:effectLst>
                <a:latin typeface="Century Gothic" panose="020B0502020202020204" pitchFamily="34" charset="0"/>
                <a:ea typeface="+mn-ea"/>
              </a:rPr>
              <a:t>What does deposition involve?</a:t>
            </a:r>
            <a:endParaRPr lang="en-GB" sz="4800" spc="50" dirty="0">
              <a:ln w="9525" cmpd="sng">
                <a:solidFill>
                  <a:srgbClr val="FF7F0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7F01">
                    <a:alpha val="40000"/>
                  </a:srgbClr>
                </a:glow>
              </a:effectLst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942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Task: Definition and Picture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Write out the definitions for the key processes for erosion, transportation and deposition.</a:t>
            </a:r>
          </a:p>
          <a:p>
            <a:r>
              <a:rPr lang="en-GB" dirty="0" smtClean="0"/>
              <a:t>Beside each one draw a picture/diagram to show the process – can be imaginative if you wish! This will help you remember them!</a:t>
            </a:r>
          </a:p>
          <a:p>
            <a:r>
              <a:rPr lang="en-GB" dirty="0" smtClean="0"/>
              <a:t>Can also make as </a:t>
            </a:r>
            <a:r>
              <a:rPr lang="en-GB" smtClean="0"/>
              <a:t>a foldable?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1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2566"/>
            <a:ext cx="6552728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5696" y="2204864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/>
              <a:t>How well have you remembered?</a:t>
            </a:r>
            <a:endParaRPr lang="en-GB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36595">
            <a:off x="1007828" y="2569091"/>
            <a:ext cx="655272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2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3244</TotalTime>
  <Words>500</Words>
  <Application>Microsoft Office PowerPoint</Application>
  <PresentationFormat>On-screen Show (4:3)</PresentationFormat>
  <Paragraphs>138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MS PGothic</vt:lpstr>
      <vt:lpstr>Arial</vt:lpstr>
      <vt:lpstr>Calibri</vt:lpstr>
      <vt:lpstr>Century Gothic</vt:lpstr>
      <vt:lpstr>Comic Sans MS</vt:lpstr>
      <vt:lpstr>Corbel</vt:lpstr>
      <vt:lpstr>Times New Roman</vt:lpstr>
      <vt:lpstr>Default Design</vt:lpstr>
      <vt:lpstr>PowerPoint Presentation</vt:lpstr>
      <vt:lpstr>Family Fortunes</vt:lpstr>
      <vt:lpstr>Family Fortunes</vt:lpstr>
      <vt:lpstr>Better or worse…</vt:lpstr>
      <vt:lpstr>The Profile of a River</vt:lpstr>
      <vt:lpstr>The Long Profile of  a River</vt:lpstr>
      <vt:lpstr>Upper Course</vt:lpstr>
      <vt:lpstr>Middle Course</vt:lpstr>
      <vt:lpstr>Lower Course</vt:lpstr>
      <vt:lpstr>Different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River Processes</vt:lpstr>
      <vt:lpstr>PowerPoint Presentation</vt:lpstr>
      <vt:lpstr>PowerPoint Presentation</vt:lpstr>
      <vt:lpstr>PowerPoint Presentation</vt:lpstr>
      <vt:lpstr>Transportation</vt:lpstr>
      <vt:lpstr>PowerPoint Presentation</vt:lpstr>
      <vt:lpstr>PowerPoint Presentation</vt:lpstr>
      <vt:lpstr>Task: Definition and Picture</vt:lpstr>
      <vt:lpstr>PowerPoint Presentation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296</cp:revision>
  <cp:lastPrinted>2019-02-08T08:31:47Z</cp:lastPrinted>
  <dcterms:created xsi:type="dcterms:W3CDTF">2005-01-31T15:07:56Z</dcterms:created>
  <dcterms:modified xsi:type="dcterms:W3CDTF">2019-02-08T10:23:55Z</dcterms:modified>
</cp:coreProperties>
</file>