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</p:sldMasterIdLst>
  <p:notesMasterIdLst>
    <p:notesMasterId r:id="rId27"/>
  </p:notesMasterIdLst>
  <p:handoutMasterIdLst>
    <p:handoutMasterId r:id="rId28"/>
  </p:handoutMasterIdLst>
  <p:sldIdLst>
    <p:sldId id="935" r:id="rId2"/>
    <p:sldId id="918" r:id="rId3"/>
    <p:sldId id="919" r:id="rId4"/>
    <p:sldId id="920" r:id="rId5"/>
    <p:sldId id="921" r:id="rId6"/>
    <p:sldId id="922" r:id="rId7"/>
    <p:sldId id="936" r:id="rId8"/>
    <p:sldId id="937" r:id="rId9"/>
    <p:sldId id="924" r:id="rId10"/>
    <p:sldId id="925" r:id="rId11"/>
    <p:sldId id="926" r:id="rId12"/>
    <p:sldId id="929" r:id="rId13"/>
    <p:sldId id="928" r:id="rId14"/>
    <p:sldId id="930" r:id="rId15"/>
    <p:sldId id="931" r:id="rId16"/>
    <p:sldId id="932" r:id="rId17"/>
    <p:sldId id="939" r:id="rId18"/>
    <p:sldId id="943" r:id="rId19"/>
    <p:sldId id="927" r:id="rId20"/>
    <p:sldId id="944" r:id="rId21"/>
    <p:sldId id="933" r:id="rId22"/>
    <p:sldId id="934" r:id="rId23"/>
    <p:sldId id="938" r:id="rId24"/>
    <p:sldId id="941" r:id="rId25"/>
    <p:sldId id="940" r:id="rId26"/>
  </p:sldIdLst>
  <p:sldSz cx="9144000" cy="6858000" type="screen4x3"/>
  <p:notesSz cx="6797675" cy="9926638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B6FB1"/>
    <a:srgbClr val="FFFF99"/>
    <a:srgbClr val="3742AD"/>
    <a:srgbClr val="C927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13" autoAdjust="0"/>
    <p:restoredTop sz="94702" autoAdjust="0"/>
  </p:normalViewPr>
  <p:slideViewPr>
    <p:cSldViewPr>
      <p:cViewPr varScale="1">
        <p:scale>
          <a:sx n="95" d="100"/>
          <a:sy n="95" d="100"/>
        </p:scale>
        <p:origin x="-43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4958" cy="496888"/>
          </a:xfrm>
          <a:prstGeom prst="rect">
            <a:avLst/>
          </a:prstGeom>
        </p:spPr>
        <p:txBody>
          <a:bodyPr vert="horz" lIns="92872" tIns="46436" rIns="92872" bIns="46436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1099" y="2"/>
            <a:ext cx="2944958" cy="496888"/>
          </a:xfrm>
          <a:prstGeom prst="rect">
            <a:avLst/>
          </a:prstGeom>
        </p:spPr>
        <p:txBody>
          <a:bodyPr vert="horz" lIns="92872" tIns="46436" rIns="92872" bIns="46436" rtlCol="0"/>
          <a:lstStyle>
            <a:lvl1pPr algn="r">
              <a:defRPr sz="1200"/>
            </a:lvl1pPr>
          </a:lstStyle>
          <a:p>
            <a:fld id="{BD706891-E2FE-42B6-BA91-4835BF480521}" type="datetimeFigureOut">
              <a:rPr lang="en-GB" smtClean="0"/>
              <a:pPr/>
              <a:t>29/09/2017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164"/>
            <a:ext cx="2944958" cy="496887"/>
          </a:xfrm>
          <a:prstGeom prst="rect">
            <a:avLst/>
          </a:prstGeom>
        </p:spPr>
        <p:txBody>
          <a:bodyPr vert="horz" lIns="92872" tIns="46436" rIns="92872" bIns="46436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1099" y="9428164"/>
            <a:ext cx="2944958" cy="496887"/>
          </a:xfrm>
          <a:prstGeom prst="rect">
            <a:avLst/>
          </a:prstGeom>
        </p:spPr>
        <p:txBody>
          <a:bodyPr vert="horz" lIns="92872" tIns="46436" rIns="92872" bIns="46436" rtlCol="0" anchor="b"/>
          <a:lstStyle>
            <a:lvl1pPr algn="r">
              <a:defRPr sz="1200"/>
            </a:lvl1pPr>
          </a:lstStyle>
          <a:p>
            <a:fld id="{5204B4D9-5F21-4652-A6E8-426DD208459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924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659" cy="496332"/>
          </a:xfrm>
          <a:prstGeom prst="rect">
            <a:avLst/>
          </a:prstGeom>
        </p:spPr>
        <p:txBody>
          <a:bodyPr vert="horz" lIns="92872" tIns="46436" rIns="92872" bIns="46436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2"/>
            <a:ext cx="2945659" cy="496332"/>
          </a:xfrm>
          <a:prstGeom prst="rect">
            <a:avLst/>
          </a:prstGeom>
        </p:spPr>
        <p:txBody>
          <a:bodyPr vert="horz" lIns="92872" tIns="46436" rIns="92872" bIns="46436" rtlCol="0"/>
          <a:lstStyle>
            <a:lvl1pPr algn="r">
              <a:defRPr sz="1200" smtClean="0"/>
            </a:lvl1pPr>
          </a:lstStyle>
          <a:p>
            <a:pPr>
              <a:defRPr/>
            </a:pPr>
            <a:fld id="{DC902F4D-219D-4565-B917-303B3AA554AB}" type="datetimeFigureOut">
              <a:rPr lang="en-GB"/>
              <a:pPr>
                <a:defRPr/>
              </a:pPr>
              <a:t>29/09/2017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872" tIns="46436" rIns="92872" bIns="46436" rtlCol="0" anchor="ctr"/>
          <a:lstStyle/>
          <a:p>
            <a:pPr lvl="0"/>
            <a:endParaRPr lang="en-GB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6"/>
            <a:ext cx="5438140" cy="4466987"/>
          </a:xfrm>
          <a:prstGeom prst="rect">
            <a:avLst/>
          </a:prstGeom>
        </p:spPr>
        <p:txBody>
          <a:bodyPr vert="horz" lIns="92872" tIns="46436" rIns="92872" bIns="46436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28585"/>
            <a:ext cx="2945659" cy="496332"/>
          </a:xfrm>
          <a:prstGeom prst="rect">
            <a:avLst/>
          </a:prstGeom>
        </p:spPr>
        <p:txBody>
          <a:bodyPr vert="horz" lIns="92872" tIns="46436" rIns="92872" bIns="46436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428585"/>
            <a:ext cx="2945659" cy="496332"/>
          </a:xfrm>
          <a:prstGeom prst="rect">
            <a:avLst/>
          </a:prstGeom>
        </p:spPr>
        <p:txBody>
          <a:bodyPr vert="horz" lIns="92872" tIns="46436" rIns="92872" bIns="46436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6E8C7A54-AA62-4C41-A54C-3A208950850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647825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E8C7A54-AA62-4C41-A54C-3A2089508505}" type="slidenum">
              <a:rPr lang="en-GB" smtClean="0"/>
              <a:pPr>
                <a:defRPr/>
              </a:pPr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43536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16012B-1B85-4CE7-BE13-07F54056340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87090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6B5826-F876-4FED-8AFE-3AB3B922FAE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42916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51BE91-E384-443D-B212-0AA92410AE5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05667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F70649-D92D-4929-A2E3-EB0B87B07D6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4405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9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9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9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44D17D-CA15-4F24-B50A-B2DF0659899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2188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9D1B6D-37A5-43DC-830D-9367FFE10E5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604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D4043F-09BD-4F3D-A9D1-2A2AC46AED2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07810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43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3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43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2B06CE-0614-4918-858A-802BD7B48A1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42439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43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3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43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3DB454-C1D5-41AB-8532-654A08C461D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12520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16A238-5945-4847-A85C-EB7397ADE25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8491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2DE7FE-D4F9-4230-98FE-4EF067890CA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6827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B6FB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 b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="0">
                <a:latin typeface="Arial" pitchFamily="34" charset="0"/>
              </a:defRPr>
            </a:lvl1pPr>
          </a:lstStyle>
          <a:p>
            <a:pPr>
              <a:defRPr/>
            </a:pPr>
            <a:fld id="{EA822B33-2081-4F93-AD51-39897CAD6FF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0985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MS PGothic" panose="020B0600070205080204" pitchFamily="34" charset="-128"/>
          <a:cs typeface="MS PGothic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MS PGothic" panose="020B0600070205080204" pitchFamily="34" charset="-128"/>
          <a:cs typeface="MS PGothic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MS PGothic" panose="020B0600070205080204" pitchFamily="34" charset="-128"/>
          <a:cs typeface="MS PGothic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MS PGothic" panose="020B0600070205080204" pitchFamily="34" charset="-128"/>
          <a:cs typeface="MS PGothic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MS PGothic" panose="020B0600070205080204" pitchFamily="34" charset="-128"/>
          <a:cs typeface="MS PGothic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Starter Question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Explain possible reasons behind the rapid growth of New Delhi (3).</a:t>
            </a:r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1700" y="2852936"/>
            <a:ext cx="5390964" cy="3593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11513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6"/>
          <p:cNvSpPr>
            <a:spLocks noChangeArrowheads="1"/>
          </p:cNvSpPr>
          <p:nvPr/>
        </p:nvSpPr>
        <p:spPr bwMode="auto">
          <a:xfrm>
            <a:off x="-180528" y="-819472"/>
            <a:ext cx="9721080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en-GB" sz="6600" dirty="0">
                <a:solidFill>
                  <a:schemeClr val="tx2"/>
                </a:solidFill>
              </a:rPr>
              <a:t>Population </a:t>
            </a:r>
            <a:r>
              <a:rPr lang="en-GB" sz="6600" dirty="0" smtClean="0">
                <a:solidFill>
                  <a:schemeClr val="tx2"/>
                </a:solidFill>
              </a:rPr>
              <a:t>Structure (Population Pyramids)</a:t>
            </a:r>
            <a:endParaRPr lang="en-US" sz="6600" dirty="0">
              <a:solidFill>
                <a:schemeClr val="tx2"/>
              </a:solidFill>
            </a:endParaRPr>
          </a:p>
        </p:txBody>
      </p:sp>
      <p:sp>
        <p:nvSpPr>
          <p:cNvPr id="8195" name="AutoShape 5" descr="Image result for population"/>
          <p:cNvSpPr>
            <a:spLocks noChangeAspect="1" noChangeArrowheads="1"/>
          </p:cNvSpPr>
          <p:nvPr/>
        </p:nvSpPr>
        <p:spPr bwMode="auto">
          <a:xfrm>
            <a:off x="290513" y="-274638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5362" name="AutoShape 2" descr="Image result for population pyramid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5364" name="Picture 4" descr="Image result for population pyramid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2420888"/>
            <a:ext cx="5688632" cy="40528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16961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>
                <a:latin typeface="Comic Sans MS" pitchFamily="66" charset="0"/>
              </a:rPr>
              <a:t>Learning Intentions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468313" y="1557338"/>
            <a:ext cx="8229600" cy="4525962"/>
          </a:xfrm>
        </p:spPr>
        <p:txBody>
          <a:bodyPr/>
          <a:lstStyle/>
          <a:p>
            <a:r>
              <a:rPr lang="en-US" b="1" dirty="0" smtClean="0">
                <a:latin typeface="Comic Sans MS" pitchFamily="66" charset="0"/>
              </a:rPr>
              <a:t>To be able to describe the population structure of a country</a:t>
            </a:r>
          </a:p>
          <a:p>
            <a:r>
              <a:rPr lang="en-US" b="1" dirty="0" smtClean="0">
                <a:latin typeface="Comic Sans MS" pitchFamily="66" charset="0"/>
              </a:rPr>
              <a:t>To explain the reasons behind this population </a:t>
            </a:r>
            <a:r>
              <a:rPr lang="en-US" b="1" dirty="0" err="1" smtClean="0">
                <a:latin typeface="Comic Sans MS" pitchFamily="66" charset="0"/>
              </a:rPr>
              <a:t>strucutre</a:t>
            </a:r>
            <a:r>
              <a:rPr lang="en-US" b="1" dirty="0" smtClean="0">
                <a:latin typeface="Comic Sans MS" pitchFamily="66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68045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can you remember?</a:t>
            </a:r>
            <a:endParaRPr lang="en-GB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312862"/>
            <a:ext cx="7561263" cy="554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22470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What are population pyramids?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250825" y="1412875"/>
            <a:ext cx="8569325" cy="5013325"/>
          </a:xfrm>
        </p:spPr>
        <p:txBody>
          <a:bodyPr/>
          <a:lstStyle/>
          <a:p>
            <a:r>
              <a:rPr lang="en-GB" sz="2400" dirty="0" smtClean="0">
                <a:latin typeface="Comic Sans MS" pitchFamily="66" charset="0"/>
              </a:rPr>
              <a:t>Population structure of a place is usually shown using a </a:t>
            </a:r>
            <a:r>
              <a:rPr lang="en-GB" sz="2400" b="1" u="sng" dirty="0" smtClean="0">
                <a:latin typeface="Comic Sans MS" pitchFamily="66" charset="0"/>
              </a:rPr>
              <a:t>population pyramid</a:t>
            </a:r>
            <a:r>
              <a:rPr lang="en-GB" sz="2400" dirty="0" smtClean="0">
                <a:latin typeface="Comic Sans MS" pitchFamily="66" charset="0"/>
              </a:rPr>
              <a:t>. A population pyramid can be drawn up for any area, from a whole continent or country to an individual town, city or village.</a:t>
            </a:r>
          </a:p>
          <a:p>
            <a:pPr>
              <a:buFontTx/>
              <a:buNone/>
            </a:pPr>
            <a:endParaRPr lang="en-GB" sz="2400" dirty="0" smtClean="0">
              <a:latin typeface="Comic Sans MS" pitchFamily="66" charset="0"/>
            </a:endParaRPr>
          </a:p>
          <a:p>
            <a:r>
              <a:rPr lang="en-GB" dirty="0" smtClean="0">
                <a:latin typeface="Comic Sans MS" pitchFamily="66" charset="0"/>
              </a:rPr>
              <a:t>DEFINITION – A population pyramid is a graphical illustration which shows the amount of the two genders and various age groups within a population (normally a country or region). </a:t>
            </a:r>
          </a:p>
          <a:p>
            <a:endParaRPr lang="en-GB" sz="2400" dirty="0" smtClean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8323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Describing population pyramids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250825" y="1576388"/>
            <a:ext cx="8321675" cy="4303712"/>
          </a:xfrm>
        </p:spPr>
        <p:txBody>
          <a:bodyPr/>
          <a:lstStyle/>
          <a:p>
            <a:r>
              <a:rPr lang="en-GB" sz="2800" smtClean="0">
                <a:latin typeface="Comic Sans MS" pitchFamily="66" charset="0"/>
              </a:rPr>
              <a:t>“Describe” = say what you see.</a:t>
            </a:r>
          </a:p>
          <a:p>
            <a:r>
              <a:rPr lang="en-GB" sz="2800" smtClean="0">
                <a:latin typeface="Comic Sans MS" pitchFamily="66" charset="0"/>
              </a:rPr>
              <a:t>When describing population pyramids, its is important to note at a number of things:</a:t>
            </a:r>
          </a:p>
          <a:p>
            <a:pPr algn="ctr"/>
            <a:r>
              <a:rPr lang="en-GB" sz="2800" smtClean="0">
                <a:latin typeface="Comic Sans MS" pitchFamily="66" charset="0"/>
              </a:rPr>
              <a:t>The three distinct age groups – </a:t>
            </a:r>
            <a:r>
              <a:rPr lang="en-GB" sz="2800" b="1" smtClean="0">
                <a:latin typeface="Comic Sans MS" pitchFamily="66" charset="0"/>
              </a:rPr>
              <a:t>young dependents (0-15 years old), economically active (16-64), elderly dependents (65+)</a:t>
            </a:r>
          </a:p>
          <a:p>
            <a:pPr algn="ctr"/>
            <a:r>
              <a:rPr lang="en-GB" sz="2800" smtClean="0">
                <a:latin typeface="Comic Sans MS" pitchFamily="66" charset="0"/>
              </a:rPr>
              <a:t>How these groups can tell us about the following: </a:t>
            </a:r>
            <a:r>
              <a:rPr lang="en-GB" sz="2800" b="1" smtClean="0">
                <a:latin typeface="Comic Sans MS" pitchFamily="66" charset="0"/>
              </a:rPr>
              <a:t>birth rates, death rates, infant mortality rates and life expectancy – USE HIGH OR LOW.</a:t>
            </a:r>
          </a:p>
        </p:txBody>
      </p:sp>
    </p:spTree>
    <p:extLst>
      <p:ext uri="{BB962C8B-B14F-4D97-AF65-F5344CB8AC3E}">
        <p14:creationId xmlns:p14="http://schemas.microsoft.com/office/powerpoint/2010/main" val="2151342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Key Terms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Birth rate = number of births per 1000 of population</a:t>
            </a:r>
          </a:p>
          <a:p>
            <a:pPr algn="ctr"/>
            <a:r>
              <a:rPr lang="en-GB" dirty="0" smtClean="0"/>
              <a:t>Narrow base = low BR.</a:t>
            </a:r>
          </a:p>
          <a:p>
            <a:pPr algn="ctr"/>
            <a:r>
              <a:rPr lang="en-GB" dirty="0" smtClean="0"/>
              <a:t>Wide base = high BR.</a:t>
            </a:r>
          </a:p>
          <a:p>
            <a:r>
              <a:rPr lang="en-GB" dirty="0" smtClean="0"/>
              <a:t>Infant mortality rate = number of infant deaths per 1000 live births.</a:t>
            </a:r>
          </a:p>
          <a:p>
            <a:pPr algn="ctr"/>
            <a:r>
              <a:rPr lang="en-GB" dirty="0" smtClean="0"/>
              <a:t>Big reduction between 0-4 and 5-9 = high infant mortality rate.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14416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Death rate = number of deaths per 1000 of population.</a:t>
            </a:r>
          </a:p>
          <a:p>
            <a:pPr algn="ctr"/>
            <a:r>
              <a:rPr lang="en-GB" dirty="0" smtClean="0"/>
              <a:t>Bars getting narrower = high DR.</a:t>
            </a:r>
          </a:p>
          <a:p>
            <a:pPr algn="ctr"/>
            <a:r>
              <a:rPr lang="en-GB" dirty="0" smtClean="0"/>
              <a:t>Bars remain fat = low DR.</a:t>
            </a:r>
          </a:p>
          <a:p>
            <a:r>
              <a:rPr lang="en-GB" dirty="0" smtClean="0"/>
              <a:t>Life expectancy = average age people live to.</a:t>
            </a:r>
          </a:p>
          <a:p>
            <a:pPr algn="ctr"/>
            <a:r>
              <a:rPr lang="en-GB" dirty="0" smtClean="0"/>
              <a:t>High amount of people in elderly dependents = high life expectancy.</a:t>
            </a:r>
          </a:p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90961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332655"/>
            <a:ext cx="7776864" cy="5703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19955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04664"/>
            <a:ext cx="8475337" cy="5904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80859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060848"/>
            <a:ext cx="8229600" cy="1143000"/>
          </a:xfrm>
        </p:spPr>
        <p:txBody>
          <a:bodyPr/>
          <a:lstStyle/>
          <a:p>
            <a:r>
              <a:rPr lang="en-GB" dirty="0" smtClean="0"/>
              <a:t>Differences between developing and developed countries population pyramids - Diagrams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41853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51520" y="836712"/>
          <a:ext cx="8568951" cy="39604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6317"/>
                <a:gridCol w="2856317"/>
                <a:gridCol w="2856317"/>
              </a:tblGrid>
              <a:tr h="660073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Developed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Developing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660073">
                <a:tc>
                  <a:txBody>
                    <a:bodyPr/>
                    <a:lstStyle/>
                    <a:p>
                      <a:r>
                        <a:rPr lang="en-GB" b="1" dirty="0" smtClean="0"/>
                        <a:t>Examples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660073">
                <a:tc>
                  <a:txBody>
                    <a:bodyPr/>
                    <a:lstStyle/>
                    <a:p>
                      <a:r>
                        <a:rPr lang="en-GB" b="1" dirty="0" smtClean="0"/>
                        <a:t>Birth Rate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660073">
                <a:tc>
                  <a:txBody>
                    <a:bodyPr/>
                    <a:lstStyle/>
                    <a:p>
                      <a:r>
                        <a:rPr lang="en-GB" b="1" dirty="0" smtClean="0"/>
                        <a:t>Death Rate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660073">
                <a:tc>
                  <a:txBody>
                    <a:bodyPr/>
                    <a:lstStyle/>
                    <a:p>
                      <a:r>
                        <a:rPr lang="en-GB" b="1" dirty="0" smtClean="0"/>
                        <a:t>Infant</a:t>
                      </a:r>
                      <a:r>
                        <a:rPr lang="en-GB" b="1" baseline="0" dirty="0" smtClean="0"/>
                        <a:t> Mortality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660073">
                <a:tc>
                  <a:txBody>
                    <a:bodyPr/>
                    <a:lstStyle/>
                    <a:p>
                      <a:r>
                        <a:rPr lang="en-GB" b="1" dirty="0" smtClean="0"/>
                        <a:t>Life Expectancy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24626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88640"/>
            <a:ext cx="8229600" cy="4525963"/>
          </a:xfrm>
        </p:spPr>
        <p:txBody>
          <a:bodyPr/>
          <a:lstStyle/>
          <a:p>
            <a:r>
              <a:rPr lang="en-GB" dirty="0" smtClean="0"/>
              <a:t>Describe each of the following (4 marks each).</a:t>
            </a:r>
            <a:endParaRPr lang="en-GB" dirty="0"/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340768"/>
            <a:ext cx="3312368" cy="23762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5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340768"/>
            <a:ext cx="3528392" cy="2376264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</p:pic>
      <p:pic>
        <p:nvPicPr>
          <p:cNvPr id="6" name="Picture 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789040"/>
            <a:ext cx="3312368" cy="2736304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</p:pic>
      <p:pic>
        <p:nvPicPr>
          <p:cNvPr id="8" name="Picture 7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789040"/>
            <a:ext cx="3528392" cy="2664296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798334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060848"/>
            <a:ext cx="8229600" cy="1143000"/>
          </a:xfrm>
        </p:spPr>
        <p:txBody>
          <a:bodyPr/>
          <a:lstStyle/>
          <a:p>
            <a:r>
              <a:rPr lang="en-GB" dirty="0" smtClean="0"/>
              <a:t>“</a:t>
            </a:r>
            <a:r>
              <a:rPr lang="en-GB" b="1" u="sng" dirty="0" smtClean="0"/>
              <a:t>Explain </a:t>
            </a:r>
            <a:r>
              <a:rPr lang="en-GB" dirty="0" smtClean="0"/>
              <a:t>the reasons for the population structure”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04101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we need to know?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Reasons for high death rates in developing countries</a:t>
            </a:r>
          </a:p>
          <a:p>
            <a:r>
              <a:rPr lang="en-GB" dirty="0" smtClean="0"/>
              <a:t>Reason for low death rates in developed countries</a:t>
            </a:r>
          </a:p>
          <a:p>
            <a:r>
              <a:rPr lang="en-GB" dirty="0" smtClean="0"/>
              <a:t>Reasons for a higher birth rate in developing countries</a:t>
            </a:r>
          </a:p>
          <a:p>
            <a:r>
              <a:rPr lang="en-GB" dirty="0" smtClean="0"/>
              <a:t>Reasons for a lower birth rate in developed countries.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11713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Split Jotter into Four Sections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High Death Rates/Low Life Expectancy</a:t>
            </a:r>
          </a:p>
          <a:p>
            <a:r>
              <a:rPr lang="en-GB" dirty="0" smtClean="0"/>
              <a:t>Low Death Rates/High Life Expectancy</a:t>
            </a:r>
          </a:p>
          <a:p>
            <a:r>
              <a:rPr lang="en-GB" dirty="0" smtClean="0"/>
              <a:t>High Birth Rate</a:t>
            </a:r>
          </a:p>
          <a:p>
            <a:r>
              <a:rPr lang="en-GB" dirty="0" smtClean="0"/>
              <a:t>Low </a:t>
            </a:r>
            <a:r>
              <a:rPr lang="en-GB" smtClean="0"/>
              <a:t>Birth Rate</a:t>
            </a:r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96238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764704"/>
            <a:ext cx="8272463" cy="5472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365928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Why Infant Mortality rates are lower in EMDC?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smtClean="0"/>
              <a:t>Developed countries have better healthcare in particular better anti and post natal care.</a:t>
            </a:r>
          </a:p>
          <a:p>
            <a:r>
              <a:rPr lang="en-GB" sz="2400" smtClean="0"/>
              <a:t> There are less diseases in developed countries which could attack the immune system of babies</a:t>
            </a:r>
          </a:p>
          <a:p>
            <a:r>
              <a:rPr lang="en-GB" sz="2400" smtClean="0"/>
              <a:t> Women are healthier during pregnancy </a:t>
            </a:r>
          </a:p>
          <a:p>
            <a:r>
              <a:rPr lang="en-GB" sz="2400" smtClean="0"/>
              <a:t>Women are less likely to give birth prematurely </a:t>
            </a:r>
          </a:p>
          <a:p>
            <a:r>
              <a:rPr lang="en-GB" sz="2400" smtClean="0"/>
              <a:t>Women are educated as to how to care for the child, how to provide the right nutrients for the child.</a:t>
            </a:r>
          </a:p>
          <a:p>
            <a:r>
              <a:rPr lang="en-GB" sz="2400" smtClean="0"/>
              <a:t>The birth rate in developed countries is also considerably lower reducing the infant mortality figures by less children are being born overall. </a:t>
            </a:r>
          </a:p>
          <a:p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326517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Create and Describe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525963"/>
          </a:xfrm>
        </p:spPr>
        <p:txBody>
          <a:bodyPr/>
          <a:lstStyle/>
          <a:p>
            <a:r>
              <a:rPr lang="en-GB" dirty="0" smtClean="0"/>
              <a:t>Find a population pyramid for a country of your choice on Google.</a:t>
            </a:r>
          </a:p>
          <a:p>
            <a:r>
              <a:rPr lang="en-GB" dirty="0" smtClean="0"/>
              <a:t>Make it out of </a:t>
            </a:r>
            <a:r>
              <a:rPr lang="en-GB" dirty="0" err="1" smtClean="0"/>
              <a:t>lego</a:t>
            </a:r>
            <a:r>
              <a:rPr lang="en-GB" dirty="0" smtClean="0"/>
              <a:t> or draw it.</a:t>
            </a:r>
          </a:p>
          <a:p>
            <a:r>
              <a:rPr lang="en-GB" b="1" dirty="0" smtClean="0"/>
              <a:t>Use it to answer these two questions:</a:t>
            </a:r>
          </a:p>
          <a:p>
            <a:pPr algn="ctr"/>
            <a:r>
              <a:rPr lang="en-GB" b="1" dirty="0" smtClean="0"/>
              <a:t>“Describe the population structure of your country” (4).</a:t>
            </a:r>
          </a:p>
          <a:p>
            <a:pPr algn="ctr"/>
            <a:r>
              <a:rPr lang="en-GB" b="1" dirty="0" smtClean="0"/>
              <a:t>“Explain the population structure of your country” (4). 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926159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492896"/>
            <a:ext cx="8229600" cy="1143000"/>
          </a:xfrm>
        </p:spPr>
        <p:txBody>
          <a:bodyPr/>
          <a:lstStyle/>
          <a:p>
            <a:r>
              <a:rPr lang="en-GB" sz="7200" dirty="0" smtClean="0"/>
              <a:t>How do we answer an explain question?</a:t>
            </a:r>
            <a:endParaRPr lang="en-GB" sz="7200" dirty="0"/>
          </a:p>
        </p:txBody>
      </p:sp>
    </p:spTree>
    <p:extLst>
      <p:ext uri="{BB962C8B-B14F-4D97-AF65-F5344CB8AC3E}">
        <p14:creationId xmlns:p14="http://schemas.microsoft.com/office/powerpoint/2010/main" val="3650885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Explain the reasons for the population structure of Chad (5).</a:t>
            </a:r>
            <a:endParaRPr lang="en-GB" dirty="0"/>
          </a:p>
        </p:txBody>
      </p:sp>
      <p:sp>
        <p:nvSpPr>
          <p:cNvPr id="1026" name="AutoShape 2" descr="Image result for chad population pyrami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28" name="AutoShape 4" descr="Image result for chad population pyrami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30" name="Picture 6" descr="Image result for chad population pyrami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772816"/>
            <a:ext cx="6696744" cy="46657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93386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 t="4643" b="47973"/>
          <a:stretch>
            <a:fillRect/>
          </a:stretch>
        </p:blipFill>
        <p:spPr bwMode="auto">
          <a:xfrm>
            <a:off x="0" y="0"/>
            <a:ext cx="6958728" cy="328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 t="52616"/>
          <a:stretch>
            <a:fillRect/>
          </a:stretch>
        </p:blipFill>
        <p:spPr bwMode="auto">
          <a:xfrm>
            <a:off x="-58009" y="3522945"/>
            <a:ext cx="7016737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6372200" y="1484784"/>
            <a:ext cx="2699792" cy="31700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en-GB" sz="2000" dirty="0" smtClean="0"/>
              <a:t>Describe the differences and similarities between Italy’s population in 2000 and 2050 </a:t>
            </a:r>
            <a:r>
              <a:rPr lang="en-GB" sz="2000" dirty="0" smtClean="0"/>
              <a:t>(3).</a:t>
            </a:r>
            <a:endParaRPr lang="en-GB" sz="2000" dirty="0" smtClean="0"/>
          </a:p>
          <a:p>
            <a:pPr marL="457200" indent="-457200">
              <a:buAutoNum type="arabicPeriod"/>
            </a:pPr>
            <a:r>
              <a:rPr lang="en-GB" sz="2000" dirty="0" smtClean="0"/>
              <a:t>Explain possible reasons behind this. (4)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658660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6636"/>
            <a:ext cx="9267187" cy="4798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5727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525963"/>
          </a:xfrm>
        </p:spPr>
        <p:txBody>
          <a:bodyPr/>
          <a:lstStyle/>
          <a:p>
            <a:r>
              <a:rPr lang="en-US" dirty="0" smtClean="0"/>
              <a:t>Phones/Headphones when I say so.</a:t>
            </a:r>
          </a:p>
          <a:p>
            <a:r>
              <a:rPr lang="en-US" dirty="0" smtClean="0"/>
              <a:t>Respect for classroom = mess.</a:t>
            </a:r>
          </a:p>
          <a:p>
            <a:r>
              <a:rPr lang="en-US" dirty="0" smtClean="0"/>
              <a:t>Work ethic = needs to improve.</a:t>
            </a:r>
          </a:p>
          <a:p>
            <a:r>
              <a:rPr lang="en-US" dirty="0" smtClean="0"/>
              <a:t>Extension = more opportunities will be available to avoid sitting doing nothing if done. </a:t>
            </a:r>
          </a:p>
          <a:p>
            <a:r>
              <a:rPr lang="en-US" dirty="0" smtClean="0"/>
              <a:t>Do not talk while I am talking/mucking about.</a:t>
            </a:r>
          </a:p>
          <a:p>
            <a:r>
              <a:rPr lang="en-US" dirty="0" smtClean="0"/>
              <a:t>No eating/drinking in class.</a:t>
            </a:r>
          </a:p>
        </p:txBody>
      </p:sp>
    </p:spTree>
    <p:extLst>
      <p:ext uri="{BB962C8B-B14F-4D97-AF65-F5344CB8AC3E}">
        <p14:creationId xmlns:p14="http://schemas.microsoft.com/office/powerpoint/2010/main" val="575579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 Feedback/Reflection</a:t>
            </a:r>
            <a:endParaRPr lang="en-US" dirty="0"/>
          </a:p>
        </p:txBody>
      </p:sp>
      <p:sp>
        <p:nvSpPr>
          <p:cNvPr id="4" name="Folded Corner 3"/>
          <p:cNvSpPr/>
          <p:nvPr/>
        </p:nvSpPr>
        <p:spPr bwMode="auto">
          <a:xfrm>
            <a:off x="1619672" y="1556792"/>
            <a:ext cx="5616624" cy="4752528"/>
          </a:xfrm>
          <a:prstGeom prst="foldedCorner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/>
              <a:t>Write down anything you think is working well in the class.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Write</a:t>
            </a:r>
            <a:r>
              <a:rPr kumimoji="0" lang="en-US" sz="36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 down anything I could do better/change about the class.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/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/>
              <a:t>Please be honest.</a:t>
            </a:r>
            <a:endParaRPr kumimoji="0" lang="en-US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7009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3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anose="030F0702030302020204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3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anose="030F0702030302020204" pitchFamily="66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3513</TotalTime>
  <Words>677</Words>
  <Application>Microsoft Office PowerPoint</Application>
  <PresentationFormat>On-screen Show (4:3)</PresentationFormat>
  <Paragraphs>77</Paragraphs>
  <Slides>25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2_Default Design</vt:lpstr>
      <vt:lpstr>Starter Question </vt:lpstr>
      <vt:lpstr>PowerPoint Presentation</vt:lpstr>
      <vt:lpstr>Learning Intentions</vt:lpstr>
      <vt:lpstr>What can you remember?</vt:lpstr>
      <vt:lpstr>What are population pyramids?</vt:lpstr>
      <vt:lpstr>Describing population pyramids</vt:lpstr>
      <vt:lpstr>Key Terms</vt:lpstr>
      <vt:lpstr>PowerPoint Presentation</vt:lpstr>
      <vt:lpstr>PowerPoint Presentation</vt:lpstr>
      <vt:lpstr>PowerPoint Presentation</vt:lpstr>
      <vt:lpstr>Differences between developing and developed countries population pyramids - Diagrams</vt:lpstr>
      <vt:lpstr>PowerPoint Presentation</vt:lpstr>
      <vt:lpstr>PowerPoint Presentation</vt:lpstr>
      <vt:lpstr>“Explain the reasons for the population structure”</vt:lpstr>
      <vt:lpstr>What we need to know? </vt:lpstr>
      <vt:lpstr>Split Jotter into Four Sections</vt:lpstr>
      <vt:lpstr>PowerPoint Presentation</vt:lpstr>
      <vt:lpstr>Why Infant Mortality rates are lower in EMDC?</vt:lpstr>
      <vt:lpstr>Create and Describe </vt:lpstr>
      <vt:lpstr>How do we answer an explain question?</vt:lpstr>
      <vt:lpstr>Explain the reasons for the population structure of Chad (5).</vt:lpstr>
      <vt:lpstr>PowerPoint Presentation</vt:lpstr>
      <vt:lpstr>PowerPoint Presentation</vt:lpstr>
      <vt:lpstr>Rules</vt:lpstr>
      <vt:lpstr>Class Feedback/Reflection</vt:lpstr>
    </vt:vector>
  </TitlesOfParts>
  <Company>CEC Education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St Thomas of Aquins R C H S</dc:creator>
  <cp:lastModifiedBy>Liam Smith</cp:lastModifiedBy>
  <cp:revision>344</cp:revision>
  <cp:lastPrinted>2017-09-22T07:30:14Z</cp:lastPrinted>
  <dcterms:created xsi:type="dcterms:W3CDTF">2005-01-31T15:07:56Z</dcterms:created>
  <dcterms:modified xsi:type="dcterms:W3CDTF">2017-09-29T11:22:21Z</dcterms:modified>
</cp:coreProperties>
</file>