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85"/>
  </p:notesMasterIdLst>
  <p:handoutMasterIdLst>
    <p:handoutMasterId r:id="rId86"/>
  </p:handoutMasterIdLst>
  <p:sldIdLst>
    <p:sldId id="1346" r:id="rId2"/>
    <p:sldId id="1347" r:id="rId3"/>
    <p:sldId id="1260" r:id="rId4"/>
    <p:sldId id="1262" r:id="rId5"/>
    <p:sldId id="1261" r:id="rId6"/>
    <p:sldId id="1264" r:id="rId7"/>
    <p:sldId id="1266" r:id="rId8"/>
    <p:sldId id="1267" r:id="rId9"/>
    <p:sldId id="1268" r:id="rId10"/>
    <p:sldId id="1265" r:id="rId11"/>
    <p:sldId id="1263" r:id="rId12"/>
    <p:sldId id="1269" r:id="rId13"/>
    <p:sldId id="1314" r:id="rId14"/>
    <p:sldId id="1270" r:id="rId15"/>
    <p:sldId id="1271" r:id="rId16"/>
    <p:sldId id="1273" r:id="rId17"/>
    <p:sldId id="1272" r:id="rId18"/>
    <p:sldId id="1274" r:id="rId19"/>
    <p:sldId id="1309" r:id="rId20"/>
    <p:sldId id="1311" r:id="rId21"/>
    <p:sldId id="1317" r:id="rId22"/>
    <p:sldId id="1275" r:id="rId23"/>
    <p:sldId id="1276" r:id="rId24"/>
    <p:sldId id="1277" r:id="rId25"/>
    <p:sldId id="1278" r:id="rId26"/>
    <p:sldId id="1279" r:id="rId27"/>
    <p:sldId id="1280" r:id="rId28"/>
    <p:sldId id="1281" r:id="rId29"/>
    <p:sldId id="1282" r:id="rId30"/>
    <p:sldId id="1283" r:id="rId31"/>
    <p:sldId id="1284" r:id="rId32"/>
    <p:sldId id="1322" r:id="rId33"/>
    <p:sldId id="1323" r:id="rId34"/>
    <p:sldId id="1324" r:id="rId35"/>
    <p:sldId id="1325" r:id="rId36"/>
    <p:sldId id="1326" r:id="rId37"/>
    <p:sldId id="1327" r:id="rId38"/>
    <p:sldId id="1339" r:id="rId39"/>
    <p:sldId id="1338" r:id="rId40"/>
    <p:sldId id="1285" r:id="rId41"/>
    <p:sldId id="1286" r:id="rId42"/>
    <p:sldId id="1340" r:id="rId43"/>
    <p:sldId id="1312" r:id="rId44"/>
    <p:sldId id="1313" r:id="rId45"/>
    <p:sldId id="1287" r:id="rId46"/>
    <p:sldId id="1310" r:id="rId47"/>
    <p:sldId id="1315" r:id="rId48"/>
    <p:sldId id="1288" r:id="rId49"/>
    <p:sldId id="1290" r:id="rId50"/>
    <p:sldId id="1291" r:id="rId51"/>
    <p:sldId id="1292" r:id="rId52"/>
    <p:sldId id="1293" r:id="rId53"/>
    <p:sldId id="1294" r:id="rId54"/>
    <p:sldId id="1295" r:id="rId55"/>
    <p:sldId id="1296" r:id="rId56"/>
    <p:sldId id="1297" r:id="rId57"/>
    <p:sldId id="1328" r:id="rId58"/>
    <p:sldId id="1329" r:id="rId59"/>
    <p:sldId id="1298" r:id="rId60"/>
    <p:sldId id="1299" r:id="rId61"/>
    <p:sldId id="1330" r:id="rId62"/>
    <p:sldId id="1331" r:id="rId63"/>
    <p:sldId id="1332" r:id="rId64"/>
    <p:sldId id="1333" r:id="rId65"/>
    <p:sldId id="1334" r:id="rId66"/>
    <p:sldId id="1335" r:id="rId67"/>
    <p:sldId id="1336" r:id="rId68"/>
    <p:sldId id="1316" r:id="rId69"/>
    <p:sldId id="1337" r:id="rId70"/>
    <p:sldId id="1321" r:id="rId71"/>
    <p:sldId id="1289" r:id="rId72"/>
    <p:sldId id="1343" r:id="rId73"/>
    <p:sldId id="1344" r:id="rId74"/>
    <p:sldId id="1345" r:id="rId75"/>
    <p:sldId id="1341" r:id="rId76"/>
    <p:sldId id="1318" r:id="rId77"/>
    <p:sldId id="1303" r:id="rId78"/>
    <p:sldId id="1304" r:id="rId79"/>
    <p:sldId id="1305" r:id="rId80"/>
    <p:sldId id="1306" r:id="rId81"/>
    <p:sldId id="1307" r:id="rId82"/>
    <p:sldId id="1308" r:id="rId83"/>
    <p:sldId id="1342" r:id="rId84"/>
  </p:sldIdLst>
  <p:sldSz cx="9144000" cy="6858000" type="screen4x3"/>
  <p:notesSz cx="6805613" cy="9944100"/>
  <p:defaultTextStyle>
    <a:defPPr>
      <a:defRPr lang="en-US"/>
    </a:defPPr>
    <a:lvl1pPr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1pPr>
    <a:lvl2pPr marL="4572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2pPr>
    <a:lvl3pPr marL="9144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3pPr>
    <a:lvl4pPr marL="13716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4pPr>
    <a:lvl5pPr marL="18288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5pPr>
    <a:lvl6pPr marL="2286000" algn="l" defTabSz="914400" rtl="0" eaLnBrk="1" latinLnBrk="0" hangingPunct="1">
      <a:defRPr sz="3600" b="1" kern="1200">
        <a:solidFill>
          <a:schemeClr val="tx1"/>
        </a:solidFill>
        <a:latin typeface="Comic Sans MS" pitchFamily="66" charset="0"/>
        <a:ea typeface="MS PGothic" pitchFamily="34" charset="-128"/>
        <a:cs typeface="+mn-cs"/>
      </a:defRPr>
    </a:lvl6pPr>
    <a:lvl7pPr marL="2743200" algn="l" defTabSz="914400" rtl="0" eaLnBrk="1" latinLnBrk="0" hangingPunct="1">
      <a:defRPr sz="3600" b="1" kern="1200">
        <a:solidFill>
          <a:schemeClr val="tx1"/>
        </a:solidFill>
        <a:latin typeface="Comic Sans MS" pitchFamily="66" charset="0"/>
        <a:ea typeface="MS PGothic" pitchFamily="34" charset="-128"/>
        <a:cs typeface="+mn-cs"/>
      </a:defRPr>
    </a:lvl7pPr>
    <a:lvl8pPr marL="3200400" algn="l" defTabSz="914400" rtl="0" eaLnBrk="1" latinLnBrk="0" hangingPunct="1">
      <a:defRPr sz="3600" b="1" kern="1200">
        <a:solidFill>
          <a:schemeClr val="tx1"/>
        </a:solidFill>
        <a:latin typeface="Comic Sans MS" pitchFamily="66" charset="0"/>
        <a:ea typeface="MS PGothic" pitchFamily="34" charset="-128"/>
        <a:cs typeface="+mn-cs"/>
      </a:defRPr>
    </a:lvl8pPr>
    <a:lvl9pPr marL="3657600" algn="l" defTabSz="914400" rtl="0" eaLnBrk="1" latinLnBrk="0" hangingPunct="1">
      <a:defRPr sz="3600" b="1" kern="1200">
        <a:solidFill>
          <a:schemeClr val="tx1"/>
        </a:solidFill>
        <a:latin typeface="Comic Sans MS" pitchFamily="66"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6FB1"/>
    <a:srgbClr val="FFFF99"/>
    <a:srgbClr val="3742AD"/>
    <a:srgbClr val="C927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3" autoAdjust="0"/>
    <p:restoredTop sz="94702" autoAdjust="0"/>
  </p:normalViewPr>
  <p:slideViewPr>
    <p:cSldViewPr>
      <p:cViewPr varScale="1">
        <p:scale>
          <a:sx n="69" d="100"/>
          <a:sy n="69" d="100"/>
        </p:scale>
        <p:origin x="57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8397" cy="497762"/>
          </a:xfrm>
          <a:prstGeom prst="rect">
            <a:avLst/>
          </a:prstGeom>
        </p:spPr>
        <p:txBody>
          <a:bodyPr vert="horz" lIns="93011" tIns="46506" rIns="93011" bIns="46506" rtlCol="0"/>
          <a:lstStyle>
            <a:lvl1pPr algn="l">
              <a:defRPr sz="1200"/>
            </a:lvl1pPr>
          </a:lstStyle>
          <a:p>
            <a:endParaRPr lang="en-GB"/>
          </a:p>
        </p:txBody>
      </p:sp>
      <p:sp>
        <p:nvSpPr>
          <p:cNvPr id="3" name="Date Placeholder 2"/>
          <p:cNvSpPr>
            <a:spLocks noGrp="1"/>
          </p:cNvSpPr>
          <p:nvPr>
            <p:ph type="dt" sz="quarter" idx="1"/>
          </p:nvPr>
        </p:nvSpPr>
        <p:spPr>
          <a:xfrm>
            <a:off x="3855596" y="2"/>
            <a:ext cx="2948397" cy="497762"/>
          </a:xfrm>
          <a:prstGeom prst="rect">
            <a:avLst/>
          </a:prstGeom>
        </p:spPr>
        <p:txBody>
          <a:bodyPr vert="horz" lIns="93011" tIns="46506" rIns="93011" bIns="46506" rtlCol="0"/>
          <a:lstStyle>
            <a:lvl1pPr algn="r">
              <a:defRPr sz="1200"/>
            </a:lvl1pPr>
          </a:lstStyle>
          <a:p>
            <a:fld id="{BD706891-E2FE-42B6-BA91-4835BF480521}" type="datetimeFigureOut">
              <a:rPr lang="en-GB" smtClean="0"/>
              <a:pPr/>
              <a:t>22/03/2019</a:t>
            </a:fld>
            <a:endParaRPr lang="en-GB"/>
          </a:p>
        </p:txBody>
      </p:sp>
      <p:sp>
        <p:nvSpPr>
          <p:cNvPr id="4" name="Footer Placeholder 3"/>
          <p:cNvSpPr>
            <a:spLocks noGrp="1"/>
          </p:cNvSpPr>
          <p:nvPr>
            <p:ph type="ftr" sz="quarter" idx="2"/>
          </p:nvPr>
        </p:nvSpPr>
        <p:spPr>
          <a:xfrm>
            <a:off x="0" y="9444750"/>
            <a:ext cx="2948397" cy="497761"/>
          </a:xfrm>
          <a:prstGeom prst="rect">
            <a:avLst/>
          </a:prstGeom>
        </p:spPr>
        <p:txBody>
          <a:bodyPr vert="horz" lIns="93011" tIns="46506" rIns="93011" bIns="46506" rtlCol="0" anchor="b"/>
          <a:lstStyle>
            <a:lvl1pPr algn="l">
              <a:defRPr sz="1200"/>
            </a:lvl1pPr>
          </a:lstStyle>
          <a:p>
            <a:endParaRPr lang="en-GB"/>
          </a:p>
        </p:txBody>
      </p:sp>
      <p:sp>
        <p:nvSpPr>
          <p:cNvPr id="5" name="Slide Number Placeholder 4"/>
          <p:cNvSpPr>
            <a:spLocks noGrp="1"/>
          </p:cNvSpPr>
          <p:nvPr>
            <p:ph type="sldNum" sz="quarter" idx="3"/>
          </p:nvPr>
        </p:nvSpPr>
        <p:spPr>
          <a:xfrm>
            <a:off x="3855596" y="9444750"/>
            <a:ext cx="2948397" cy="497761"/>
          </a:xfrm>
          <a:prstGeom prst="rect">
            <a:avLst/>
          </a:prstGeom>
        </p:spPr>
        <p:txBody>
          <a:bodyPr vert="horz" lIns="93011" tIns="46506" rIns="93011" bIns="46506" rtlCol="0" anchor="b"/>
          <a:lstStyle>
            <a:lvl1pPr algn="r">
              <a:defRPr sz="1200"/>
            </a:lvl1pPr>
          </a:lstStyle>
          <a:p>
            <a:fld id="{5204B4D9-5F21-4652-A6E8-426DD208459A}" type="slidenum">
              <a:rPr lang="en-GB" smtClean="0"/>
              <a:pPr/>
              <a:t>‹#›</a:t>
            </a:fld>
            <a:endParaRPr lang="en-GB"/>
          </a:p>
        </p:txBody>
      </p:sp>
    </p:spTree>
    <p:extLst>
      <p:ext uri="{BB962C8B-B14F-4D97-AF65-F5344CB8AC3E}">
        <p14:creationId xmlns:p14="http://schemas.microsoft.com/office/powerpoint/2010/main" val="241924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9099" cy="497205"/>
          </a:xfrm>
          <a:prstGeom prst="rect">
            <a:avLst/>
          </a:prstGeom>
        </p:spPr>
        <p:txBody>
          <a:bodyPr vert="horz" lIns="93011" tIns="46506" rIns="93011" bIns="46506" rtlCol="0"/>
          <a:lstStyle>
            <a:lvl1pPr algn="l">
              <a:defRPr sz="1200" smtClean="0"/>
            </a:lvl1pPr>
          </a:lstStyle>
          <a:p>
            <a:pPr>
              <a:defRPr/>
            </a:pPr>
            <a:endParaRPr lang="en-GB"/>
          </a:p>
        </p:txBody>
      </p:sp>
      <p:sp>
        <p:nvSpPr>
          <p:cNvPr id="3" name="Date Placeholder 2"/>
          <p:cNvSpPr>
            <a:spLocks noGrp="1"/>
          </p:cNvSpPr>
          <p:nvPr>
            <p:ph type="dt" idx="1"/>
          </p:nvPr>
        </p:nvSpPr>
        <p:spPr>
          <a:xfrm>
            <a:off x="3854941" y="2"/>
            <a:ext cx="2949099" cy="497205"/>
          </a:xfrm>
          <a:prstGeom prst="rect">
            <a:avLst/>
          </a:prstGeom>
        </p:spPr>
        <p:txBody>
          <a:bodyPr vert="horz" lIns="93011" tIns="46506" rIns="93011" bIns="46506" rtlCol="0"/>
          <a:lstStyle>
            <a:lvl1pPr algn="r">
              <a:defRPr sz="1200" smtClean="0"/>
            </a:lvl1pPr>
          </a:lstStyle>
          <a:p>
            <a:pPr>
              <a:defRPr/>
            </a:pPr>
            <a:fld id="{DC902F4D-219D-4565-B917-303B3AA554AB}" type="datetimeFigureOut">
              <a:rPr lang="en-GB"/>
              <a:pPr>
                <a:defRPr/>
              </a:pPr>
              <a:t>22/03/2019</a:t>
            </a:fld>
            <a:endParaRPr lang="en-GB"/>
          </a:p>
        </p:txBody>
      </p:sp>
      <p:sp>
        <p:nvSpPr>
          <p:cNvPr id="4" name="Slide Image Placeholder 3"/>
          <p:cNvSpPr>
            <a:spLocks noGrp="1" noRot="1" noChangeAspect="1"/>
          </p:cNvSpPr>
          <p:nvPr>
            <p:ph type="sldImg" idx="2"/>
          </p:nvPr>
        </p:nvSpPr>
        <p:spPr>
          <a:xfrm>
            <a:off x="917575" y="746125"/>
            <a:ext cx="4970463" cy="3729038"/>
          </a:xfrm>
          <a:prstGeom prst="rect">
            <a:avLst/>
          </a:prstGeom>
          <a:noFill/>
          <a:ln w="12700">
            <a:solidFill>
              <a:prstClr val="black"/>
            </a:solidFill>
          </a:ln>
        </p:spPr>
        <p:txBody>
          <a:bodyPr vert="horz" lIns="93011" tIns="46506" rIns="93011" bIns="46506" rtlCol="0" anchor="ctr"/>
          <a:lstStyle/>
          <a:p>
            <a:pPr lvl="0"/>
            <a:endParaRPr lang="en-GB" noProof="0" smtClean="0"/>
          </a:p>
        </p:txBody>
      </p:sp>
      <p:sp>
        <p:nvSpPr>
          <p:cNvPr id="5" name="Notes Placeholder 4"/>
          <p:cNvSpPr>
            <a:spLocks noGrp="1"/>
          </p:cNvSpPr>
          <p:nvPr>
            <p:ph type="body" sz="quarter" idx="3"/>
          </p:nvPr>
        </p:nvSpPr>
        <p:spPr>
          <a:xfrm>
            <a:off x="680562" y="4723451"/>
            <a:ext cx="5444490" cy="4474845"/>
          </a:xfrm>
          <a:prstGeom prst="rect">
            <a:avLst/>
          </a:prstGeom>
        </p:spPr>
        <p:txBody>
          <a:bodyPr vert="horz" lIns="93011" tIns="46506" rIns="93011" bIns="4650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1" y="9445171"/>
            <a:ext cx="2949099" cy="497205"/>
          </a:xfrm>
          <a:prstGeom prst="rect">
            <a:avLst/>
          </a:prstGeom>
        </p:spPr>
        <p:txBody>
          <a:bodyPr vert="horz" lIns="93011" tIns="46506" rIns="93011" bIns="46506" rtlCol="0" anchor="b"/>
          <a:lstStyle>
            <a:lvl1pPr algn="l">
              <a:defRPr sz="1200" smtClean="0"/>
            </a:lvl1pPr>
          </a:lstStyle>
          <a:p>
            <a:pPr>
              <a:defRPr/>
            </a:pPr>
            <a:endParaRPr lang="en-GB"/>
          </a:p>
        </p:txBody>
      </p:sp>
      <p:sp>
        <p:nvSpPr>
          <p:cNvPr id="7" name="Slide Number Placeholder 6"/>
          <p:cNvSpPr>
            <a:spLocks noGrp="1"/>
          </p:cNvSpPr>
          <p:nvPr>
            <p:ph type="sldNum" sz="quarter" idx="5"/>
          </p:nvPr>
        </p:nvSpPr>
        <p:spPr>
          <a:xfrm>
            <a:off x="3854941" y="9445171"/>
            <a:ext cx="2949099" cy="497205"/>
          </a:xfrm>
          <a:prstGeom prst="rect">
            <a:avLst/>
          </a:prstGeom>
        </p:spPr>
        <p:txBody>
          <a:bodyPr vert="horz" lIns="93011" tIns="46506" rIns="93011" bIns="46506" rtlCol="0" anchor="b"/>
          <a:lstStyle>
            <a:lvl1pPr algn="r">
              <a:defRPr sz="1200" smtClean="0"/>
            </a:lvl1pPr>
          </a:lstStyle>
          <a:p>
            <a:pPr>
              <a:defRPr/>
            </a:pPr>
            <a:fld id="{6E8C7A54-AA62-4C41-A54C-3A2089508505}" type="slidenum">
              <a:rPr lang="en-GB"/>
              <a:pPr>
                <a:defRPr/>
              </a:pPr>
              <a:t>‹#›</a:t>
            </a:fld>
            <a:endParaRPr lang="en-GB"/>
          </a:p>
        </p:txBody>
      </p:sp>
    </p:spTree>
    <p:extLst>
      <p:ext uri="{BB962C8B-B14F-4D97-AF65-F5344CB8AC3E}">
        <p14:creationId xmlns:p14="http://schemas.microsoft.com/office/powerpoint/2010/main" val="42364782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49" indent="-285749" eaLnBrk="0" hangingPunct="0">
              <a:defRPr>
                <a:solidFill>
                  <a:schemeClr val="tx1"/>
                </a:solidFill>
                <a:latin typeface="Arial" panose="020B0604020202020204" pitchFamily="34" charset="0"/>
              </a:defRPr>
            </a:lvl2pPr>
            <a:lvl3pPr marL="1142998" indent="-228599" eaLnBrk="0" hangingPunct="0">
              <a:defRPr>
                <a:solidFill>
                  <a:schemeClr val="tx1"/>
                </a:solidFill>
                <a:latin typeface="Arial" panose="020B0604020202020204" pitchFamily="34" charset="0"/>
              </a:defRPr>
            </a:lvl3pPr>
            <a:lvl4pPr marL="1600197" indent="-228599" eaLnBrk="0" hangingPunct="0">
              <a:defRPr>
                <a:solidFill>
                  <a:schemeClr val="tx1"/>
                </a:solidFill>
                <a:latin typeface="Arial" panose="020B0604020202020204" pitchFamily="34" charset="0"/>
              </a:defRPr>
            </a:lvl4pPr>
            <a:lvl5pPr marL="2057395" indent="-228599" eaLnBrk="0" hangingPunct="0">
              <a:defRPr>
                <a:solidFill>
                  <a:schemeClr val="tx1"/>
                </a:solidFill>
                <a:latin typeface="Arial" panose="020B0604020202020204" pitchFamily="34" charset="0"/>
              </a:defRPr>
            </a:lvl5pPr>
            <a:lvl6pPr marL="2514594" indent="-228599" eaLnBrk="0" fontAlgn="base" hangingPunct="0">
              <a:spcBef>
                <a:spcPct val="0"/>
              </a:spcBef>
              <a:spcAft>
                <a:spcPct val="0"/>
              </a:spcAft>
              <a:defRPr>
                <a:solidFill>
                  <a:schemeClr val="tx1"/>
                </a:solidFill>
                <a:latin typeface="Arial" panose="020B0604020202020204" pitchFamily="34" charset="0"/>
              </a:defRPr>
            </a:lvl6pPr>
            <a:lvl7pPr marL="2971793" indent="-228599" eaLnBrk="0" fontAlgn="base" hangingPunct="0">
              <a:spcBef>
                <a:spcPct val="0"/>
              </a:spcBef>
              <a:spcAft>
                <a:spcPct val="0"/>
              </a:spcAft>
              <a:defRPr>
                <a:solidFill>
                  <a:schemeClr val="tx1"/>
                </a:solidFill>
                <a:latin typeface="Arial" panose="020B0604020202020204" pitchFamily="34" charset="0"/>
              </a:defRPr>
            </a:lvl7pPr>
            <a:lvl8pPr marL="3428993" indent="-228599" eaLnBrk="0" fontAlgn="base" hangingPunct="0">
              <a:spcBef>
                <a:spcPct val="0"/>
              </a:spcBef>
              <a:spcAft>
                <a:spcPct val="0"/>
              </a:spcAft>
              <a:defRPr>
                <a:solidFill>
                  <a:schemeClr val="tx1"/>
                </a:solidFill>
                <a:latin typeface="Arial" panose="020B0604020202020204" pitchFamily="34" charset="0"/>
              </a:defRPr>
            </a:lvl8pPr>
            <a:lvl9pPr marL="3886192" indent="-228599"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85C851C-0CA0-41D0-9EB3-D7A310442BA9}" type="slidenum">
              <a:rPr lang="en-GB" altLang="en-US"/>
              <a:pPr eaLnBrk="1" hangingPunct="1"/>
              <a:t>23</a:t>
            </a:fld>
            <a:endParaRPr lang="en-GB" altLang="en-US"/>
          </a:p>
        </p:txBody>
      </p:sp>
    </p:spTree>
    <p:extLst>
      <p:ext uri="{BB962C8B-B14F-4D97-AF65-F5344CB8AC3E}">
        <p14:creationId xmlns:p14="http://schemas.microsoft.com/office/powerpoint/2010/main" val="3485475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37d80a2c0a_0_222:notes"/>
          <p:cNvSpPr txBox="1">
            <a:spLocks noGrp="1"/>
          </p:cNvSpPr>
          <p:nvPr>
            <p:ph type="body" idx="1"/>
          </p:nvPr>
        </p:nvSpPr>
        <p:spPr>
          <a:xfrm>
            <a:off x="680562" y="4785598"/>
            <a:ext cx="5444490" cy="3915653"/>
          </a:xfrm>
          <a:prstGeom prst="rect">
            <a:avLst/>
          </a:prstGeom>
        </p:spPr>
        <p:txBody>
          <a:bodyPr spcFirstLastPara="1" wrap="square" lIns="91562" tIns="91562" rIns="91562" bIns="91562" anchor="t" anchorCtr="0">
            <a:noAutofit/>
          </a:bodyPr>
          <a:lstStyle/>
          <a:p>
            <a:pPr>
              <a:spcBef>
                <a:spcPts val="0"/>
              </a:spcBef>
              <a:spcAft>
                <a:spcPts val="0"/>
              </a:spcAft>
            </a:pPr>
            <a:endParaRPr/>
          </a:p>
        </p:txBody>
      </p:sp>
      <p:sp>
        <p:nvSpPr>
          <p:cNvPr id="426" name="Google Shape;426;g37d80a2c0a_0_222:notes"/>
          <p:cNvSpPr>
            <a:spLocks noGrp="1" noRot="1" noChangeAspect="1"/>
          </p:cNvSpPr>
          <p:nvPr>
            <p:ph type="sldImg" idx="2"/>
          </p:nvPr>
        </p:nvSpPr>
        <p:spPr>
          <a:xfrm>
            <a:off x="1165225" y="1243013"/>
            <a:ext cx="4475163" cy="3355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6753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37d80a2c0a_0_229:notes"/>
          <p:cNvSpPr txBox="1">
            <a:spLocks noGrp="1"/>
          </p:cNvSpPr>
          <p:nvPr>
            <p:ph type="body" idx="1"/>
          </p:nvPr>
        </p:nvSpPr>
        <p:spPr>
          <a:xfrm>
            <a:off x="680562" y="4785598"/>
            <a:ext cx="5444490" cy="3915653"/>
          </a:xfrm>
          <a:prstGeom prst="rect">
            <a:avLst/>
          </a:prstGeom>
        </p:spPr>
        <p:txBody>
          <a:bodyPr spcFirstLastPara="1" wrap="square" lIns="91562" tIns="91562" rIns="91562" bIns="91562" anchor="t" anchorCtr="0">
            <a:noAutofit/>
          </a:bodyPr>
          <a:lstStyle/>
          <a:p>
            <a:pPr>
              <a:spcBef>
                <a:spcPts val="0"/>
              </a:spcBef>
              <a:spcAft>
                <a:spcPts val="0"/>
              </a:spcAft>
            </a:pPr>
            <a:endParaRPr/>
          </a:p>
        </p:txBody>
      </p:sp>
      <p:sp>
        <p:nvSpPr>
          <p:cNvPr id="434" name="Google Shape;434;g37d80a2c0a_0_229:notes"/>
          <p:cNvSpPr>
            <a:spLocks noGrp="1" noRot="1" noChangeAspect="1"/>
          </p:cNvSpPr>
          <p:nvPr>
            <p:ph type="sldImg" idx="2"/>
          </p:nvPr>
        </p:nvSpPr>
        <p:spPr>
          <a:xfrm>
            <a:off x="1165225" y="1243013"/>
            <a:ext cx="4475163" cy="3355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910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37d80a2c0a_0_236:notes"/>
          <p:cNvSpPr txBox="1">
            <a:spLocks noGrp="1"/>
          </p:cNvSpPr>
          <p:nvPr>
            <p:ph type="body" idx="1"/>
          </p:nvPr>
        </p:nvSpPr>
        <p:spPr>
          <a:xfrm>
            <a:off x="680562" y="4785598"/>
            <a:ext cx="5444490" cy="3915653"/>
          </a:xfrm>
          <a:prstGeom prst="rect">
            <a:avLst/>
          </a:prstGeom>
        </p:spPr>
        <p:txBody>
          <a:bodyPr spcFirstLastPara="1" wrap="square" lIns="91562" tIns="91562" rIns="91562" bIns="91562" anchor="t" anchorCtr="0">
            <a:noAutofit/>
          </a:bodyPr>
          <a:lstStyle/>
          <a:p>
            <a:pPr>
              <a:spcBef>
                <a:spcPts val="0"/>
              </a:spcBef>
              <a:spcAft>
                <a:spcPts val="0"/>
              </a:spcAft>
            </a:pPr>
            <a:endParaRPr/>
          </a:p>
        </p:txBody>
      </p:sp>
      <p:sp>
        <p:nvSpPr>
          <p:cNvPr id="442" name="Google Shape;442;g37d80a2c0a_0_236:notes"/>
          <p:cNvSpPr>
            <a:spLocks noGrp="1" noRot="1" noChangeAspect="1"/>
          </p:cNvSpPr>
          <p:nvPr>
            <p:ph type="sldImg" idx="2"/>
          </p:nvPr>
        </p:nvSpPr>
        <p:spPr>
          <a:xfrm>
            <a:off x="1165225" y="1243013"/>
            <a:ext cx="4475163" cy="3355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9264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37d80a2c0a_0_243:notes"/>
          <p:cNvSpPr txBox="1">
            <a:spLocks noGrp="1"/>
          </p:cNvSpPr>
          <p:nvPr>
            <p:ph type="body" idx="1"/>
          </p:nvPr>
        </p:nvSpPr>
        <p:spPr>
          <a:xfrm>
            <a:off x="680562" y="4785598"/>
            <a:ext cx="5444490" cy="3915653"/>
          </a:xfrm>
          <a:prstGeom prst="rect">
            <a:avLst/>
          </a:prstGeom>
        </p:spPr>
        <p:txBody>
          <a:bodyPr spcFirstLastPara="1" wrap="square" lIns="91562" tIns="91562" rIns="91562" bIns="91562" anchor="t" anchorCtr="0">
            <a:noAutofit/>
          </a:bodyPr>
          <a:lstStyle/>
          <a:p>
            <a:pPr>
              <a:spcBef>
                <a:spcPts val="0"/>
              </a:spcBef>
              <a:spcAft>
                <a:spcPts val="0"/>
              </a:spcAft>
            </a:pPr>
            <a:endParaRPr/>
          </a:p>
        </p:txBody>
      </p:sp>
      <p:sp>
        <p:nvSpPr>
          <p:cNvPr id="450" name="Google Shape;450;g37d80a2c0a_0_243:notes"/>
          <p:cNvSpPr>
            <a:spLocks noGrp="1" noRot="1" noChangeAspect="1"/>
          </p:cNvSpPr>
          <p:nvPr>
            <p:ph type="sldImg" idx="2"/>
          </p:nvPr>
        </p:nvSpPr>
        <p:spPr>
          <a:xfrm>
            <a:off x="1165225" y="1243013"/>
            <a:ext cx="4475163" cy="3355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9150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37d80a2c0a_0_250:notes"/>
          <p:cNvSpPr txBox="1">
            <a:spLocks noGrp="1"/>
          </p:cNvSpPr>
          <p:nvPr>
            <p:ph type="body" idx="1"/>
          </p:nvPr>
        </p:nvSpPr>
        <p:spPr>
          <a:xfrm>
            <a:off x="680562" y="4785598"/>
            <a:ext cx="5444490" cy="3915653"/>
          </a:xfrm>
          <a:prstGeom prst="rect">
            <a:avLst/>
          </a:prstGeom>
        </p:spPr>
        <p:txBody>
          <a:bodyPr spcFirstLastPara="1" wrap="square" lIns="91562" tIns="91562" rIns="91562" bIns="91562" anchor="t" anchorCtr="0">
            <a:noAutofit/>
          </a:bodyPr>
          <a:lstStyle/>
          <a:p>
            <a:pPr>
              <a:spcBef>
                <a:spcPts val="0"/>
              </a:spcBef>
              <a:spcAft>
                <a:spcPts val="0"/>
              </a:spcAft>
            </a:pPr>
            <a:endParaRPr/>
          </a:p>
        </p:txBody>
      </p:sp>
      <p:sp>
        <p:nvSpPr>
          <p:cNvPr id="458" name="Google Shape;458;g37d80a2c0a_0_250:notes"/>
          <p:cNvSpPr>
            <a:spLocks noGrp="1" noRot="1" noChangeAspect="1"/>
          </p:cNvSpPr>
          <p:nvPr>
            <p:ph type="sldImg" idx="2"/>
          </p:nvPr>
        </p:nvSpPr>
        <p:spPr>
          <a:xfrm>
            <a:off x="1166813" y="1243013"/>
            <a:ext cx="4471987" cy="3355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6004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37d80a2c0a_0_259:notes"/>
          <p:cNvSpPr txBox="1">
            <a:spLocks noGrp="1"/>
          </p:cNvSpPr>
          <p:nvPr>
            <p:ph type="body" idx="1"/>
          </p:nvPr>
        </p:nvSpPr>
        <p:spPr>
          <a:xfrm>
            <a:off x="680562" y="4785598"/>
            <a:ext cx="5444490" cy="3915653"/>
          </a:xfrm>
          <a:prstGeom prst="rect">
            <a:avLst/>
          </a:prstGeom>
        </p:spPr>
        <p:txBody>
          <a:bodyPr spcFirstLastPara="1" wrap="square" lIns="91562" tIns="91562" rIns="91562" bIns="91562" anchor="t" anchorCtr="0">
            <a:noAutofit/>
          </a:bodyPr>
          <a:lstStyle/>
          <a:p>
            <a:pPr>
              <a:spcBef>
                <a:spcPts val="0"/>
              </a:spcBef>
              <a:spcAft>
                <a:spcPts val="0"/>
              </a:spcAft>
            </a:pPr>
            <a:endParaRPr/>
          </a:p>
        </p:txBody>
      </p:sp>
      <p:sp>
        <p:nvSpPr>
          <p:cNvPr id="465" name="Google Shape;465;g37d80a2c0a_0_259:notes"/>
          <p:cNvSpPr>
            <a:spLocks noGrp="1" noRot="1" noChangeAspect="1"/>
          </p:cNvSpPr>
          <p:nvPr>
            <p:ph type="sldImg" idx="2"/>
          </p:nvPr>
        </p:nvSpPr>
        <p:spPr>
          <a:xfrm>
            <a:off x="1165225" y="1243013"/>
            <a:ext cx="4475163" cy="3355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6594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7d80a2c0a_0_93:notes"/>
          <p:cNvSpPr txBox="1">
            <a:spLocks noGrp="1"/>
          </p:cNvSpPr>
          <p:nvPr>
            <p:ph type="body" idx="1"/>
          </p:nvPr>
        </p:nvSpPr>
        <p:spPr>
          <a:xfrm>
            <a:off x="680562" y="4785598"/>
            <a:ext cx="5444490" cy="3915653"/>
          </a:xfrm>
          <a:prstGeom prst="rect">
            <a:avLst/>
          </a:prstGeom>
        </p:spPr>
        <p:txBody>
          <a:bodyPr spcFirstLastPara="1" wrap="square" lIns="91562" tIns="91562" rIns="91562" bIns="91562" anchor="t" anchorCtr="0">
            <a:noAutofit/>
          </a:bodyPr>
          <a:lstStyle/>
          <a:p>
            <a:pPr>
              <a:spcBef>
                <a:spcPts val="0"/>
              </a:spcBef>
              <a:spcAft>
                <a:spcPts val="0"/>
              </a:spcAft>
            </a:pPr>
            <a:endParaRPr/>
          </a:p>
        </p:txBody>
      </p:sp>
      <p:sp>
        <p:nvSpPr>
          <p:cNvPr id="276" name="Google Shape;276;g37d80a2c0a_0_93:notes"/>
          <p:cNvSpPr>
            <a:spLocks noGrp="1" noRot="1" noChangeAspect="1"/>
          </p:cNvSpPr>
          <p:nvPr>
            <p:ph type="sldImg" idx="2"/>
          </p:nvPr>
        </p:nvSpPr>
        <p:spPr>
          <a:xfrm>
            <a:off x="1166813" y="1243013"/>
            <a:ext cx="4471987" cy="3355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1667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7d80a2c0a_0_671:notes"/>
          <p:cNvSpPr>
            <a:spLocks noGrp="1" noRot="1" noChangeAspect="1"/>
          </p:cNvSpPr>
          <p:nvPr>
            <p:ph type="sldImg" idx="2"/>
          </p:nvPr>
        </p:nvSpPr>
        <p:spPr>
          <a:xfrm>
            <a:off x="915988" y="746125"/>
            <a:ext cx="4973637"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37d80a2c0a_0_671:notes"/>
          <p:cNvSpPr txBox="1">
            <a:spLocks noGrp="1"/>
          </p:cNvSpPr>
          <p:nvPr>
            <p:ph type="body" idx="1"/>
          </p:nvPr>
        </p:nvSpPr>
        <p:spPr>
          <a:xfrm>
            <a:off x="680562" y="4723448"/>
            <a:ext cx="5444490" cy="4474845"/>
          </a:xfrm>
          <a:prstGeom prst="rect">
            <a:avLst/>
          </a:prstGeom>
        </p:spPr>
        <p:txBody>
          <a:bodyPr spcFirstLastPara="1" wrap="square" lIns="91562" tIns="91562" rIns="91562" bIns="91562" anchor="t" anchorCtr="0">
            <a:noAutofit/>
          </a:bodyPr>
          <a:lstStyle/>
          <a:p>
            <a:pPr>
              <a:spcBef>
                <a:spcPts val="0"/>
              </a:spcBef>
              <a:spcAft>
                <a:spcPts val="0"/>
              </a:spcAft>
            </a:pPr>
            <a:endParaRPr/>
          </a:p>
        </p:txBody>
      </p:sp>
    </p:spTree>
    <p:extLst>
      <p:ext uri="{BB962C8B-B14F-4D97-AF65-F5344CB8AC3E}">
        <p14:creationId xmlns:p14="http://schemas.microsoft.com/office/powerpoint/2010/main" val="11429355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7d80a2c0a_0_119:notes"/>
          <p:cNvSpPr txBox="1">
            <a:spLocks noGrp="1"/>
          </p:cNvSpPr>
          <p:nvPr>
            <p:ph type="body" idx="1"/>
          </p:nvPr>
        </p:nvSpPr>
        <p:spPr>
          <a:xfrm>
            <a:off x="680562" y="4785598"/>
            <a:ext cx="5444490" cy="3915653"/>
          </a:xfrm>
          <a:prstGeom prst="rect">
            <a:avLst/>
          </a:prstGeom>
        </p:spPr>
        <p:txBody>
          <a:bodyPr spcFirstLastPara="1" wrap="square" lIns="91562" tIns="91562" rIns="91562" bIns="91562" anchor="t" anchorCtr="0">
            <a:noAutofit/>
          </a:bodyPr>
          <a:lstStyle/>
          <a:p>
            <a:pPr>
              <a:spcBef>
                <a:spcPts val="0"/>
              </a:spcBef>
              <a:spcAft>
                <a:spcPts val="0"/>
              </a:spcAft>
            </a:pPr>
            <a:endParaRPr/>
          </a:p>
        </p:txBody>
      </p:sp>
      <p:sp>
        <p:nvSpPr>
          <p:cNvPr id="295" name="Google Shape;295;g37d80a2c0a_0_119:notes"/>
          <p:cNvSpPr>
            <a:spLocks noGrp="1" noRot="1" noChangeAspect="1"/>
          </p:cNvSpPr>
          <p:nvPr>
            <p:ph type="sldImg" idx="2"/>
          </p:nvPr>
        </p:nvSpPr>
        <p:spPr>
          <a:xfrm>
            <a:off x="1165225" y="1243013"/>
            <a:ext cx="4475163" cy="3355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7011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3ad5dce4f2_0_72:notes"/>
          <p:cNvSpPr>
            <a:spLocks noGrp="1" noRot="1" noChangeAspect="1"/>
          </p:cNvSpPr>
          <p:nvPr>
            <p:ph type="sldImg" idx="2"/>
          </p:nvPr>
        </p:nvSpPr>
        <p:spPr>
          <a:xfrm>
            <a:off x="915988" y="746125"/>
            <a:ext cx="4973637"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3ad5dce4f2_0_72:notes"/>
          <p:cNvSpPr txBox="1">
            <a:spLocks noGrp="1"/>
          </p:cNvSpPr>
          <p:nvPr>
            <p:ph type="body" idx="1"/>
          </p:nvPr>
        </p:nvSpPr>
        <p:spPr>
          <a:xfrm>
            <a:off x="680562" y="4723448"/>
            <a:ext cx="5444490" cy="4474845"/>
          </a:xfrm>
          <a:prstGeom prst="rect">
            <a:avLst/>
          </a:prstGeom>
        </p:spPr>
        <p:txBody>
          <a:bodyPr spcFirstLastPara="1" wrap="square" lIns="91562" tIns="91562" rIns="91562" bIns="91562" anchor="t" anchorCtr="0">
            <a:noAutofit/>
          </a:bodyPr>
          <a:lstStyle/>
          <a:p>
            <a:pPr>
              <a:spcBef>
                <a:spcPts val="0"/>
              </a:spcBef>
              <a:spcAft>
                <a:spcPts val="0"/>
              </a:spcAft>
            </a:pPr>
            <a:endParaRPr/>
          </a:p>
        </p:txBody>
      </p:sp>
    </p:spTree>
    <p:extLst>
      <p:ext uri="{BB962C8B-B14F-4D97-AF65-F5344CB8AC3E}">
        <p14:creationId xmlns:p14="http://schemas.microsoft.com/office/powerpoint/2010/main" val="250169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ad5dce4f2_0_78:notes"/>
          <p:cNvSpPr>
            <a:spLocks noGrp="1" noRot="1" noChangeAspect="1"/>
          </p:cNvSpPr>
          <p:nvPr>
            <p:ph type="sldImg" idx="2"/>
          </p:nvPr>
        </p:nvSpPr>
        <p:spPr>
          <a:xfrm>
            <a:off x="915988" y="746125"/>
            <a:ext cx="4973637"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3ad5dce4f2_0_78:notes"/>
          <p:cNvSpPr txBox="1">
            <a:spLocks noGrp="1"/>
          </p:cNvSpPr>
          <p:nvPr>
            <p:ph type="body" idx="1"/>
          </p:nvPr>
        </p:nvSpPr>
        <p:spPr>
          <a:xfrm>
            <a:off x="680562" y="4723448"/>
            <a:ext cx="5444490" cy="4474845"/>
          </a:xfrm>
          <a:prstGeom prst="rect">
            <a:avLst/>
          </a:prstGeom>
        </p:spPr>
        <p:txBody>
          <a:bodyPr spcFirstLastPara="1" wrap="square" lIns="91562" tIns="91562" rIns="91562" bIns="91562" anchor="t" anchorCtr="0">
            <a:noAutofit/>
          </a:bodyPr>
          <a:lstStyle/>
          <a:p>
            <a:pPr>
              <a:spcBef>
                <a:spcPts val="0"/>
              </a:spcBef>
              <a:spcAft>
                <a:spcPts val="0"/>
              </a:spcAft>
            </a:pPr>
            <a:endParaRPr/>
          </a:p>
        </p:txBody>
      </p:sp>
    </p:spTree>
    <p:extLst>
      <p:ext uri="{BB962C8B-B14F-4D97-AF65-F5344CB8AC3E}">
        <p14:creationId xmlns:p14="http://schemas.microsoft.com/office/powerpoint/2010/main" val="3639828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3ad5dce4f2_0_83:notes"/>
          <p:cNvSpPr>
            <a:spLocks noGrp="1" noRot="1" noChangeAspect="1"/>
          </p:cNvSpPr>
          <p:nvPr>
            <p:ph type="sldImg" idx="2"/>
          </p:nvPr>
        </p:nvSpPr>
        <p:spPr>
          <a:xfrm>
            <a:off x="915988" y="746125"/>
            <a:ext cx="4973637"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3ad5dce4f2_0_83:notes"/>
          <p:cNvSpPr txBox="1">
            <a:spLocks noGrp="1"/>
          </p:cNvSpPr>
          <p:nvPr>
            <p:ph type="body" idx="1"/>
          </p:nvPr>
        </p:nvSpPr>
        <p:spPr>
          <a:xfrm>
            <a:off x="680562" y="4723448"/>
            <a:ext cx="5444490" cy="4474845"/>
          </a:xfrm>
          <a:prstGeom prst="rect">
            <a:avLst/>
          </a:prstGeom>
        </p:spPr>
        <p:txBody>
          <a:bodyPr spcFirstLastPara="1" wrap="square" lIns="91562" tIns="91562" rIns="91562" bIns="91562" anchor="t" anchorCtr="0">
            <a:noAutofit/>
          </a:bodyPr>
          <a:lstStyle/>
          <a:p>
            <a:pPr>
              <a:spcBef>
                <a:spcPts val="0"/>
              </a:spcBef>
              <a:spcAft>
                <a:spcPts val="0"/>
              </a:spcAft>
            </a:pPr>
            <a:endParaRPr/>
          </a:p>
        </p:txBody>
      </p:sp>
    </p:spTree>
    <p:extLst>
      <p:ext uri="{BB962C8B-B14F-4D97-AF65-F5344CB8AC3E}">
        <p14:creationId xmlns:p14="http://schemas.microsoft.com/office/powerpoint/2010/main" val="2917053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ad5dce4f2_0_89:notes"/>
          <p:cNvSpPr>
            <a:spLocks noGrp="1" noRot="1" noChangeAspect="1"/>
          </p:cNvSpPr>
          <p:nvPr>
            <p:ph type="sldImg" idx="2"/>
          </p:nvPr>
        </p:nvSpPr>
        <p:spPr>
          <a:xfrm>
            <a:off x="915988" y="746125"/>
            <a:ext cx="4973637"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3ad5dce4f2_0_89:notes"/>
          <p:cNvSpPr txBox="1">
            <a:spLocks noGrp="1"/>
          </p:cNvSpPr>
          <p:nvPr>
            <p:ph type="body" idx="1"/>
          </p:nvPr>
        </p:nvSpPr>
        <p:spPr>
          <a:xfrm>
            <a:off x="680562" y="4723448"/>
            <a:ext cx="5444490" cy="4474845"/>
          </a:xfrm>
          <a:prstGeom prst="rect">
            <a:avLst/>
          </a:prstGeom>
        </p:spPr>
        <p:txBody>
          <a:bodyPr spcFirstLastPara="1" wrap="square" lIns="91562" tIns="91562" rIns="91562" bIns="91562" anchor="t" anchorCtr="0">
            <a:noAutofit/>
          </a:bodyPr>
          <a:lstStyle/>
          <a:p>
            <a:pPr>
              <a:spcBef>
                <a:spcPts val="0"/>
              </a:spcBef>
              <a:spcAft>
                <a:spcPts val="0"/>
              </a:spcAft>
            </a:pPr>
            <a:endParaRPr/>
          </a:p>
        </p:txBody>
      </p:sp>
    </p:spTree>
    <p:extLst>
      <p:ext uri="{BB962C8B-B14F-4D97-AF65-F5344CB8AC3E}">
        <p14:creationId xmlns:p14="http://schemas.microsoft.com/office/powerpoint/2010/main" val="2782040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37d80a2c0a_0_113:notes"/>
          <p:cNvSpPr txBox="1">
            <a:spLocks noGrp="1"/>
          </p:cNvSpPr>
          <p:nvPr>
            <p:ph type="body" idx="1"/>
          </p:nvPr>
        </p:nvSpPr>
        <p:spPr>
          <a:xfrm>
            <a:off x="680562" y="4785598"/>
            <a:ext cx="5444490" cy="3915653"/>
          </a:xfrm>
          <a:prstGeom prst="rect">
            <a:avLst/>
          </a:prstGeom>
        </p:spPr>
        <p:txBody>
          <a:bodyPr spcFirstLastPara="1" wrap="square" lIns="91562" tIns="91562" rIns="91562" bIns="91562" anchor="t" anchorCtr="0">
            <a:noAutofit/>
          </a:bodyPr>
          <a:lstStyle/>
          <a:p>
            <a:pPr>
              <a:spcBef>
                <a:spcPts val="0"/>
              </a:spcBef>
              <a:spcAft>
                <a:spcPts val="0"/>
              </a:spcAft>
            </a:pPr>
            <a:endParaRPr/>
          </a:p>
        </p:txBody>
      </p:sp>
      <p:sp>
        <p:nvSpPr>
          <p:cNvPr id="330" name="Google Shape;330;g37d80a2c0a_0_113:notes"/>
          <p:cNvSpPr>
            <a:spLocks noGrp="1" noRot="1" noChangeAspect="1"/>
          </p:cNvSpPr>
          <p:nvPr>
            <p:ph type="sldImg" idx="2"/>
          </p:nvPr>
        </p:nvSpPr>
        <p:spPr>
          <a:xfrm>
            <a:off x="1166813" y="1243013"/>
            <a:ext cx="4471987" cy="3355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97555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7d80a2c0a_0_125:notes"/>
          <p:cNvSpPr txBox="1">
            <a:spLocks noGrp="1"/>
          </p:cNvSpPr>
          <p:nvPr>
            <p:ph type="body" idx="1"/>
          </p:nvPr>
        </p:nvSpPr>
        <p:spPr>
          <a:xfrm>
            <a:off x="680562" y="4785598"/>
            <a:ext cx="5444490" cy="3915653"/>
          </a:xfrm>
          <a:prstGeom prst="rect">
            <a:avLst/>
          </a:prstGeom>
        </p:spPr>
        <p:txBody>
          <a:bodyPr spcFirstLastPara="1" wrap="square" lIns="91562" tIns="91562" rIns="91562" bIns="91562" anchor="t" anchorCtr="0">
            <a:noAutofit/>
          </a:bodyPr>
          <a:lstStyle/>
          <a:p>
            <a:pPr>
              <a:spcBef>
                <a:spcPts val="0"/>
              </a:spcBef>
              <a:spcAft>
                <a:spcPts val="0"/>
              </a:spcAft>
            </a:pPr>
            <a:endParaRPr/>
          </a:p>
        </p:txBody>
      </p:sp>
      <p:sp>
        <p:nvSpPr>
          <p:cNvPr id="337" name="Google Shape;337;g37d80a2c0a_0_125:notes"/>
          <p:cNvSpPr>
            <a:spLocks noGrp="1" noRot="1" noChangeAspect="1"/>
          </p:cNvSpPr>
          <p:nvPr>
            <p:ph type="sldImg" idx="2"/>
          </p:nvPr>
        </p:nvSpPr>
        <p:spPr>
          <a:xfrm>
            <a:off x="1166813" y="1243013"/>
            <a:ext cx="4471987" cy="3355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5678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37d80a2c0a_0_595:notes"/>
          <p:cNvSpPr>
            <a:spLocks noGrp="1" noRot="1" noChangeAspect="1"/>
          </p:cNvSpPr>
          <p:nvPr>
            <p:ph type="sldImg" idx="2"/>
          </p:nvPr>
        </p:nvSpPr>
        <p:spPr>
          <a:xfrm>
            <a:off x="917575" y="746125"/>
            <a:ext cx="4970463"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37d80a2c0a_0_595:notes"/>
          <p:cNvSpPr txBox="1">
            <a:spLocks noGrp="1"/>
          </p:cNvSpPr>
          <p:nvPr>
            <p:ph type="body" idx="1"/>
          </p:nvPr>
        </p:nvSpPr>
        <p:spPr>
          <a:xfrm>
            <a:off x="680562" y="4723448"/>
            <a:ext cx="5444490" cy="4474845"/>
          </a:xfrm>
          <a:prstGeom prst="rect">
            <a:avLst/>
          </a:prstGeom>
        </p:spPr>
        <p:txBody>
          <a:bodyPr spcFirstLastPara="1" wrap="square" lIns="91562" tIns="91562" rIns="91562" bIns="91562" anchor="t" anchorCtr="0">
            <a:noAutofit/>
          </a:bodyPr>
          <a:lstStyle/>
          <a:p>
            <a:pPr>
              <a:spcBef>
                <a:spcPts val="0"/>
              </a:spcBef>
              <a:spcAft>
                <a:spcPts val="0"/>
              </a:spcAft>
            </a:pPr>
            <a:endParaRPr/>
          </a:p>
        </p:txBody>
      </p:sp>
    </p:spTree>
    <p:extLst>
      <p:ext uri="{BB962C8B-B14F-4D97-AF65-F5344CB8AC3E}">
        <p14:creationId xmlns:p14="http://schemas.microsoft.com/office/powerpoint/2010/main" val="2304031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E16012B-1B85-4CE7-BE13-07F54056340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08709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F6B5826-F876-4FED-8AFE-3AB3B922FAE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4291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8"/>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7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851BE91-E384-443D-B212-0AA92410AE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80566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7F70649-D92D-4929-A2E3-EB0B87B07D6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14405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9"/>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D44D17D-CA15-4F24-B50A-B2DF0659899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62188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39D1B6D-37A5-43DC-830D-9367FFE10E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160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ED4043F-09BD-4F3D-A9D1-2A2AC46AED2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60781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3" y="457200"/>
            <a:ext cx="2949575"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98743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43"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2B06CE-0614-4918-858A-802BD7B48A1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14243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3" y="457200"/>
            <a:ext cx="2949575"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98743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630243"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13DB454-C1D5-41AB-8532-654A08C461D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91252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316A238-5945-4847-A85C-EB7397ADE2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8491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2DE7FE-D4F9-4230-98FE-4EF067890C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56827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B6FB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eaLnBrk="1" hangingPunct="1">
              <a:defRPr sz="1400" b="0">
                <a:latin typeface="+mn-lt"/>
                <a:ea typeface="+mn-ea"/>
                <a:cs typeface="+mn-cs"/>
              </a:defRPr>
            </a:lvl1pPr>
          </a:lstStyle>
          <a:p>
            <a:pPr>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b="0">
                <a:latin typeface="+mn-lt"/>
                <a:ea typeface="+mn-ea"/>
                <a:cs typeface="+mn-cs"/>
              </a:defRPr>
            </a:lvl1pPr>
          </a:lstStyle>
          <a:p>
            <a:pPr>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b="0">
                <a:latin typeface="Arial" pitchFamily="34" charset="0"/>
              </a:defRPr>
            </a:lvl1pPr>
          </a:lstStyle>
          <a:p>
            <a:pPr>
              <a:defRPr/>
            </a:pPr>
            <a:fld id="{EA822B33-2081-4F93-AD51-39897CAD6FF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098538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_FpihogHAQ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hyperlink" Target="https://www.theccc.org.uk/wp-content/uploads/2016/04/Provisional-UK-emissions-figures-2015.pd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carbonbrief.org/blog/2015/03/large-fall-in-uk-emissions-in-2014-official-figures-confirm/"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youtube.com/watch?v=RnvCbquYeI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hyperlink" Target="https://www.youtube.com/watch?v=3tnDjCA4peY&amp;t=7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www.theguardian.com/environment/2014/nov/12/china-and-us-make-carbon-pledge" TargetMode="External"/><Relationship Id="rId2" Type="http://schemas.openxmlformats.org/officeDocument/2006/relationships/hyperlink" Target="https://www.theguardian.com/world/2014/oct/24/eu-leaders-agree-to-cut-greenhouse-gas-emissions-by-40-by-2030"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55.jpeg"/><Relationship Id="rId4" Type="http://schemas.openxmlformats.org/officeDocument/2006/relationships/image" Target="../media/image54.gif"/></Relationships>
</file>

<file path=ppt/slides/_rels/slide6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hyperlink" Target="http://www.sustainablestuff.co.uk/quiz-how-green-your-life.html"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Specimen Paper</a:t>
            </a:r>
            <a:endParaRPr lang="en-GB" dirty="0"/>
          </a:p>
        </p:txBody>
      </p:sp>
      <p:pic>
        <p:nvPicPr>
          <p:cNvPr id="3" name="Picture 2"/>
          <p:cNvPicPr>
            <a:picLocks noChangeAspect="1"/>
          </p:cNvPicPr>
          <p:nvPr/>
        </p:nvPicPr>
        <p:blipFill>
          <a:blip r:embed="rId2"/>
          <a:stretch>
            <a:fillRect/>
          </a:stretch>
        </p:blipFill>
        <p:spPr>
          <a:xfrm>
            <a:off x="213165" y="1556792"/>
            <a:ext cx="8473635" cy="4176464"/>
          </a:xfrm>
          <a:prstGeom prst="rect">
            <a:avLst/>
          </a:prstGeom>
        </p:spPr>
      </p:pic>
    </p:spTree>
    <p:extLst>
      <p:ext uri="{BB962C8B-B14F-4D97-AF65-F5344CB8AC3E}">
        <p14:creationId xmlns:p14="http://schemas.microsoft.com/office/powerpoint/2010/main" val="23014202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2951" y="404664"/>
            <a:ext cx="9162776" cy="5721505"/>
          </a:xfrm>
          <a:prstGeom prst="rect">
            <a:avLst/>
          </a:prstGeom>
        </p:spPr>
      </p:pic>
    </p:spTree>
    <p:extLst>
      <p:ext uri="{BB962C8B-B14F-4D97-AF65-F5344CB8AC3E}">
        <p14:creationId xmlns:p14="http://schemas.microsoft.com/office/powerpoint/2010/main" val="4655578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Prelim Reminder – Thursday 28</a:t>
            </a:r>
            <a:r>
              <a:rPr lang="en-GB" baseline="30000" dirty="0" smtClean="0"/>
              <a:t>th</a:t>
            </a:r>
            <a:r>
              <a:rPr lang="en-GB" dirty="0" smtClean="0"/>
              <a:t> March.</a:t>
            </a:r>
            <a:endParaRPr lang="en-GB" dirty="0"/>
          </a:p>
        </p:txBody>
      </p:sp>
      <p:sp>
        <p:nvSpPr>
          <p:cNvPr id="3" name="Content Placeholder 2"/>
          <p:cNvSpPr>
            <a:spLocks noGrp="1"/>
          </p:cNvSpPr>
          <p:nvPr>
            <p:ph idx="1"/>
          </p:nvPr>
        </p:nvSpPr>
        <p:spPr>
          <a:xfrm>
            <a:off x="1043608" y="1628800"/>
            <a:ext cx="6563072" cy="4525963"/>
          </a:xfrm>
          <a:solidFill>
            <a:schemeClr val="bg1"/>
          </a:solidFill>
          <a:ln>
            <a:solidFill>
              <a:schemeClr val="tx1"/>
            </a:solidFill>
          </a:ln>
        </p:spPr>
        <p:txBody>
          <a:bodyPr/>
          <a:lstStyle/>
          <a:p>
            <a:r>
              <a:rPr lang="en-GB" dirty="0" smtClean="0"/>
              <a:t>Atmosphere</a:t>
            </a:r>
          </a:p>
          <a:p>
            <a:r>
              <a:rPr lang="en-GB" dirty="0" smtClean="0"/>
              <a:t>Hydrosphere</a:t>
            </a:r>
          </a:p>
          <a:p>
            <a:r>
              <a:rPr lang="en-GB" dirty="0" smtClean="0"/>
              <a:t>Biosphere</a:t>
            </a:r>
          </a:p>
          <a:p>
            <a:endParaRPr lang="en-GB" dirty="0"/>
          </a:p>
          <a:p>
            <a:r>
              <a:rPr lang="en-GB" dirty="0" smtClean="0"/>
              <a:t>Development and Health</a:t>
            </a:r>
          </a:p>
          <a:p>
            <a:r>
              <a:rPr lang="en-GB" dirty="0" smtClean="0"/>
              <a:t>Climate Change</a:t>
            </a:r>
            <a:endParaRPr lang="en-GB" dirty="0"/>
          </a:p>
        </p:txBody>
      </p:sp>
    </p:spTree>
    <p:extLst>
      <p:ext uri="{BB962C8B-B14F-4D97-AF65-F5344CB8AC3E}">
        <p14:creationId xmlns:p14="http://schemas.microsoft.com/office/powerpoint/2010/main" val="40517406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US" dirty="0" smtClean="0"/>
              <a:t>Controlling Climate Change</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556792"/>
            <a:ext cx="7873758"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9418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Younger Generations Need to Care!!</a:t>
            </a:r>
            <a:endParaRPr lang="en-GB" dirty="0"/>
          </a:p>
        </p:txBody>
      </p:sp>
      <p:sp>
        <p:nvSpPr>
          <p:cNvPr id="3" name="Content Placeholder 2"/>
          <p:cNvSpPr>
            <a:spLocks noGrp="1"/>
          </p:cNvSpPr>
          <p:nvPr>
            <p:ph idx="1"/>
          </p:nvPr>
        </p:nvSpPr>
        <p:spPr>
          <a:xfrm>
            <a:off x="457200" y="1600206"/>
            <a:ext cx="8229600" cy="2404857"/>
          </a:xfrm>
          <a:solidFill>
            <a:schemeClr val="bg1"/>
          </a:solidFill>
          <a:ln>
            <a:solidFill>
              <a:schemeClr val="tx1"/>
            </a:solidFill>
          </a:ln>
        </p:spPr>
        <p:txBody>
          <a:bodyPr/>
          <a:lstStyle/>
          <a:p>
            <a:r>
              <a:rPr lang="en-GB" dirty="0"/>
              <a:t>https://www.youtube.com/watch?v=eRLJscAlk1M</a:t>
            </a:r>
          </a:p>
          <a:p>
            <a:r>
              <a:rPr lang="en-GB" dirty="0" smtClean="0">
                <a:hlinkClick r:id="rId2"/>
              </a:rPr>
              <a:t>https</a:t>
            </a:r>
            <a:r>
              <a:rPr lang="en-GB" dirty="0">
                <a:hlinkClick r:id="rId2"/>
              </a:rPr>
              <a:t>://www.youtube.com/watch?v=_</a:t>
            </a:r>
            <a:r>
              <a:rPr lang="en-GB" dirty="0" smtClean="0">
                <a:hlinkClick r:id="rId2"/>
              </a:rPr>
              <a:t>FpihogHAQM</a:t>
            </a:r>
            <a:endParaRPr lang="en-GB" dirty="0" smtClean="0"/>
          </a:p>
        </p:txBody>
      </p:sp>
    </p:spTree>
    <p:extLst>
      <p:ext uri="{BB962C8B-B14F-4D97-AF65-F5344CB8AC3E}">
        <p14:creationId xmlns:p14="http://schemas.microsoft.com/office/powerpoint/2010/main" val="29699740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Different Levels</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We can begin to deal with climate change at different levels:</a:t>
            </a:r>
          </a:p>
          <a:p>
            <a:r>
              <a:rPr lang="en-GB" dirty="0" smtClean="0"/>
              <a:t>Local (ourselves, local towns)</a:t>
            </a:r>
          </a:p>
          <a:p>
            <a:r>
              <a:rPr lang="en-GB" dirty="0" smtClean="0"/>
              <a:t>National (UK)</a:t>
            </a:r>
          </a:p>
          <a:p>
            <a:r>
              <a:rPr lang="en-GB" dirty="0" smtClean="0"/>
              <a:t>International (The World, EU).</a:t>
            </a:r>
          </a:p>
          <a:p>
            <a:endParaRPr lang="en-GB" dirty="0" smtClean="0"/>
          </a:p>
          <a:p>
            <a:pPr>
              <a:buNone/>
            </a:pPr>
            <a:endParaRPr lang="en-GB" dirty="0" smtClean="0"/>
          </a:p>
        </p:txBody>
      </p:sp>
    </p:spTree>
    <p:extLst>
      <p:ext uri="{BB962C8B-B14F-4D97-AF65-F5344CB8AC3E}">
        <p14:creationId xmlns:p14="http://schemas.microsoft.com/office/powerpoint/2010/main" val="21057611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ChangeArrowheads="1"/>
          </p:cNvSpPr>
          <p:nvPr/>
        </p:nvSpPr>
        <p:spPr bwMode="auto">
          <a:xfrm>
            <a:off x="0" y="620688"/>
            <a:ext cx="9144000" cy="1143000"/>
          </a:xfrm>
          <a:prstGeom prst="rect">
            <a:avLst/>
          </a:prstGeom>
          <a:noFill/>
          <a:ln w="9525">
            <a:noFill/>
            <a:miter lim="800000"/>
            <a:headEnd/>
            <a:tailEnd/>
          </a:ln>
        </p:spPr>
        <p:txBody>
          <a:bodyPr anchor="ctr"/>
          <a:lstStyle/>
          <a:p>
            <a:pPr algn="ctr" eaLnBrk="1" hangingPunct="1"/>
            <a:r>
              <a:rPr lang="en-US" sz="6600" dirty="0" smtClean="0">
                <a:solidFill>
                  <a:schemeClr val="tx2"/>
                </a:solidFill>
              </a:rPr>
              <a:t>Local Level</a:t>
            </a:r>
            <a:endParaRPr lang="en-US" sz="6600" dirty="0">
              <a:solidFill>
                <a:schemeClr val="tx2"/>
              </a:solidFill>
            </a:endParaRPr>
          </a:p>
        </p:txBody>
      </p:sp>
      <p:sp>
        <p:nvSpPr>
          <p:cNvPr id="5123" name="AutoShape 5" descr="Image result for population"/>
          <p:cNvSpPr>
            <a:spLocks noChangeAspect="1" noChangeArrowheads="1"/>
          </p:cNvSpPr>
          <p:nvPr/>
        </p:nvSpPr>
        <p:spPr bwMode="auto">
          <a:xfrm>
            <a:off x="290513" y="-274638"/>
            <a:ext cx="304800" cy="304801"/>
          </a:xfrm>
          <a:prstGeom prst="rect">
            <a:avLst/>
          </a:prstGeom>
          <a:noFill/>
          <a:ln w="9525">
            <a:noFill/>
            <a:miter lim="800000"/>
            <a:headEnd/>
            <a:tailEnd/>
          </a:ln>
        </p:spPr>
        <p:txBody>
          <a:bodyPr/>
          <a:lstStyle/>
          <a:p>
            <a:endParaRPr lang="en-GB"/>
          </a:p>
        </p:txBody>
      </p:sp>
      <p:sp>
        <p:nvSpPr>
          <p:cNvPr id="10242" name="AutoShape 2" descr="Image result for population pyrami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44" name="AutoShape 4" descr="Image result for population pyrami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9458" name="AutoShape 2" descr="Image result for overpopul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9460" name="AutoShape 4" descr="Image result for overpopul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 name="AutoShape 2" descr="Image result for one child polic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6626" name="AutoShape 2" descr="Image result for soil eros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6628" name="AutoShape 4" descr="Image result for soil eros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6630" name="AutoShape 6" descr="Image result for soil eros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3554" name="AutoShape 2" descr="Image result for soil profi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3556" name="AutoShape 4" descr="Image result for soil profi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3558" name="AutoShape 6" descr="Image result for soil profi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75656" y="2420888"/>
            <a:ext cx="6106892" cy="3799844"/>
          </a:xfrm>
          <a:prstGeom prst="rect">
            <a:avLst/>
          </a:prstGeom>
        </p:spPr>
      </p:pic>
    </p:spTree>
    <p:extLst>
      <p:ext uri="{BB962C8B-B14F-4D97-AF65-F5344CB8AC3E}">
        <p14:creationId xmlns:p14="http://schemas.microsoft.com/office/powerpoint/2010/main" val="29186790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060848"/>
            <a:ext cx="7886875" cy="2578542"/>
          </a:xfrm>
          <a:solidFill>
            <a:schemeClr val="bg1"/>
          </a:solidFill>
          <a:ln>
            <a:solidFill>
              <a:schemeClr val="tx1"/>
            </a:solidFill>
          </a:ln>
        </p:spPr>
        <p:txBody>
          <a:bodyPr/>
          <a:lstStyle/>
          <a:p>
            <a:r>
              <a:rPr lang="en-US" sz="6000" dirty="0" smtClean="0">
                <a:solidFill>
                  <a:schemeClr val="tx1"/>
                </a:solidFill>
              </a:rPr>
              <a:t>“Act Locally and Think Globally”</a:t>
            </a:r>
            <a:endParaRPr lang="en-US" sz="6000" dirty="0">
              <a:solidFill>
                <a:schemeClr val="tx1"/>
              </a:solidFill>
            </a:endParaRPr>
          </a:p>
        </p:txBody>
      </p:sp>
    </p:spTree>
    <p:extLst>
      <p:ext uri="{BB962C8B-B14F-4D97-AF65-F5344CB8AC3E}">
        <p14:creationId xmlns:p14="http://schemas.microsoft.com/office/powerpoint/2010/main" val="1204315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Reducing our Carbon Footprint</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altLang="en-US" dirty="0" smtClean="0">
                <a:latin typeface="Century Gothic" panose="020B0502020202020204" pitchFamily="34" charset="0"/>
              </a:rPr>
              <a:t>Recently, there has been a call for people to reduce the amount of carbon they produce.</a:t>
            </a:r>
            <a:endParaRPr lang="en-US" altLang="en-US" dirty="0" smtClean="0">
              <a:latin typeface="Century Gothic" panose="020B0502020202020204" pitchFamily="34" charset="0"/>
            </a:endParaRPr>
          </a:p>
          <a:p>
            <a:r>
              <a:rPr lang="en-GB" altLang="en-US" dirty="0" smtClean="0">
                <a:latin typeface="Century Gothic" panose="020B0502020202020204" pitchFamily="34" charset="0"/>
              </a:rPr>
              <a:t>The volume of carbon that you are responsible for producing is known as your </a:t>
            </a:r>
            <a:r>
              <a:rPr lang="en-GB" altLang="en-US" b="1" dirty="0" smtClean="0">
                <a:solidFill>
                  <a:srgbClr val="FF6600"/>
                </a:solidFill>
                <a:latin typeface="Century Gothic" panose="020B0502020202020204" pitchFamily="34" charset="0"/>
              </a:rPr>
              <a:t>carbon footprint</a:t>
            </a:r>
            <a:r>
              <a:rPr lang="en-GB" altLang="en-US" dirty="0" smtClean="0">
                <a:latin typeface="Century Gothic" panose="020B0502020202020204" pitchFamily="34" charset="0"/>
              </a:rPr>
              <a:t>.</a:t>
            </a:r>
            <a:endParaRPr lang="en-US" altLang="en-US" dirty="0" smtClean="0">
              <a:latin typeface="Century Gothic" panose="020B0502020202020204" pitchFamily="34" charset="0"/>
            </a:endParaRPr>
          </a:p>
          <a:p>
            <a:pPr>
              <a:buNone/>
            </a:pPr>
            <a:endParaRPr lang="en-GB" dirty="0"/>
          </a:p>
        </p:txBody>
      </p:sp>
    </p:spTree>
    <p:extLst>
      <p:ext uri="{BB962C8B-B14F-4D97-AF65-F5344CB8AC3E}">
        <p14:creationId xmlns:p14="http://schemas.microsoft.com/office/powerpoint/2010/main" val="9908381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Climate Change Pledge</a:t>
            </a:r>
            <a:endParaRPr lang="en-GB" dirty="0"/>
          </a:p>
        </p:txBody>
      </p:sp>
      <p:sp>
        <p:nvSpPr>
          <p:cNvPr id="3" name="Content Placeholder 2"/>
          <p:cNvSpPr>
            <a:spLocks noGrp="1"/>
          </p:cNvSpPr>
          <p:nvPr>
            <p:ph idx="1"/>
          </p:nvPr>
        </p:nvSpPr>
        <p:spPr>
          <a:xfrm>
            <a:off x="457200" y="1600206"/>
            <a:ext cx="8229600" cy="4781122"/>
          </a:xfrm>
          <a:solidFill>
            <a:schemeClr val="bg1"/>
          </a:solidFill>
          <a:ln>
            <a:solidFill>
              <a:schemeClr val="tx1"/>
            </a:solidFill>
          </a:ln>
        </p:spPr>
        <p:txBody>
          <a:bodyPr/>
          <a:lstStyle/>
          <a:p>
            <a:r>
              <a:rPr lang="en-GB" dirty="0" smtClean="0"/>
              <a:t>Get your diary out that we did last week.</a:t>
            </a:r>
          </a:p>
          <a:p>
            <a:r>
              <a:rPr lang="en-GB" dirty="0" smtClean="0"/>
              <a:t>Come up with 5 things that you think you could change in your life that would help reduce your carbon footprint.</a:t>
            </a:r>
          </a:p>
          <a:p>
            <a:pPr>
              <a:buNone/>
            </a:pPr>
            <a:endParaRPr lang="en-GB" dirty="0" smtClean="0"/>
          </a:p>
        </p:txBody>
      </p:sp>
      <p:pic>
        <p:nvPicPr>
          <p:cNvPr id="4" name="Picture 3"/>
          <p:cNvPicPr>
            <a:picLocks noChangeAspect="1"/>
          </p:cNvPicPr>
          <p:nvPr/>
        </p:nvPicPr>
        <p:blipFill>
          <a:blip r:embed="rId2"/>
          <a:stretch>
            <a:fillRect/>
          </a:stretch>
        </p:blipFill>
        <p:spPr>
          <a:xfrm>
            <a:off x="3177480" y="3990767"/>
            <a:ext cx="2789040" cy="2091780"/>
          </a:xfrm>
          <a:prstGeom prst="rect">
            <a:avLst/>
          </a:prstGeom>
        </p:spPr>
      </p:pic>
    </p:spTree>
    <p:extLst>
      <p:ext uri="{BB962C8B-B14F-4D97-AF65-F5344CB8AC3E}">
        <p14:creationId xmlns:p14="http://schemas.microsoft.com/office/powerpoint/2010/main" val="27450257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What methods of control do you already know?</a:t>
            </a:r>
            <a:endParaRPr lang="en-GB" dirty="0"/>
          </a:p>
        </p:txBody>
      </p:sp>
      <p:sp>
        <p:nvSpPr>
          <p:cNvPr id="3" name="Content Placeholder 2"/>
          <p:cNvSpPr>
            <a:spLocks noGrp="1"/>
          </p:cNvSpPr>
          <p:nvPr>
            <p:ph idx="1"/>
          </p:nvPr>
        </p:nvSpPr>
        <p:spPr>
          <a:xfrm>
            <a:off x="467544" y="1772816"/>
            <a:ext cx="8229600" cy="3960440"/>
          </a:xfrm>
          <a:solidFill>
            <a:schemeClr val="bg1"/>
          </a:solidFill>
          <a:ln>
            <a:solidFill>
              <a:schemeClr val="tx1"/>
            </a:solidFill>
          </a:ln>
        </p:spPr>
        <p:txBody>
          <a:bodyPr/>
          <a:lstStyle/>
          <a:p>
            <a:r>
              <a:rPr lang="en-GB" dirty="0" smtClean="0"/>
              <a:t>What are the human causes of climate change?</a:t>
            </a:r>
          </a:p>
          <a:p>
            <a:r>
              <a:rPr lang="en-GB" dirty="0" smtClean="0"/>
              <a:t>What solutions do you know to reduce these greenhouse gases? </a:t>
            </a:r>
          </a:p>
          <a:p>
            <a:r>
              <a:rPr lang="en-GB" dirty="0" smtClean="0"/>
              <a:t>Watch this to help….</a:t>
            </a:r>
          </a:p>
          <a:p>
            <a:r>
              <a:rPr lang="en-GB" dirty="0"/>
              <a:t>https://www.youtube.com/watch?v=fg2SHJNiQ80</a:t>
            </a:r>
          </a:p>
        </p:txBody>
      </p:sp>
    </p:spTree>
    <p:extLst>
      <p:ext uri="{BB962C8B-B14F-4D97-AF65-F5344CB8AC3E}">
        <p14:creationId xmlns:p14="http://schemas.microsoft.com/office/powerpoint/2010/main" val="23178148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How can you reduce it?</a:t>
            </a:r>
            <a:endParaRPr lang="en-GB" dirty="0"/>
          </a:p>
        </p:txBody>
      </p:sp>
      <p:sp>
        <p:nvSpPr>
          <p:cNvPr id="3" name="Content Placeholder 2"/>
          <p:cNvSpPr>
            <a:spLocks noGrp="1"/>
          </p:cNvSpPr>
          <p:nvPr>
            <p:ph idx="1"/>
          </p:nvPr>
        </p:nvSpPr>
        <p:spPr>
          <a:xfrm>
            <a:off x="457200" y="1556792"/>
            <a:ext cx="8229600" cy="5141162"/>
          </a:xfrm>
          <a:solidFill>
            <a:schemeClr val="bg1"/>
          </a:solidFill>
          <a:ln>
            <a:solidFill>
              <a:schemeClr val="tx1"/>
            </a:solidFill>
          </a:ln>
        </p:spPr>
        <p:txBody>
          <a:bodyPr/>
          <a:lstStyle/>
          <a:p>
            <a:pPr>
              <a:lnSpc>
                <a:spcPct val="80000"/>
              </a:lnSpc>
              <a:spcBef>
                <a:spcPts val="450"/>
              </a:spcBef>
              <a:buFont typeface="+mj-lt"/>
              <a:buAutoNum type="arabicPeriod"/>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1800" b="1" dirty="0" smtClean="0">
                <a:latin typeface="Century Gothic" panose="020B0502020202020204" pitchFamily="34" charset="0"/>
              </a:rPr>
              <a:t>Ride a bike or walk </a:t>
            </a:r>
            <a:r>
              <a:rPr lang="en-GB" sz="1800" dirty="0" smtClean="0">
                <a:latin typeface="Century Gothic" panose="020B0502020202020204" pitchFamily="34" charset="0"/>
              </a:rPr>
              <a:t>instead of going by car.</a:t>
            </a:r>
          </a:p>
          <a:p>
            <a:pPr>
              <a:lnSpc>
                <a:spcPct val="80000"/>
              </a:lnSpc>
              <a:spcBef>
                <a:spcPts val="450"/>
              </a:spcBef>
              <a:buFont typeface="+mj-lt"/>
              <a:buAutoNum type="arabicPeriod"/>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1800" dirty="0" smtClean="0">
              <a:latin typeface="Century Gothic" panose="020B0502020202020204" pitchFamily="34" charset="0"/>
            </a:endParaRPr>
          </a:p>
          <a:p>
            <a:pPr>
              <a:lnSpc>
                <a:spcPct val="80000"/>
              </a:lnSpc>
              <a:spcBef>
                <a:spcPts val="450"/>
              </a:spcBef>
              <a:buFont typeface="+mj-lt"/>
              <a:buAutoNum type="arabicPeriod"/>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1800" b="1" dirty="0" smtClean="0">
                <a:latin typeface="Century Gothic" panose="020B0502020202020204" pitchFamily="34" charset="0"/>
              </a:rPr>
              <a:t>Turn the lights off </a:t>
            </a:r>
            <a:r>
              <a:rPr lang="en-GB" sz="1800" dirty="0" smtClean="0">
                <a:latin typeface="Century Gothic" panose="020B0502020202020204" pitchFamily="34" charset="0"/>
              </a:rPr>
              <a:t>when you leave the room</a:t>
            </a:r>
          </a:p>
          <a:p>
            <a:pPr>
              <a:lnSpc>
                <a:spcPct val="80000"/>
              </a:lnSpc>
              <a:spcBef>
                <a:spcPts val="450"/>
              </a:spcBef>
              <a:buFont typeface="+mj-lt"/>
              <a:buAutoNum type="arabicPeriod"/>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1800" dirty="0" smtClean="0">
              <a:latin typeface="Century Gothic" panose="020B0502020202020204" pitchFamily="34" charset="0"/>
            </a:endParaRPr>
          </a:p>
          <a:p>
            <a:pPr>
              <a:lnSpc>
                <a:spcPct val="80000"/>
              </a:lnSpc>
              <a:spcBef>
                <a:spcPts val="450"/>
              </a:spcBef>
              <a:buFont typeface="+mj-lt"/>
              <a:buAutoNum type="arabicPeriod"/>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1800" b="1" dirty="0" smtClean="0">
                <a:latin typeface="Century Gothic" panose="020B0502020202020204" pitchFamily="34" charset="0"/>
              </a:rPr>
              <a:t>Don’t leave the TV on standby</a:t>
            </a:r>
            <a:r>
              <a:rPr lang="en-GB" sz="1800" dirty="0" smtClean="0">
                <a:latin typeface="Century Gothic" panose="020B0502020202020204" pitchFamily="34" charset="0"/>
              </a:rPr>
              <a:t> – turn it off at the wall.</a:t>
            </a:r>
          </a:p>
          <a:p>
            <a:pPr>
              <a:lnSpc>
                <a:spcPct val="80000"/>
              </a:lnSpc>
              <a:spcBef>
                <a:spcPts val="450"/>
              </a:spcBef>
              <a:buFont typeface="+mj-lt"/>
              <a:buAutoNum type="arabicPeriod"/>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1800" dirty="0" smtClean="0">
              <a:latin typeface="Century Gothic" panose="020B0502020202020204" pitchFamily="34" charset="0"/>
            </a:endParaRPr>
          </a:p>
          <a:p>
            <a:pPr>
              <a:lnSpc>
                <a:spcPct val="80000"/>
              </a:lnSpc>
              <a:spcBef>
                <a:spcPts val="450"/>
              </a:spcBef>
              <a:buFont typeface="+mj-lt"/>
              <a:buAutoNum type="arabicPeriod"/>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1800" b="1" dirty="0" smtClean="0">
                <a:latin typeface="Century Gothic" panose="020B0502020202020204" pitchFamily="34" charset="0"/>
              </a:rPr>
              <a:t>Recycle and compost </a:t>
            </a:r>
            <a:r>
              <a:rPr lang="en-GB" sz="1800" dirty="0" smtClean="0">
                <a:latin typeface="Century Gothic" panose="020B0502020202020204" pitchFamily="34" charset="0"/>
              </a:rPr>
              <a:t>as much as possible </a:t>
            </a:r>
          </a:p>
          <a:p>
            <a:pPr>
              <a:lnSpc>
                <a:spcPct val="80000"/>
              </a:lnSpc>
              <a:spcBef>
                <a:spcPts val="450"/>
              </a:spcBef>
              <a:buFont typeface="+mj-lt"/>
              <a:buAutoNum type="arabicPeriod"/>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1800" dirty="0" smtClean="0">
              <a:latin typeface="Century Gothic" panose="020B0502020202020204" pitchFamily="34" charset="0"/>
            </a:endParaRPr>
          </a:p>
          <a:p>
            <a:pPr>
              <a:lnSpc>
                <a:spcPct val="80000"/>
              </a:lnSpc>
              <a:spcBef>
                <a:spcPts val="450"/>
              </a:spcBef>
              <a:buFont typeface="+mj-lt"/>
              <a:buAutoNum type="arabicPeriod"/>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1800" b="1" dirty="0" smtClean="0">
                <a:latin typeface="Century Gothic" panose="020B0502020202020204" pitchFamily="34" charset="0"/>
              </a:rPr>
              <a:t>Eat less meat and dairy products</a:t>
            </a:r>
            <a:r>
              <a:rPr lang="en-GB" sz="1800" dirty="0" smtClean="0">
                <a:latin typeface="Century Gothic" panose="020B0502020202020204" pitchFamily="34" charset="0"/>
              </a:rPr>
              <a:t>. Animals produce methane which is one of the most damaging greenhouse gases.</a:t>
            </a:r>
          </a:p>
          <a:p>
            <a:pPr>
              <a:lnSpc>
                <a:spcPct val="80000"/>
              </a:lnSpc>
              <a:spcBef>
                <a:spcPts val="450"/>
              </a:spcBef>
              <a:buFont typeface="+mj-lt"/>
              <a:buAutoNum type="arabicPeriod"/>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1800" dirty="0" smtClean="0">
              <a:latin typeface="Century Gothic" panose="020B0502020202020204" pitchFamily="34" charset="0"/>
            </a:endParaRPr>
          </a:p>
          <a:p>
            <a:pPr>
              <a:lnSpc>
                <a:spcPct val="80000"/>
              </a:lnSpc>
              <a:spcBef>
                <a:spcPts val="450"/>
              </a:spcBef>
              <a:buFont typeface="+mj-lt"/>
              <a:buAutoNum type="arabicPeriod"/>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1800" b="1" dirty="0" smtClean="0">
                <a:latin typeface="Century Gothic" panose="020B0502020202020204" pitchFamily="34" charset="0"/>
              </a:rPr>
              <a:t>Plant trees </a:t>
            </a:r>
            <a:r>
              <a:rPr lang="en-GB" sz="1800" dirty="0" smtClean="0">
                <a:latin typeface="Century Gothic" panose="020B0502020202020204" pitchFamily="34" charset="0"/>
              </a:rPr>
              <a:t>- Planting trees is a great way to reduce greenhouse gases. Trees absorb carbon dioxide from the air.</a:t>
            </a:r>
          </a:p>
          <a:p>
            <a:pPr>
              <a:lnSpc>
                <a:spcPct val="80000"/>
              </a:lnSpc>
              <a:spcBef>
                <a:spcPts val="450"/>
              </a:spcBef>
              <a:buFont typeface="+mj-lt"/>
              <a:buAutoNum type="arabicPeriod"/>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1800" dirty="0" smtClean="0">
              <a:latin typeface="Century Gothic" panose="020B0502020202020204" pitchFamily="34" charset="0"/>
            </a:endParaRPr>
          </a:p>
          <a:p>
            <a:pPr>
              <a:lnSpc>
                <a:spcPct val="80000"/>
              </a:lnSpc>
              <a:spcBef>
                <a:spcPts val="450"/>
              </a:spcBef>
              <a:buFont typeface="+mj-lt"/>
              <a:buAutoNum type="arabicPeriod"/>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1800" b="1" dirty="0" smtClean="0">
                <a:latin typeface="Century Gothic" panose="020B0502020202020204" pitchFamily="34" charset="0"/>
              </a:rPr>
              <a:t>Buy recycled products </a:t>
            </a:r>
            <a:r>
              <a:rPr lang="en-GB" sz="1800" dirty="0" smtClean="0">
                <a:latin typeface="Century Gothic" panose="020B0502020202020204" pitchFamily="34" charset="0"/>
              </a:rPr>
              <a:t>which don’t use ‘new’ resources and don’t require so much energy to make. Buy energy efficient electrical goods.</a:t>
            </a:r>
          </a:p>
          <a:p>
            <a:pPr>
              <a:lnSpc>
                <a:spcPct val="80000"/>
              </a:lnSpc>
              <a:spcBef>
                <a:spcPts val="450"/>
              </a:spcBef>
              <a:buFont typeface="+mj-lt"/>
              <a:buAutoNum type="arabicPeriod"/>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1800" dirty="0" smtClean="0">
              <a:latin typeface="Century Gothic" panose="020B0502020202020204" pitchFamily="34" charset="0"/>
            </a:endParaRPr>
          </a:p>
          <a:p>
            <a:pPr>
              <a:lnSpc>
                <a:spcPct val="80000"/>
              </a:lnSpc>
              <a:spcBef>
                <a:spcPts val="450"/>
              </a:spcBef>
              <a:buFont typeface="+mj-lt"/>
              <a:buAutoNum type="arabicPeriod"/>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1800" b="1" dirty="0" smtClean="0">
                <a:latin typeface="Century Gothic" panose="020B0502020202020204" pitchFamily="34" charset="0"/>
              </a:rPr>
              <a:t>Buy local produce and products</a:t>
            </a:r>
          </a:p>
          <a:p>
            <a:endParaRPr lang="en-GB" dirty="0"/>
          </a:p>
        </p:txBody>
      </p:sp>
    </p:spTree>
    <p:extLst>
      <p:ext uri="{BB962C8B-B14F-4D97-AF65-F5344CB8AC3E}">
        <p14:creationId xmlns:p14="http://schemas.microsoft.com/office/powerpoint/2010/main" val="3450378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fade">
                                      <p:cBhvr>
                                        <p:cTn id="37" dur="500"/>
                                        <p:tgtEl>
                                          <p:spTgt spid="3">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animEffect transition="in" filter="fade">
                                      <p:cBhvr>
                                        <p:cTn id="42" dur="500"/>
                                        <p:tgtEl>
                                          <p:spTgt spid="3">
                                            <p:txEl>
                                              <p:pRg st="12" end="1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animEffect transition="in" filter="fade">
                                      <p:cBhvr>
                                        <p:cTn id="47"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Starter-  How Could You Have Changed?</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Write down 5 things you could have done differently in the last week which would have lowered your carbon footprint.</a:t>
            </a:r>
            <a:endParaRPr lang="en-GB" dirty="0"/>
          </a:p>
        </p:txBody>
      </p:sp>
      <p:pic>
        <p:nvPicPr>
          <p:cNvPr id="4" name="Picture 3"/>
          <p:cNvPicPr>
            <a:picLocks noChangeAspect="1"/>
          </p:cNvPicPr>
          <p:nvPr/>
        </p:nvPicPr>
        <p:blipFill>
          <a:blip r:embed="rId2"/>
          <a:stretch>
            <a:fillRect/>
          </a:stretch>
        </p:blipFill>
        <p:spPr>
          <a:xfrm>
            <a:off x="4283968" y="3848054"/>
            <a:ext cx="3667125" cy="1247775"/>
          </a:xfrm>
          <a:prstGeom prst="rect">
            <a:avLst/>
          </a:prstGeom>
        </p:spPr>
      </p:pic>
    </p:spTree>
    <p:extLst>
      <p:ext uri="{BB962C8B-B14F-4D97-AF65-F5344CB8AC3E}">
        <p14:creationId xmlns:p14="http://schemas.microsoft.com/office/powerpoint/2010/main" val="4010687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4704"/>
            <a:ext cx="8229600" cy="1143000"/>
          </a:xfrm>
          <a:solidFill>
            <a:schemeClr val="bg1"/>
          </a:solidFill>
          <a:ln>
            <a:solidFill>
              <a:schemeClr val="tx1"/>
            </a:solidFill>
          </a:ln>
        </p:spPr>
        <p:txBody>
          <a:bodyPr/>
          <a:lstStyle/>
          <a:p>
            <a:r>
              <a:rPr lang="en-US" dirty="0" smtClean="0"/>
              <a:t>“Reuse, Reduce and Recycle”</a:t>
            </a:r>
            <a:endParaRPr lang="en-US" dirty="0"/>
          </a:p>
        </p:txBody>
      </p:sp>
      <p:pic>
        <p:nvPicPr>
          <p:cNvPr id="6" name="Picture 5"/>
          <p:cNvPicPr>
            <a:picLocks noChangeAspect="1"/>
          </p:cNvPicPr>
          <p:nvPr/>
        </p:nvPicPr>
        <p:blipFill>
          <a:blip r:embed="rId2" cstate="print"/>
          <a:stretch>
            <a:fillRect/>
          </a:stretch>
        </p:blipFill>
        <p:spPr>
          <a:xfrm>
            <a:off x="1587500" y="2061213"/>
            <a:ext cx="5969000" cy="4508500"/>
          </a:xfrm>
          <a:prstGeom prst="rect">
            <a:avLst/>
          </a:prstGeom>
        </p:spPr>
      </p:pic>
    </p:spTree>
    <p:extLst>
      <p:ext uri="{BB962C8B-B14F-4D97-AF65-F5344CB8AC3E}">
        <p14:creationId xmlns:p14="http://schemas.microsoft.com/office/powerpoint/2010/main" val="8729341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174" y="242941"/>
            <a:ext cx="7612063" cy="1417638"/>
          </a:xfrm>
        </p:spPr>
        <p:txBody>
          <a:bodyPr/>
          <a:lstStyle/>
          <a:p>
            <a:r>
              <a:rPr lang="en-US" sz="3600" dirty="0" smtClean="0"/>
              <a:t>Edinburgh City Council – Ways to Reduce and Reuse Waste</a:t>
            </a:r>
            <a:endParaRPr lang="en-US" sz="3600" dirty="0"/>
          </a:p>
        </p:txBody>
      </p:sp>
      <p:sp>
        <p:nvSpPr>
          <p:cNvPr id="3" name="Content Placeholder 2"/>
          <p:cNvSpPr>
            <a:spLocks noGrp="1"/>
          </p:cNvSpPr>
          <p:nvPr>
            <p:ph idx="1"/>
          </p:nvPr>
        </p:nvSpPr>
        <p:spPr>
          <a:xfrm>
            <a:off x="765174" y="1853072"/>
            <a:ext cx="2294657" cy="4182035"/>
          </a:xfrm>
        </p:spPr>
        <p:txBody>
          <a:bodyPr/>
          <a:lstStyle/>
          <a:p>
            <a:pPr marL="0" indent="0">
              <a:buNone/>
            </a:pPr>
            <a:r>
              <a:rPr lang="en-US" dirty="0"/>
              <a:t> </a:t>
            </a:r>
            <a:r>
              <a:rPr lang="en-US" b="1" u="sng" dirty="0" smtClean="0"/>
              <a:t>ITEM</a:t>
            </a:r>
          </a:p>
          <a:p>
            <a:pPr marL="0" indent="0">
              <a:buNone/>
            </a:pPr>
            <a:r>
              <a:rPr lang="en-US" dirty="0" smtClean="0"/>
              <a:t>Food Waste</a:t>
            </a:r>
            <a:r>
              <a:rPr lang="en-US" b="1" u="sng" dirty="0" smtClean="0"/>
              <a:t> </a:t>
            </a:r>
          </a:p>
          <a:p>
            <a:pPr marL="0" indent="0">
              <a:buNone/>
            </a:pPr>
            <a:r>
              <a:rPr lang="en-US" dirty="0" smtClean="0"/>
              <a:t>Carrier Bags</a:t>
            </a:r>
          </a:p>
          <a:p>
            <a:pPr marL="0" indent="0">
              <a:buNone/>
            </a:pPr>
            <a:r>
              <a:rPr lang="en-US" dirty="0" smtClean="0"/>
              <a:t>Household Items</a:t>
            </a:r>
            <a:r>
              <a:rPr lang="en-US" b="1" u="sng" dirty="0" smtClean="0"/>
              <a:t>      </a:t>
            </a:r>
          </a:p>
          <a:p>
            <a:pPr marL="0" indent="0">
              <a:buNone/>
            </a:pPr>
            <a:r>
              <a:rPr lang="en-US" dirty="0" smtClean="0"/>
              <a:t>Nappies</a:t>
            </a:r>
            <a:r>
              <a:rPr lang="en-US" b="1" u="sng" dirty="0" smtClean="0"/>
              <a:t>         </a:t>
            </a:r>
            <a:endParaRPr lang="en-US" b="1" u="sng" dirty="0"/>
          </a:p>
        </p:txBody>
      </p:sp>
      <p:sp>
        <p:nvSpPr>
          <p:cNvPr id="4" name="Content Placeholder 2"/>
          <p:cNvSpPr txBox="1">
            <a:spLocks/>
          </p:cNvSpPr>
          <p:nvPr/>
        </p:nvSpPr>
        <p:spPr>
          <a:xfrm>
            <a:off x="5004048" y="2060848"/>
            <a:ext cx="3520833" cy="4182035"/>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ts val="2000"/>
              </a:spcBef>
              <a:buFont typeface="Wingdings 2" pitchFamily="18" charset="2"/>
              <a:buChar char=""/>
              <a:defRPr sz="2400" kern="1200">
                <a:solidFill>
                  <a:schemeClr val="bg1"/>
                </a:solidFill>
                <a:effectLst>
                  <a:outerShdw blurRad="63500" dist="50800" dir="2700000" algn="tl" rotWithShape="0">
                    <a:prstClr val="black">
                      <a:alpha val="50000"/>
                    </a:prstClr>
                  </a:outerShdw>
                </a:effectLst>
                <a:latin typeface="+mn-lt"/>
                <a:ea typeface="+mn-ea"/>
                <a:cs typeface="+mn-cs"/>
              </a:defRPr>
            </a:lvl1pPr>
            <a:lvl2pPr marL="685800" indent="-336550" algn="l" defTabSz="914400" rtl="0" eaLnBrk="1" latinLnBrk="0" hangingPunct="1">
              <a:spcBef>
                <a:spcPts val="600"/>
              </a:spcBef>
              <a:buFont typeface="Wingdings 2" pitchFamily="18" charset="2"/>
              <a:buChar char=""/>
              <a:defRPr sz="2200" kern="1200">
                <a:solidFill>
                  <a:schemeClr val="bg1"/>
                </a:solidFill>
                <a:effectLst>
                  <a:outerShdw blurRad="63500" dist="50800" dir="2700000" algn="tl" rotWithShape="0">
                    <a:prstClr val="black">
                      <a:alpha val="50000"/>
                    </a:prstClr>
                  </a:outerShdw>
                </a:effectLst>
                <a:latin typeface="+mn-lt"/>
                <a:ea typeface="+mn-ea"/>
                <a:cs typeface="+mn-cs"/>
              </a:defRPr>
            </a:lvl2pPr>
            <a:lvl3pPr marL="1035050" indent="-349250" algn="l" defTabSz="914400" rtl="0" eaLnBrk="1" latinLnBrk="0" hangingPunct="1">
              <a:spcBef>
                <a:spcPts val="600"/>
              </a:spcBef>
              <a:buFont typeface="Wingdings 2" pitchFamily="18" charset="2"/>
              <a:buChar char=""/>
              <a:defRPr sz="2000" kern="1200">
                <a:solidFill>
                  <a:schemeClr val="bg1"/>
                </a:solidFill>
                <a:effectLst>
                  <a:outerShdw blurRad="63500" dist="50800" dir="2700000" algn="tl" rotWithShape="0">
                    <a:prstClr val="black">
                      <a:alpha val="50000"/>
                    </a:prstClr>
                  </a:outerShdw>
                </a:effectLst>
                <a:latin typeface="+mn-lt"/>
                <a:ea typeface="+mn-ea"/>
                <a:cs typeface="+mn-cs"/>
              </a:defRPr>
            </a:lvl3pPr>
            <a:lvl4pPr marL="1371600" indent="-336550" algn="l" defTabSz="914400" rtl="0" eaLnBrk="1" latinLnBrk="0" hangingPunct="1">
              <a:spcBef>
                <a:spcPts val="600"/>
              </a:spcBef>
              <a:buFont typeface="Wingdings 2" pitchFamily="18" charset="2"/>
              <a:buChar char=""/>
              <a:defRPr sz="1800" kern="1200">
                <a:solidFill>
                  <a:schemeClr val="bg1"/>
                </a:solidFill>
                <a:effectLst>
                  <a:outerShdw blurRad="63500" dist="50800" dir="2700000" algn="tl" rotWithShape="0">
                    <a:prstClr val="black">
                      <a:alpha val="50000"/>
                    </a:prstClr>
                  </a:outerShdw>
                </a:effectLst>
                <a:latin typeface="+mn-lt"/>
                <a:ea typeface="+mn-ea"/>
                <a:cs typeface="+mn-cs"/>
              </a:defRPr>
            </a:lvl4pPr>
            <a:lvl5pPr marL="1720850" indent="-349250" algn="l" defTabSz="914400" rtl="0" eaLnBrk="1" latinLnBrk="0" hangingPunct="1">
              <a:spcBef>
                <a:spcPts val="600"/>
              </a:spcBef>
              <a:buFont typeface="Wingdings 2" pitchFamily="18" charset="2"/>
              <a:buChar char=""/>
              <a:defRPr sz="1800" kern="1200">
                <a:solidFill>
                  <a:schemeClr val="bg1"/>
                </a:solidFill>
                <a:effectLst>
                  <a:outerShdw blurRad="63500" dist="50800" dir="2700000" algn="tl" rotWithShape="0">
                    <a:prstClr val="black">
                      <a:alpha val="50000"/>
                    </a:prstClr>
                  </a:outerShdw>
                </a:effectLst>
                <a:latin typeface="+mn-lt"/>
                <a:ea typeface="+mn-ea"/>
                <a:cs typeface="+mn-cs"/>
              </a:defRPr>
            </a:lvl5pPr>
            <a:lvl6pPr marL="2055813" indent="-344488" algn="l" defTabSz="914400" rtl="0" eaLnBrk="1" latinLnBrk="0" hangingPunct="1">
              <a:spcBef>
                <a:spcPct val="20000"/>
              </a:spcBef>
              <a:buFont typeface="Wingdings 2" pitchFamily="18" charset="2"/>
              <a:buChar char=""/>
              <a:defRPr lang="en-US" sz="1800" kern="1200" dirty="0" smtClean="0">
                <a:solidFill>
                  <a:schemeClr val="bg1"/>
                </a:solidFill>
                <a:effectLst>
                  <a:outerShdw blurRad="63500" dist="50800" dir="2700000" algn="tl" rotWithShape="0">
                    <a:prstClr val="black">
                      <a:alpha val="50000"/>
                    </a:prstClr>
                  </a:outerShdw>
                </a:effectLst>
                <a:latin typeface="+mn-lt"/>
                <a:ea typeface="+mn-ea"/>
                <a:cs typeface="+mn-cs"/>
              </a:defRPr>
            </a:lvl6pPr>
            <a:lvl7pPr marL="2398713" indent="-344488" algn="l" defTabSz="914400" rtl="0" eaLnBrk="1" latinLnBrk="0" hangingPunct="1">
              <a:spcBef>
                <a:spcPct val="20000"/>
              </a:spcBef>
              <a:buFont typeface="Wingdings 2" pitchFamily="18" charset="2"/>
              <a:buChar char=""/>
              <a:defRPr lang="en-US" sz="1800" kern="1200" dirty="0" smtClean="0">
                <a:solidFill>
                  <a:schemeClr val="bg1"/>
                </a:solidFill>
                <a:effectLst>
                  <a:outerShdw blurRad="63500" dist="50800" dir="2700000" algn="tl" rotWithShape="0">
                    <a:prstClr val="black">
                      <a:alpha val="50000"/>
                    </a:prstClr>
                  </a:outerShdw>
                </a:effectLst>
                <a:latin typeface="+mn-lt"/>
                <a:ea typeface="+mn-ea"/>
                <a:cs typeface="+mn-cs"/>
              </a:defRPr>
            </a:lvl7pPr>
            <a:lvl8pPr marL="2743200" indent="-344488" algn="l" defTabSz="914400" rtl="0" eaLnBrk="1" latinLnBrk="0" hangingPunct="1">
              <a:spcBef>
                <a:spcPct val="20000"/>
              </a:spcBef>
              <a:buFont typeface="Wingdings 2" pitchFamily="18" charset="2"/>
              <a:buChar char=""/>
              <a:defRPr lang="en-US" sz="1800" kern="1200" dirty="0" smtClean="0">
                <a:solidFill>
                  <a:schemeClr val="bg1"/>
                </a:solidFill>
                <a:effectLst>
                  <a:outerShdw blurRad="63500" dist="50800" dir="2700000" algn="tl" rotWithShape="0">
                    <a:prstClr val="black">
                      <a:alpha val="50000"/>
                    </a:prstClr>
                  </a:outerShdw>
                </a:effectLst>
                <a:latin typeface="+mn-lt"/>
                <a:ea typeface="+mn-ea"/>
                <a:cs typeface="+mn-cs"/>
              </a:defRPr>
            </a:lvl8pPr>
            <a:lvl9pPr marL="3087688" indent="-344488" algn="l" defTabSz="914400" rtl="0" eaLnBrk="1" latinLnBrk="0" hangingPunct="1">
              <a:spcBef>
                <a:spcPct val="20000"/>
              </a:spcBef>
              <a:buFont typeface="Wingdings 2" pitchFamily="18" charset="2"/>
              <a:buChar char=""/>
              <a:defRPr lang="en-US" sz="1800" kern="1200" dirty="0">
                <a:solidFill>
                  <a:schemeClr val="bg1"/>
                </a:solidFill>
                <a:effectLst>
                  <a:outerShdw blurRad="63500" dist="50800" dir="2700000" algn="tl" rotWithShape="0">
                    <a:prstClr val="black">
                      <a:alpha val="50000"/>
                    </a:prstClr>
                  </a:outerShdw>
                </a:effectLst>
                <a:latin typeface="+mn-lt"/>
                <a:ea typeface="+mn-ea"/>
                <a:cs typeface="+mn-cs"/>
              </a:defRPr>
            </a:lvl9pPr>
          </a:lstStyle>
          <a:p>
            <a:pPr marL="0" indent="0" fontAlgn="auto">
              <a:spcAft>
                <a:spcPts val="0"/>
              </a:spcAft>
              <a:buFont typeface="Wingdings 2" pitchFamily="18" charset="2"/>
              <a:buNone/>
            </a:pPr>
            <a:r>
              <a:rPr lang="en-US" b="0" dirty="0" smtClean="0">
                <a:solidFill>
                  <a:prstClr val="white"/>
                </a:solidFill>
              </a:rPr>
              <a:t> </a:t>
            </a:r>
            <a:r>
              <a:rPr lang="en-US" u="sng" dirty="0" smtClean="0">
                <a:solidFill>
                  <a:prstClr val="white"/>
                </a:solidFill>
              </a:rPr>
              <a:t>RECOMMENDATION</a:t>
            </a:r>
          </a:p>
          <a:p>
            <a:pPr marL="0" indent="0" fontAlgn="auto">
              <a:spcAft>
                <a:spcPts val="0"/>
              </a:spcAft>
              <a:buFont typeface="Wingdings 2" pitchFamily="18" charset="2"/>
              <a:buNone/>
            </a:pPr>
            <a:r>
              <a:rPr lang="en-US" b="0" dirty="0" smtClean="0">
                <a:solidFill>
                  <a:prstClr val="white"/>
                </a:solidFill>
              </a:rPr>
              <a:t>Compost unused fruit and vegetables</a:t>
            </a:r>
          </a:p>
          <a:p>
            <a:pPr marL="0" indent="0" fontAlgn="auto">
              <a:spcAft>
                <a:spcPts val="0"/>
              </a:spcAft>
              <a:buFont typeface="Wingdings 2" pitchFamily="18" charset="2"/>
              <a:buNone/>
            </a:pPr>
            <a:r>
              <a:rPr lang="en-US" b="0" dirty="0" smtClean="0">
                <a:solidFill>
                  <a:prstClr val="white"/>
                </a:solidFill>
              </a:rPr>
              <a:t>Re-use carrier bags, carry a bag for life. </a:t>
            </a:r>
          </a:p>
          <a:p>
            <a:pPr marL="0" indent="0" fontAlgn="auto">
              <a:spcAft>
                <a:spcPts val="0"/>
              </a:spcAft>
              <a:buFont typeface="Wingdings 2" pitchFamily="18" charset="2"/>
              <a:buNone/>
            </a:pPr>
            <a:r>
              <a:rPr lang="en-US" b="0" dirty="0" smtClean="0">
                <a:solidFill>
                  <a:prstClr val="white"/>
                </a:solidFill>
              </a:rPr>
              <a:t>Donate re-usable household items to charity shops</a:t>
            </a:r>
          </a:p>
          <a:p>
            <a:pPr marL="0" indent="0" fontAlgn="auto">
              <a:spcAft>
                <a:spcPts val="0"/>
              </a:spcAft>
              <a:buFont typeface="Wingdings 2" pitchFamily="18" charset="2"/>
              <a:buNone/>
            </a:pPr>
            <a:r>
              <a:rPr lang="en-US" b="0" dirty="0" smtClean="0">
                <a:solidFill>
                  <a:prstClr val="white"/>
                </a:solidFill>
              </a:rPr>
              <a:t>Use real nappies instead of disposable ones</a:t>
            </a:r>
          </a:p>
          <a:p>
            <a:pPr marL="0" indent="0" fontAlgn="auto">
              <a:spcAft>
                <a:spcPts val="0"/>
              </a:spcAft>
              <a:buFont typeface="Wingdings 2" pitchFamily="18" charset="2"/>
              <a:buNone/>
            </a:pPr>
            <a:endParaRPr lang="en-US" b="0" dirty="0" smtClean="0">
              <a:solidFill>
                <a:prstClr val="white"/>
              </a:solidFill>
            </a:endParaRPr>
          </a:p>
          <a:p>
            <a:pPr marL="0" indent="0" fontAlgn="auto">
              <a:spcAft>
                <a:spcPts val="0"/>
              </a:spcAft>
              <a:buFont typeface="Wingdings 2" pitchFamily="18" charset="2"/>
              <a:buNone/>
            </a:pPr>
            <a:endParaRPr lang="en-US" b="0" dirty="0" smtClean="0">
              <a:solidFill>
                <a:prstClr val="white"/>
              </a:solidFill>
            </a:endParaRPr>
          </a:p>
          <a:p>
            <a:pPr marL="0" indent="0" fontAlgn="auto">
              <a:spcAft>
                <a:spcPts val="0"/>
              </a:spcAft>
              <a:buFont typeface="Wingdings 2" pitchFamily="18" charset="2"/>
              <a:buNone/>
            </a:pPr>
            <a:endParaRPr lang="en-US" b="0" dirty="0" smtClean="0">
              <a:solidFill>
                <a:prstClr val="white"/>
              </a:solidFill>
            </a:endParaRPr>
          </a:p>
          <a:p>
            <a:pPr marL="0" indent="0" fontAlgn="auto">
              <a:spcAft>
                <a:spcPts val="0"/>
              </a:spcAft>
              <a:buFont typeface="Wingdings 2" pitchFamily="18" charset="2"/>
              <a:buNone/>
            </a:pPr>
            <a:endParaRPr lang="en-US" b="0" dirty="0" smtClean="0">
              <a:solidFill>
                <a:prstClr val="white"/>
              </a:solidFill>
            </a:endParaRPr>
          </a:p>
        </p:txBody>
      </p:sp>
    </p:spTree>
    <p:extLst>
      <p:ext uri="{BB962C8B-B14F-4D97-AF65-F5344CB8AC3E}">
        <p14:creationId xmlns:p14="http://schemas.microsoft.com/office/powerpoint/2010/main" val="3490509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linds(horizont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linds(horizont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blinds(horizontal)">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blinds(horizontal)">
                                      <p:cBhvr>
                                        <p:cTn id="2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Edinburgh and Lothian's Real Nappy Project</a:t>
            </a:r>
            <a:endParaRPr lang="en-US" dirty="0"/>
          </a:p>
        </p:txBody>
      </p:sp>
      <p:pic>
        <p:nvPicPr>
          <p:cNvPr id="5" name="Picture 4" descr="Screen Shot 2015-11-09 at 09.15.07.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3301" y="1843378"/>
            <a:ext cx="7594600" cy="2794000"/>
          </a:xfrm>
          <a:prstGeom prst="rect">
            <a:avLst/>
          </a:prstGeom>
        </p:spPr>
      </p:pic>
      <p:pic>
        <p:nvPicPr>
          <p:cNvPr id="6" name="Picture 5" descr="Screen Shot 2015-11-09 at 09.15.56.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748" y="4818673"/>
            <a:ext cx="8839095" cy="1238465"/>
          </a:xfrm>
          <a:prstGeom prst="rect">
            <a:avLst/>
          </a:prstGeom>
        </p:spPr>
      </p:pic>
    </p:spTree>
    <p:extLst>
      <p:ext uri="{BB962C8B-B14F-4D97-AF65-F5344CB8AC3E}">
        <p14:creationId xmlns:p14="http://schemas.microsoft.com/office/powerpoint/2010/main" val="36899262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90% of </a:t>
            </a:r>
            <a:r>
              <a:rPr lang="en-GB" dirty="0" err="1" smtClean="0"/>
              <a:t>countrys</a:t>
            </a:r>
            <a:r>
              <a:rPr lang="en-GB" dirty="0" smtClean="0"/>
              <a:t> waste going to landfill in 2009.</a:t>
            </a:r>
          </a:p>
          <a:p>
            <a:r>
              <a:rPr lang="en-GB" dirty="0" smtClean="0"/>
              <a:t>50% in 2015 – forecast to be 10% by 2020.  </a:t>
            </a:r>
            <a:endParaRPr lang="en-GB" dirty="0"/>
          </a:p>
        </p:txBody>
      </p:sp>
    </p:spTree>
    <p:extLst>
      <p:ext uri="{BB962C8B-B14F-4D97-AF65-F5344CB8AC3E}">
        <p14:creationId xmlns:p14="http://schemas.microsoft.com/office/powerpoint/2010/main" val="35784854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Energy Saving </a:t>
            </a:r>
            <a:r>
              <a:rPr lang="en-GB" dirty="0" err="1" smtClean="0"/>
              <a:t>Lightbulbs</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altLang="en-US" dirty="0" smtClean="0">
                <a:latin typeface="Century Gothic" panose="020B0502020202020204" pitchFamily="34" charset="0"/>
              </a:rPr>
              <a:t>We have been encouraged to replace our </a:t>
            </a:r>
            <a:r>
              <a:rPr lang="en-GB" altLang="en-US" dirty="0" err="1" smtClean="0">
                <a:latin typeface="Century Gothic" panose="020B0502020202020204" pitchFamily="34" charset="0"/>
              </a:rPr>
              <a:t>lightbulbs</a:t>
            </a:r>
            <a:r>
              <a:rPr lang="en-GB" altLang="en-US" dirty="0" smtClean="0">
                <a:latin typeface="Century Gothic" panose="020B0502020202020204" pitchFamily="34" charset="0"/>
              </a:rPr>
              <a:t> with energy saving ones – will save you around £55 per year</a:t>
            </a:r>
            <a:endParaRPr lang="en-US" altLang="en-US" dirty="0" smtClean="0">
              <a:latin typeface="Century Gothic" panose="020B0502020202020204" pitchFamily="34" charset="0"/>
            </a:endParaRPr>
          </a:p>
          <a:p>
            <a:r>
              <a:rPr lang="en-GB" altLang="en-US" dirty="0" smtClean="0">
                <a:latin typeface="Century Gothic" panose="020B0502020202020204" pitchFamily="34" charset="0"/>
              </a:rPr>
              <a:t>The energy saving </a:t>
            </a:r>
            <a:r>
              <a:rPr lang="en-GB" altLang="en-US" dirty="0" err="1" smtClean="0">
                <a:latin typeface="Century Gothic" panose="020B0502020202020204" pitchFamily="34" charset="0"/>
              </a:rPr>
              <a:t>lightbulbs</a:t>
            </a:r>
            <a:r>
              <a:rPr lang="en-GB" altLang="en-US" dirty="0" smtClean="0">
                <a:latin typeface="Century Gothic" panose="020B0502020202020204" pitchFamily="34" charset="0"/>
              </a:rPr>
              <a:t> generate less heat, use much less energy and last 10-50 times longer. </a:t>
            </a:r>
          </a:p>
          <a:p>
            <a:pPr>
              <a:buNone/>
            </a:pPr>
            <a:endParaRPr lang="en-GB" dirty="0"/>
          </a:p>
        </p:txBody>
      </p:sp>
    </p:spTree>
    <p:extLst>
      <p:ext uri="{BB962C8B-B14F-4D97-AF65-F5344CB8AC3E}">
        <p14:creationId xmlns:p14="http://schemas.microsoft.com/office/powerpoint/2010/main" val="961079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Reducing Electricity</a:t>
            </a:r>
            <a:endParaRPr lang="en-GB" dirty="0"/>
          </a:p>
        </p:txBody>
      </p:sp>
      <p:pic>
        <p:nvPicPr>
          <p:cNvPr id="4" name="Picture 3"/>
          <p:cNvPicPr>
            <a:picLocks noChangeAspect="1"/>
          </p:cNvPicPr>
          <p:nvPr/>
        </p:nvPicPr>
        <p:blipFill>
          <a:blip r:embed="rId2"/>
          <a:stretch>
            <a:fillRect/>
          </a:stretch>
        </p:blipFill>
        <p:spPr>
          <a:xfrm>
            <a:off x="1043608" y="1700808"/>
            <a:ext cx="6757674" cy="4392488"/>
          </a:xfrm>
          <a:prstGeom prst="rect">
            <a:avLst/>
          </a:prstGeom>
        </p:spPr>
      </p:pic>
    </p:spTree>
    <p:extLst>
      <p:ext uri="{BB962C8B-B14F-4D97-AF65-F5344CB8AC3E}">
        <p14:creationId xmlns:p14="http://schemas.microsoft.com/office/powerpoint/2010/main" val="3573551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Could you live Carbon Neutral?</a:t>
            </a:r>
            <a:endParaRPr lang="en-GB" dirty="0"/>
          </a:p>
        </p:txBody>
      </p:sp>
      <p:sp>
        <p:nvSpPr>
          <p:cNvPr id="3" name="Content Placeholder 2"/>
          <p:cNvSpPr>
            <a:spLocks noGrp="1"/>
          </p:cNvSpPr>
          <p:nvPr>
            <p:ph idx="1"/>
          </p:nvPr>
        </p:nvSpPr>
        <p:spPr>
          <a:xfrm>
            <a:off x="457200" y="1600207"/>
            <a:ext cx="8229600" cy="2476866"/>
          </a:xfrm>
          <a:solidFill>
            <a:schemeClr val="bg1"/>
          </a:solidFill>
          <a:ln>
            <a:solidFill>
              <a:schemeClr val="tx1"/>
            </a:solidFill>
          </a:ln>
        </p:spPr>
        <p:txBody>
          <a:bodyPr/>
          <a:lstStyle/>
          <a:p>
            <a:r>
              <a:rPr lang="en-GB" dirty="0" smtClean="0"/>
              <a:t>Bhutan is the worlds only carbon negative country.</a:t>
            </a:r>
          </a:p>
          <a:p>
            <a:r>
              <a:rPr lang="en-GB" dirty="0"/>
              <a:t>https://www.youtube.com/watch?v=fJspiF5WQlM</a:t>
            </a:r>
          </a:p>
        </p:txBody>
      </p:sp>
    </p:spTree>
    <p:extLst>
      <p:ext uri="{BB962C8B-B14F-4D97-AF65-F5344CB8AC3E}">
        <p14:creationId xmlns:p14="http://schemas.microsoft.com/office/powerpoint/2010/main" val="4076224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Research Task – National and International </a:t>
            </a:r>
            <a:endParaRPr lang="en-GB" dirty="0"/>
          </a:p>
        </p:txBody>
      </p:sp>
      <p:sp>
        <p:nvSpPr>
          <p:cNvPr id="3" name="Content Placeholder 2"/>
          <p:cNvSpPr>
            <a:spLocks noGrp="1"/>
          </p:cNvSpPr>
          <p:nvPr>
            <p:ph idx="1"/>
          </p:nvPr>
        </p:nvSpPr>
        <p:spPr>
          <a:xfrm>
            <a:off x="457200" y="1600206"/>
            <a:ext cx="8229600" cy="4925138"/>
          </a:xfrm>
          <a:solidFill>
            <a:schemeClr val="bg1"/>
          </a:solidFill>
          <a:ln>
            <a:solidFill>
              <a:schemeClr val="tx1"/>
            </a:solidFill>
          </a:ln>
        </p:spPr>
        <p:txBody>
          <a:bodyPr/>
          <a:lstStyle/>
          <a:p>
            <a:pPr marL="0" indent="0">
              <a:buNone/>
            </a:pPr>
            <a:r>
              <a:rPr lang="en-GB" sz="1800" b="1" u="sng" dirty="0" smtClean="0"/>
              <a:t>National</a:t>
            </a:r>
          </a:p>
          <a:p>
            <a:r>
              <a:rPr lang="en-GB" sz="1800" dirty="0" smtClean="0"/>
              <a:t>What is the 2050 Challenge? How does it aim to help?</a:t>
            </a:r>
          </a:p>
          <a:p>
            <a:r>
              <a:rPr lang="en-GB" sz="1800" dirty="0" smtClean="0"/>
              <a:t>Explain 2 more </a:t>
            </a:r>
            <a:r>
              <a:rPr lang="en-GB" sz="1800" dirty="0" err="1" smtClean="0"/>
              <a:t>intiatives</a:t>
            </a:r>
            <a:r>
              <a:rPr lang="en-GB" sz="1800" dirty="0" smtClean="0"/>
              <a:t> that the UK have brought in to help combat climate change. </a:t>
            </a:r>
          </a:p>
          <a:p>
            <a:pPr marL="0" indent="0">
              <a:buNone/>
            </a:pPr>
            <a:r>
              <a:rPr lang="en-GB" sz="1800" b="1" u="sng" dirty="0" smtClean="0"/>
              <a:t>International – Kyoto Protocol</a:t>
            </a:r>
          </a:p>
          <a:p>
            <a:r>
              <a:rPr lang="en-GB" sz="1800" dirty="0" smtClean="0"/>
              <a:t>Key info – where? When? Who was there?</a:t>
            </a:r>
          </a:p>
          <a:p>
            <a:r>
              <a:rPr lang="en-GB" sz="1800" dirty="0" smtClean="0"/>
              <a:t>What did it decide the aims were to help with climate change?</a:t>
            </a:r>
          </a:p>
          <a:p>
            <a:r>
              <a:rPr lang="en-GB" sz="1800" dirty="0" smtClean="0"/>
              <a:t>What was the USA stance on </a:t>
            </a:r>
            <a:r>
              <a:rPr lang="en-GB" sz="1800" dirty="0" err="1" smtClean="0"/>
              <a:t>it?Who</a:t>
            </a:r>
            <a:r>
              <a:rPr lang="en-GB" sz="1800" dirty="0" smtClean="0"/>
              <a:t> pulled out the Kyoto Protocol and why?</a:t>
            </a:r>
          </a:p>
          <a:p>
            <a:r>
              <a:rPr lang="en-GB" sz="1800" dirty="0" smtClean="0"/>
              <a:t>Any issues with this protocol?</a:t>
            </a:r>
          </a:p>
          <a:p>
            <a:pPr marL="0" indent="0">
              <a:buNone/>
            </a:pPr>
            <a:r>
              <a:rPr lang="en-GB" sz="1800" b="1" u="sng" dirty="0" smtClean="0"/>
              <a:t>International – Paris Agreement</a:t>
            </a:r>
          </a:p>
          <a:p>
            <a:r>
              <a:rPr lang="en-GB" sz="1800" dirty="0"/>
              <a:t>Key info – where? When? Who was there?</a:t>
            </a:r>
          </a:p>
          <a:p>
            <a:r>
              <a:rPr lang="en-GB" sz="1800" dirty="0"/>
              <a:t>What did it decide the aims were to help with climate change?</a:t>
            </a:r>
          </a:p>
          <a:p>
            <a:r>
              <a:rPr lang="en-GB" sz="1800" dirty="0"/>
              <a:t>What was the USA stance on it</a:t>
            </a:r>
            <a:r>
              <a:rPr lang="en-GB" sz="1800" dirty="0" smtClean="0"/>
              <a:t>?</a:t>
            </a:r>
          </a:p>
          <a:p>
            <a:r>
              <a:rPr lang="en-GB" sz="1800" dirty="0" smtClean="0"/>
              <a:t>Any issues with this agreement? Anyone unhappy?</a:t>
            </a:r>
            <a:endParaRPr lang="en-GB" sz="1800" dirty="0"/>
          </a:p>
          <a:p>
            <a:pPr marL="0" indent="0">
              <a:buNone/>
            </a:pPr>
            <a:endParaRPr lang="en-GB" sz="2000" dirty="0"/>
          </a:p>
        </p:txBody>
      </p:sp>
    </p:spTree>
    <p:extLst>
      <p:ext uri="{BB962C8B-B14F-4D97-AF65-F5344CB8AC3E}">
        <p14:creationId xmlns:p14="http://schemas.microsoft.com/office/powerpoint/2010/main" val="20180443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ChangeArrowheads="1"/>
          </p:cNvSpPr>
          <p:nvPr/>
        </p:nvSpPr>
        <p:spPr bwMode="auto">
          <a:xfrm>
            <a:off x="0" y="620688"/>
            <a:ext cx="9144000" cy="1143000"/>
          </a:xfrm>
          <a:prstGeom prst="rect">
            <a:avLst/>
          </a:prstGeom>
          <a:noFill/>
          <a:ln w="9525">
            <a:noFill/>
            <a:miter lim="800000"/>
            <a:headEnd/>
            <a:tailEnd/>
          </a:ln>
        </p:spPr>
        <p:txBody>
          <a:bodyPr anchor="ctr"/>
          <a:lstStyle/>
          <a:p>
            <a:pPr algn="ctr" eaLnBrk="1" hangingPunct="1"/>
            <a:r>
              <a:rPr lang="en-US" sz="6600" dirty="0" smtClean="0">
                <a:solidFill>
                  <a:schemeClr val="tx2"/>
                </a:solidFill>
              </a:rPr>
              <a:t>National Level</a:t>
            </a:r>
            <a:endParaRPr lang="en-US" sz="6600" dirty="0">
              <a:solidFill>
                <a:schemeClr val="tx2"/>
              </a:solidFill>
            </a:endParaRPr>
          </a:p>
        </p:txBody>
      </p:sp>
      <p:sp>
        <p:nvSpPr>
          <p:cNvPr id="5123" name="AutoShape 5" descr="Image result for population"/>
          <p:cNvSpPr>
            <a:spLocks noChangeAspect="1" noChangeArrowheads="1"/>
          </p:cNvSpPr>
          <p:nvPr/>
        </p:nvSpPr>
        <p:spPr bwMode="auto">
          <a:xfrm>
            <a:off x="290513" y="-274638"/>
            <a:ext cx="304800" cy="304801"/>
          </a:xfrm>
          <a:prstGeom prst="rect">
            <a:avLst/>
          </a:prstGeom>
          <a:noFill/>
          <a:ln w="9525">
            <a:noFill/>
            <a:miter lim="800000"/>
            <a:headEnd/>
            <a:tailEnd/>
          </a:ln>
        </p:spPr>
        <p:txBody>
          <a:bodyPr/>
          <a:lstStyle/>
          <a:p>
            <a:endParaRPr lang="en-GB"/>
          </a:p>
        </p:txBody>
      </p:sp>
      <p:sp>
        <p:nvSpPr>
          <p:cNvPr id="10242" name="AutoShape 2" descr="Image result for population pyrami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44" name="AutoShape 4" descr="Image result for population pyrami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9458" name="AutoShape 2" descr="Image result for overpopul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9460" name="AutoShape 4" descr="Image result for overpopul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 name="AutoShape 2" descr="Image result for one child polic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6626" name="AutoShape 2" descr="Image result for soil eros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6628" name="AutoShape 4" descr="Image result for soil eros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6630" name="AutoShape 6" descr="Image result for soil eros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3554" name="AutoShape 2" descr="Image result for soil profi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3556" name="AutoShape 4" descr="Image result for soil profi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3558" name="AutoShape 6" descr="Image result for soil profi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75656" y="2132856"/>
            <a:ext cx="6106892" cy="3799844"/>
          </a:xfrm>
          <a:prstGeom prst="rect">
            <a:avLst/>
          </a:prstGeom>
        </p:spPr>
      </p:pic>
    </p:spTree>
    <p:extLst>
      <p:ext uri="{BB962C8B-B14F-4D97-AF65-F5344CB8AC3E}">
        <p14:creationId xmlns:p14="http://schemas.microsoft.com/office/powerpoint/2010/main" val="26164810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221022">
            <a:off x="366292" y="1595211"/>
            <a:ext cx="3442067" cy="2276353"/>
          </a:xfrm>
          <a:prstGeom prst="rect">
            <a:avLst/>
          </a:prstGeom>
        </p:spPr>
      </p:pic>
      <p:sp>
        <p:nvSpPr>
          <p:cNvPr id="2" name="Rectangle 1"/>
          <p:cNvSpPr/>
          <p:nvPr/>
        </p:nvSpPr>
        <p:spPr>
          <a:xfrm>
            <a:off x="378369" y="158945"/>
            <a:ext cx="8056181" cy="923330"/>
          </a:xfrm>
          <a:prstGeom prst="rect">
            <a:avLst/>
          </a:prstGeom>
          <a:solidFill>
            <a:schemeClr val="tx1"/>
          </a:solidFill>
        </p:spPr>
        <p:txBody>
          <a:bodyPr wrap="square" lIns="91440" tIns="45720" rIns="91440" bIns="45720">
            <a:spAutoFit/>
          </a:bodyPr>
          <a:lstStyle/>
          <a:p>
            <a:pPr algn="ctr"/>
            <a:r>
              <a:rPr lang="en-US" sz="54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UK Government policies</a:t>
            </a: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170777">
            <a:off x="5853374" y="1400335"/>
            <a:ext cx="2143125" cy="2867025"/>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83768" y="4437112"/>
            <a:ext cx="3628571" cy="1422222"/>
          </a:xfrm>
          <a:prstGeom prst="rect">
            <a:avLst/>
          </a:prstGeom>
        </p:spPr>
      </p:pic>
    </p:spTree>
    <p:extLst>
      <p:ext uri="{BB962C8B-B14F-4D97-AF65-F5344CB8AC3E}">
        <p14:creationId xmlns:p14="http://schemas.microsoft.com/office/powerpoint/2010/main" val="3026401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221022">
            <a:off x="1187491" y="962879"/>
            <a:ext cx="6938789" cy="4588852"/>
          </a:xfrm>
          <a:prstGeom prst="rect">
            <a:avLst/>
          </a:prstGeom>
        </p:spPr>
      </p:pic>
      <p:sp>
        <p:nvSpPr>
          <p:cNvPr id="3" name="Rectangle 2"/>
          <p:cNvSpPr/>
          <p:nvPr/>
        </p:nvSpPr>
        <p:spPr>
          <a:xfrm>
            <a:off x="378369" y="158945"/>
            <a:ext cx="8056181" cy="923330"/>
          </a:xfrm>
          <a:prstGeom prst="rect">
            <a:avLst/>
          </a:prstGeom>
          <a:solidFill>
            <a:schemeClr val="tx1"/>
          </a:solidFill>
        </p:spPr>
        <p:txBody>
          <a:bodyPr wrap="square" lIns="91440" tIns="45720" rIns="91440" bIns="45720">
            <a:spAutoFit/>
          </a:bodyPr>
          <a:lstStyle/>
          <a:p>
            <a:pPr algn="ctr"/>
            <a:r>
              <a:rPr lang="en-US" sz="54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The 2050 challenge</a:t>
            </a: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4" name="TextBox 3"/>
          <p:cNvSpPr txBox="1"/>
          <p:nvPr/>
        </p:nvSpPr>
        <p:spPr>
          <a:xfrm>
            <a:off x="693679" y="1686023"/>
            <a:ext cx="7740871" cy="954107"/>
          </a:xfrm>
          <a:prstGeom prst="rect">
            <a:avLst/>
          </a:prstGeom>
          <a:solidFill>
            <a:schemeClr val="bg1"/>
          </a:solidFill>
        </p:spPr>
        <p:txBody>
          <a:bodyPr wrap="square" rtlCol="0">
            <a:spAutoFit/>
          </a:bodyPr>
          <a:lstStyle/>
          <a:p>
            <a:pPr algn="ctr"/>
            <a:r>
              <a:rPr lang="en-GB" sz="2800" dirty="0" smtClean="0"/>
              <a:t>The UK is committed to reducing GHG emissions by 80% by 2050</a:t>
            </a:r>
            <a:endParaRPr lang="en-GB" sz="2800" dirty="0"/>
          </a:p>
        </p:txBody>
      </p:sp>
    </p:spTree>
    <p:extLst>
      <p:ext uri="{BB962C8B-B14F-4D97-AF65-F5344CB8AC3E}">
        <p14:creationId xmlns:p14="http://schemas.microsoft.com/office/powerpoint/2010/main" val="23863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78369" y="158945"/>
            <a:ext cx="8056181" cy="923330"/>
          </a:xfrm>
          <a:prstGeom prst="rect">
            <a:avLst/>
          </a:prstGeom>
          <a:solidFill>
            <a:schemeClr val="tx1"/>
          </a:solidFill>
        </p:spPr>
        <p:txBody>
          <a:bodyPr wrap="square" lIns="91440" tIns="45720" rIns="91440" bIns="45720">
            <a:spAutoFit/>
          </a:bodyPr>
          <a:lstStyle/>
          <a:p>
            <a:pPr algn="ctr"/>
            <a:r>
              <a:rPr lang="en-US" sz="54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Carbon Budgets</a:t>
            </a: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4" name="TextBox 3"/>
          <p:cNvSpPr txBox="1"/>
          <p:nvPr/>
        </p:nvSpPr>
        <p:spPr>
          <a:xfrm>
            <a:off x="683568" y="1268760"/>
            <a:ext cx="3468418" cy="3539430"/>
          </a:xfrm>
          <a:prstGeom prst="rect">
            <a:avLst/>
          </a:prstGeom>
          <a:solidFill>
            <a:schemeClr val="bg1"/>
          </a:solidFill>
        </p:spPr>
        <p:txBody>
          <a:bodyPr wrap="square" rtlCol="0">
            <a:spAutoFit/>
          </a:bodyPr>
          <a:lstStyle/>
          <a:p>
            <a:pPr algn="ctr"/>
            <a:r>
              <a:rPr lang="en-GB" sz="2800" dirty="0" smtClean="0"/>
              <a:t>This is a restriction on the total amount of GHG the UK can produce over a five year period – every year it will get lower</a:t>
            </a:r>
            <a:endParaRPr lang="en-GB" sz="2800" dirty="0"/>
          </a:p>
        </p:txBody>
      </p:sp>
      <p:sp>
        <p:nvSpPr>
          <p:cNvPr id="5" name="TextBox 4"/>
          <p:cNvSpPr txBox="1"/>
          <p:nvPr/>
        </p:nvSpPr>
        <p:spPr>
          <a:xfrm>
            <a:off x="323528" y="5229200"/>
            <a:ext cx="4582014" cy="1015663"/>
          </a:xfrm>
          <a:prstGeom prst="rect">
            <a:avLst/>
          </a:prstGeom>
          <a:solidFill>
            <a:schemeClr val="bg1"/>
          </a:solidFill>
        </p:spPr>
        <p:txBody>
          <a:bodyPr wrap="square" rtlCol="0">
            <a:spAutoFit/>
          </a:bodyPr>
          <a:lstStyle/>
          <a:p>
            <a:pPr algn="ctr"/>
            <a:r>
              <a:rPr lang="en-GB" sz="2000" dirty="0" smtClean="0"/>
              <a:t>This is to help work toward the 2050 challenge – break it down into manageable/achievable chunks</a:t>
            </a:r>
            <a:endParaRPr lang="en-GB" sz="20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84375" y="1686023"/>
            <a:ext cx="3168873" cy="5003484"/>
          </a:xfrm>
          <a:prstGeom prst="rect">
            <a:avLst/>
          </a:prstGeom>
        </p:spPr>
      </p:pic>
    </p:spTree>
    <p:extLst>
      <p:ext uri="{BB962C8B-B14F-4D97-AF65-F5344CB8AC3E}">
        <p14:creationId xmlns:p14="http://schemas.microsoft.com/office/powerpoint/2010/main" val="2113122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How effective is it?</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UK emissions were 35% below 1990 levels in 2014 </a:t>
            </a:r>
            <a:r>
              <a:rPr lang="en-GB" u="sng" dirty="0" smtClean="0">
                <a:hlinkClick r:id="rId2"/>
              </a:rPr>
              <a:t>and provisional figures show emissions fell a further 3% in 2015</a:t>
            </a:r>
            <a:r>
              <a:rPr lang="en-GB" dirty="0" smtClean="0"/>
              <a:t>. </a:t>
            </a:r>
            <a:endParaRPr lang="en-GB" dirty="0"/>
          </a:p>
        </p:txBody>
      </p:sp>
    </p:spTree>
    <p:extLst>
      <p:ext uri="{BB962C8B-B14F-4D97-AF65-F5344CB8AC3E}">
        <p14:creationId xmlns:p14="http://schemas.microsoft.com/office/powerpoint/2010/main" val="24982661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Renewable Energy</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sz="2800" dirty="0" smtClean="0"/>
              <a:t>Renewable energy is a sustainable alternative, as it comes from sources which will not run out – such as the wind or sun. </a:t>
            </a:r>
          </a:p>
          <a:p>
            <a:r>
              <a:rPr lang="en-GB" sz="2800" dirty="0" smtClean="0"/>
              <a:t>Renewable energy sources are much better for the environment, as they produce close to </a:t>
            </a:r>
            <a:r>
              <a:rPr lang="en-GB" sz="2800" dirty="0"/>
              <a:t>no greenhouse gases. </a:t>
            </a:r>
            <a:r>
              <a:rPr lang="en-GB" sz="2800" b="1" dirty="0" smtClean="0"/>
              <a:t>In the UK in 2014, Carbon </a:t>
            </a:r>
            <a:r>
              <a:rPr lang="en-GB" sz="2800" b="1" dirty="0"/>
              <a:t>dioxide output fell by almost a tenth, as renewable energy generation rose to a new record high, accounting for nearly a fifth of electricity.</a:t>
            </a:r>
          </a:p>
        </p:txBody>
      </p:sp>
    </p:spTree>
    <p:extLst>
      <p:ext uri="{BB962C8B-B14F-4D97-AF65-F5344CB8AC3E}">
        <p14:creationId xmlns:p14="http://schemas.microsoft.com/office/powerpoint/2010/main" val="16955807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The UK Targets</a:t>
            </a:r>
            <a:endParaRPr lang="en-GB" dirty="0"/>
          </a:p>
        </p:txBody>
      </p:sp>
      <p:sp>
        <p:nvSpPr>
          <p:cNvPr id="3" name="Content Placeholder 2"/>
          <p:cNvSpPr>
            <a:spLocks noGrp="1"/>
          </p:cNvSpPr>
          <p:nvPr>
            <p:ph idx="1"/>
          </p:nvPr>
        </p:nvSpPr>
        <p:spPr>
          <a:solidFill>
            <a:schemeClr val="bg1"/>
          </a:solidFill>
          <a:ln>
            <a:solidFill>
              <a:schemeClr val="tx1"/>
            </a:solidFill>
          </a:ln>
        </p:spPr>
        <p:txBody>
          <a:bodyPr>
            <a:normAutofit fontScale="77500" lnSpcReduction="20000"/>
          </a:bodyPr>
          <a:lstStyle/>
          <a:p>
            <a:r>
              <a:rPr lang="en-GB" dirty="0"/>
              <a:t>Under European Union targets, the UK must produce 15% of its energy from renewable sources by 2020, and is one of a small number of big member states to be judged on track to meet all of its energy and climate commitments by the European environment agency</a:t>
            </a:r>
            <a:r>
              <a:rPr lang="en-GB" dirty="0" smtClean="0"/>
              <a:t>.</a:t>
            </a:r>
            <a:endParaRPr lang="en-GB" dirty="0"/>
          </a:p>
          <a:p>
            <a:r>
              <a:rPr lang="en-GB" dirty="0" smtClean="0"/>
              <a:t>In 2013 - 15</a:t>
            </a:r>
            <a:r>
              <a:rPr lang="en-GB" dirty="0"/>
              <a:t>% of the UK’s electricity came from renewable </a:t>
            </a:r>
            <a:r>
              <a:rPr lang="en-GB" dirty="0" smtClean="0"/>
              <a:t>sources. </a:t>
            </a:r>
            <a:r>
              <a:rPr lang="en-GB" dirty="0"/>
              <a:t>This puts the UK about halfway towards its commitments, because the overall energy target includes transport and heating, as well as electricity generation. For the UK to meet its EU goals, electricity generation from renewable sources is likely to have to increase to above 30% by 2020.</a:t>
            </a:r>
          </a:p>
        </p:txBody>
      </p:sp>
    </p:spTree>
    <p:extLst>
      <p:ext uri="{BB962C8B-B14F-4D97-AF65-F5344CB8AC3E}">
        <p14:creationId xmlns:p14="http://schemas.microsoft.com/office/powerpoint/2010/main" val="42046849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cstate="print"/>
          <a:stretch>
            <a:fillRect/>
          </a:stretch>
        </p:blipFill>
        <p:spPr>
          <a:xfrm>
            <a:off x="511645" y="538162"/>
            <a:ext cx="8119120" cy="5862637"/>
          </a:xfrm>
          <a:prstGeom prst="rect">
            <a:avLst/>
          </a:prstGeom>
        </p:spPr>
      </p:pic>
    </p:spTree>
    <p:extLst>
      <p:ext uri="{BB962C8B-B14F-4D97-AF65-F5344CB8AC3E}">
        <p14:creationId xmlns:p14="http://schemas.microsoft.com/office/powerpoint/2010/main" val="22732003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2015 - Evaluate</a:t>
            </a:r>
            <a:endParaRPr lang="en-GB" dirty="0"/>
          </a:p>
        </p:txBody>
      </p:sp>
      <p:sp>
        <p:nvSpPr>
          <p:cNvPr id="3" name="Content Placeholder 2"/>
          <p:cNvSpPr>
            <a:spLocks noGrp="1"/>
          </p:cNvSpPr>
          <p:nvPr>
            <p:ph idx="1"/>
          </p:nvPr>
        </p:nvSpPr>
        <p:spPr>
          <a:xfrm>
            <a:off x="457200" y="1556792"/>
            <a:ext cx="8229600" cy="4525963"/>
          </a:xfrm>
          <a:solidFill>
            <a:schemeClr val="bg1"/>
          </a:solidFill>
          <a:ln>
            <a:solidFill>
              <a:schemeClr val="tx1"/>
            </a:solidFill>
          </a:ln>
        </p:spPr>
        <p:txBody>
          <a:bodyPr/>
          <a:lstStyle/>
          <a:p>
            <a:r>
              <a:rPr lang="en-GB" sz="2800" dirty="0" smtClean="0"/>
              <a:t>New data from the Department for Energy Climate Change (DECC) shows energy use fell to its lowest level for at least half a century, while coal use fell to levels not seen since the 19th century and renewable power increased by a fifth.</a:t>
            </a:r>
          </a:p>
          <a:p>
            <a:r>
              <a:rPr lang="en-GB" sz="2800" dirty="0" smtClean="0"/>
              <a:t>Along with a record warm year, the combined impact of these changes was a 10% reduction in UK </a:t>
            </a:r>
            <a:r>
              <a:rPr lang="en-GB" sz="2800" dirty="0" smtClean="0">
                <a:hlinkClick r:id="rId2"/>
              </a:rPr>
              <a:t>carbon emissions</a:t>
            </a:r>
            <a:r>
              <a:rPr lang="en-GB" sz="2800" dirty="0" smtClean="0"/>
              <a:t> — the largest ever fall to accompany economic growth.</a:t>
            </a:r>
          </a:p>
          <a:p>
            <a:endParaRPr lang="en-GB" dirty="0"/>
          </a:p>
        </p:txBody>
      </p:sp>
    </p:spTree>
    <p:extLst>
      <p:ext uri="{BB962C8B-B14F-4D97-AF65-F5344CB8AC3E}">
        <p14:creationId xmlns:p14="http://schemas.microsoft.com/office/powerpoint/2010/main" val="9105133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26" name="Picture 2" descr="Fossil -fuel -share -uk -energy -mix"/>
          <p:cNvPicPr>
            <a:picLocks noChangeAspect="1" noChangeArrowheads="1"/>
          </p:cNvPicPr>
          <p:nvPr/>
        </p:nvPicPr>
        <p:blipFill>
          <a:blip r:embed="rId2" cstate="print"/>
          <a:srcRect/>
          <a:stretch>
            <a:fillRect/>
          </a:stretch>
        </p:blipFill>
        <p:spPr bwMode="auto">
          <a:xfrm>
            <a:off x="150140" y="548680"/>
            <a:ext cx="8843720" cy="4931223"/>
          </a:xfrm>
          <a:prstGeom prst="rect">
            <a:avLst/>
          </a:prstGeom>
          <a:noFill/>
        </p:spPr>
      </p:pic>
    </p:spTree>
    <p:extLst>
      <p:ext uri="{BB962C8B-B14F-4D97-AF65-F5344CB8AC3E}">
        <p14:creationId xmlns:p14="http://schemas.microsoft.com/office/powerpoint/2010/main" val="42736061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55"/>
          <p:cNvSpPr txBox="1">
            <a:spLocks noGrp="1"/>
          </p:cNvSpPr>
          <p:nvPr>
            <p:ph type="title"/>
          </p:nvPr>
        </p:nvSpPr>
        <p:spPr>
          <a:xfrm>
            <a:off x="628650" y="365125"/>
            <a:ext cx="7886700" cy="13256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alibri"/>
              <a:buNone/>
            </a:pPr>
            <a:endParaRPr sz="4400" b="0" i="0" u="none" strike="noStrike" cap="none">
              <a:solidFill>
                <a:schemeClr val="dk1"/>
              </a:solidFill>
              <a:latin typeface="Calibri"/>
              <a:ea typeface="Calibri"/>
              <a:cs typeface="Calibri"/>
              <a:sym typeface="Calibri"/>
            </a:endParaRPr>
          </a:p>
        </p:txBody>
      </p:sp>
      <p:sp>
        <p:nvSpPr>
          <p:cNvPr id="429" name="Google Shape;429;p55"/>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Autofit/>
          </a:bodyPr>
          <a:lstStyle/>
          <a:p>
            <a:pPr marL="228600" marR="0" lvl="0" indent="-50800" algn="l" rtl="0">
              <a:lnSpc>
                <a:spcPct val="90000"/>
              </a:lnSpc>
              <a:spcBef>
                <a:spcPts val="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pic>
        <p:nvPicPr>
          <p:cNvPr id="430" name="Google Shape;430;p55" descr="Image result for china floating solar"/>
          <p:cNvPicPr preferRelativeResize="0"/>
          <p:nvPr/>
        </p:nvPicPr>
        <p:blipFill rotWithShape="1">
          <a:blip r:embed="rId3" cstate="print">
            <a:alphaModFix/>
          </a:blip>
          <a:srcRect l="5564" r="5538"/>
          <a:stretch/>
        </p:blipFill>
        <p:spPr>
          <a:xfrm>
            <a:off x="0" y="2"/>
            <a:ext cx="9144000" cy="6858933"/>
          </a:xfrm>
          <a:prstGeom prst="rect">
            <a:avLst/>
          </a:prstGeom>
          <a:noFill/>
          <a:ln>
            <a:noFill/>
          </a:ln>
        </p:spPr>
      </p:pic>
      <p:sp>
        <p:nvSpPr>
          <p:cNvPr id="431" name="Google Shape;431;p55"/>
          <p:cNvSpPr txBox="1"/>
          <p:nvPr/>
        </p:nvSpPr>
        <p:spPr>
          <a:xfrm>
            <a:off x="3285811" y="6287117"/>
            <a:ext cx="5757600" cy="4616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 sz="2400" b="1">
                <a:solidFill>
                  <a:schemeClr val="lt1"/>
                </a:solidFill>
                <a:latin typeface="Comic Sans MS"/>
                <a:ea typeface="Comic Sans MS"/>
                <a:cs typeface="Comic Sans MS"/>
                <a:sym typeface="Comic Sans MS"/>
              </a:rPr>
              <a:t>Largest floating solar plant - China</a:t>
            </a:r>
            <a:endParaRPr/>
          </a:p>
        </p:txBody>
      </p:sp>
    </p:spTree>
    <p:extLst>
      <p:ext uri="{BB962C8B-B14F-4D97-AF65-F5344CB8AC3E}">
        <p14:creationId xmlns:p14="http://schemas.microsoft.com/office/powerpoint/2010/main" val="31546112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56"/>
          <p:cNvSpPr txBox="1">
            <a:spLocks noGrp="1"/>
          </p:cNvSpPr>
          <p:nvPr>
            <p:ph type="title"/>
          </p:nvPr>
        </p:nvSpPr>
        <p:spPr>
          <a:xfrm>
            <a:off x="628650" y="365125"/>
            <a:ext cx="7886700" cy="13256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alibri"/>
              <a:buNone/>
            </a:pPr>
            <a:endParaRPr sz="4400" b="0" i="0" u="none" strike="noStrike" cap="none">
              <a:solidFill>
                <a:schemeClr val="dk1"/>
              </a:solidFill>
              <a:latin typeface="Calibri"/>
              <a:ea typeface="Calibri"/>
              <a:cs typeface="Calibri"/>
              <a:sym typeface="Calibri"/>
            </a:endParaRPr>
          </a:p>
        </p:txBody>
      </p:sp>
      <p:sp>
        <p:nvSpPr>
          <p:cNvPr id="437" name="Google Shape;437;p56"/>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Autofit/>
          </a:bodyPr>
          <a:lstStyle/>
          <a:p>
            <a:pPr marL="228600" marR="0" lvl="0" indent="-50800" algn="l" rtl="0">
              <a:lnSpc>
                <a:spcPct val="90000"/>
              </a:lnSpc>
              <a:spcBef>
                <a:spcPts val="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pic>
        <p:nvPicPr>
          <p:cNvPr id="438" name="Google Shape;438;p56" descr="Image result for london array wind farm"/>
          <p:cNvPicPr preferRelativeResize="0"/>
          <p:nvPr/>
        </p:nvPicPr>
        <p:blipFill rotWithShape="1">
          <a:blip r:embed="rId3" cstate="print">
            <a:alphaModFix/>
          </a:blip>
          <a:srcRect l="2008" r="1893"/>
          <a:stretch/>
        </p:blipFill>
        <p:spPr>
          <a:xfrm>
            <a:off x="0" y="-9198"/>
            <a:ext cx="9144000" cy="6867199"/>
          </a:xfrm>
          <a:prstGeom prst="rect">
            <a:avLst/>
          </a:prstGeom>
          <a:noFill/>
          <a:ln>
            <a:noFill/>
          </a:ln>
        </p:spPr>
      </p:pic>
      <p:sp>
        <p:nvSpPr>
          <p:cNvPr id="439" name="Google Shape;439;p56"/>
          <p:cNvSpPr txBox="1"/>
          <p:nvPr/>
        </p:nvSpPr>
        <p:spPr>
          <a:xfrm>
            <a:off x="52075" y="4225145"/>
            <a:ext cx="2672400" cy="1569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400" b="1">
                <a:solidFill>
                  <a:schemeClr val="lt1"/>
                </a:solidFill>
                <a:latin typeface="Comic Sans MS"/>
                <a:ea typeface="Comic Sans MS"/>
                <a:cs typeface="Comic Sans MS"/>
                <a:sym typeface="Comic Sans MS"/>
              </a:rPr>
              <a:t>Largest offshore wind farm - North Sea</a:t>
            </a:r>
            <a:endParaRPr/>
          </a:p>
        </p:txBody>
      </p:sp>
    </p:spTree>
    <p:extLst>
      <p:ext uri="{BB962C8B-B14F-4D97-AF65-F5344CB8AC3E}">
        <p14:creationId xmlns:p14="http://schemas.microsoft.com/office/powerpoint/2010/main" val="750526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57"/>
          <p:cNvSpPr txBox="1">
            <a:spLocks noGrp="1"/>
          </p:cNvSpPr>
          <p:nvPr>
            <p:ph type="title"/>
          </p:nvPr>
        </p:nvSpPr>
        <p:spPr>
          <a:xfrm>
            <a:off x="628650" y="365125"/>
            <a:ext cx="7886700" cy="13256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alibri"/>
              <a:buNone/>
            </a:pPr>
            <a:endParaRPr sz="4400" b="0" i="0" u="none" strike="noStrike" cap="none">
              <a:solidFill>
                <a:schemeClr val="dk1"/>
              </a:solidFill>
              <a:latin typeface="Calibri"/>
              <a:ea typeface="Calibri"/>
              <a:cs typeface="Calibri"/>
              <a:sym typeface="Calibri"/>
            </a:endParaRPr>
          </a:p>
        </p:txBody>
      </p:sp>
      <p:sp>
        <p:nvSpPr>
          <p:cNvPr id="445" name="Google Shape;445;p57"/>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Autofit/>
          </a:bodyPr>
          <a:lstStyle/>
          <a:p>
            <a:pPr marL="228600" marR="0" lvl="0" indent="-50800" algn="l" rtl="0">
              <a:lnSpc>
                <a:spcPct val="90000"/>
              </a:lnSpc>
              <a:spcBef>
                <a:spcPts val="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pic>
        <p:nvPicPr>
          <p:cNvPr id="446" name="Google Shape;446;p57" descr="Image result for largest hydroelectric dam"/>
          <p:cNvPicPr preferRelativeResize="0"/>
          <p:nvPr/>
        </p:nvPicPr>
        <p:blipFill rotWithShape="1">
          <a:blip r:embed="rId3" cstate="print">
            <a:alphaModFix/>
          </a:blip>
          <a:srcRect l="12572" r="12587"/>
          <a:stretch/>
        </p:blipFill>
        <p:spPr>
          <a:xfrm>
            <a:off x="0" y="1"/>
            <a:ext cx="9144000" cy="6857999"/>
          </a:xfrm>
          <a:prstGeom prst="rect">
            <a:avLst/>
          </a:prstGeom>
          <a:noFill/>
          <a:ln>
            <a:noFill/>
          </a:ln>
        </p:spPr>
      </p:pic>
      <p:sp>
        <p:nvSpPr>
          <p:cNvPr id="447" name="Google Shape;447;p57"/>
          <p:cNvSpPr txBox="1"/>
          <p:nvPr/>
        </p:nvSpPr>
        <p:spPr>
          <a:xfrm>
            <a:off x="120581" y="95192"/>
            <a:ext cx="5275500" cy="831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400" b="1">
                <a:solidFill>
                  <a:schemeClr val="dk1"/>
                </a:solidFill>
                <a:latin typeface="Comic Sans MS"/>
                <a:ea typeface="Comic Sans MS"/>
                <a:cs typeface="Comic Sans MS"/>
                <a:sym typeface="Comic Sans MS"/>
              </a:rPr>
              <a:t>Largest hydroelectric dam-</a:t>
            </a:r>
            <a:endParaRPr/>
          </a:p>
          <a:p>
            <a:pPr marL="0" marR="0" lvl="0" indent="0" algn="l" rtl="0">
              <a:spcBef>
                <a:spcPts val="0"/>
              </a:spcBef>
              <a:spcAft>
                <a:spcPts val="0"/>
              </a:spcAft>
              <a:buNone/>
            </a:pPr>
            <a:r>
              <a:rPr lang="en" sz="2400" b="1">
                <a:solidFill>
                  <a:schemeClr val="dk1"/>
                </a:solidFill>
                <a:latin typeface="Comic Sans MS"/>
                <a:ea typeface="Comic Sans MS"/>
                <a:cs typeface="Comic Sans MS"/>
                <a:sym typeface="Comic Sans MS"/>
              </a:rPr>
              <a:t>Three Gorges Dam, China</a:t>
            </a:r>
            <a:endParaRPr/>
          </a:p>
        </p:txBody>
      </p:sp>
    </p:spTree>
    <p:extLst>
      <p:ext uri="{BB962C8B-B14F-4D97-AF65-F5344CB8AC3E}">
        <p14:creationId xmlns:p14="http://schemas.microsoft.com/office/powerpoint/2010/main" val="688920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58"/>
          <p:cNvSpPr txBox="1">
            <a:spLocks noGrp="1"/>
          </p:cNvSpPr>
          <p:nvPr>
            <p:ph type="title"/>
          </p:nvPr>
        </p:nvSpPr>
        <p:spPr>
          <a:xfrm>
            <a:off x="628650" y="365125"/>
            <a:ext cx="7886700" cy="13256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alibri"/>
              <a:buNone/>
            </a:pPr>
            <a:endParaRPr sz="4400" b="0" i="0" u="none" strike="noStrike" cap="none">
              <a:solidFill>
                <a:schemeClr val="dk1"/>
              </a:solidFill>
              <a:latin typeface="Calibri"/>
              <a:ea typeface="Calibri"/>
              <a:cs typeface="Calibri"/>
              <a:sym typeface="Calibri"/>
            </a:endParaRPr>
          </a:p>
        </p:txBody>
      </p:sp>
      <p:sp>
        <p:nvSpPr>
          <p:cNvPr id="453" name="Google Shape;453;p58"/>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Autofit/>
          </a:bodyPr>
          <a:lstStyle/>
          <a:p>
            <a:pPr marL="228600" marR="0" lvl="0" indent="-50800" algn="l" rtl="0">
              <a:lnSpc>
                <a:spcPct val="90000"/>
              </a:lnSpc>
              <a:spcBef>
                <a:spcPts val="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pic>
        <p:nvPicPr>
          <p:cNvPr id="454" name="Google Shape;454;p58" descr="Image result for olmedilla photovoltaic park"/>
          <p:cNvPicPr preferRelativeResize="0"/>
          <p:nvPr/>
        </p:nvPicPr>
        <p:blipFill rotWithShape="1">
          <a:blip r:embed="rId3" cstate="print">
            <a:alphaModFix/>
          </a:blip>
          <a:srcRect/>
          <a:stretch/>
        </p:blipFill>
        <p:spPr>
          <a:xfrm>
            <a:off x="1093252" y="716"/>
            <a:ext cx="6859431" cy="6856569"/>
          </a:xfrm>
          <a:prstGeom prst="rect">
            <a:avLst/>
          </a:prstGeom>
          <a:noFill/>
          <a:ln>
            <a:noFill/>
          </a:ln>
        </p:spPr>
      </p:pic>
      <p:sp>
        <p:nvSpPr>
          <p:cNvPr id="455" name="Google Shape;455;p58"/>
          <p:cNvSpPr txBox="1"/>
          <p:nvPr/>
        </p:nvSpPr>
        <p:spPr>
          <a:xfrm>
            <a:off x="1885223" y="6093535"/>
            <a:ext cx="5275500" cy="46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3000" b="1">
                <a:latin typeface="Comic Sans MS"/>
                <a:ea typeface="Comic Sans MS"/>
                <a:cs typeface="Comic Sans MS"/>
                <a:sym typeface="Comic Sans MS"/>
              </a:rPr>
              <a:t>Largest solar plant - Spain</a:t>
            </a:r>
            <a:endParaRPr sz="3000"/>
          </a:p>
        </p:txBody>
      </p:sp>
    </p:spTree>
    <p:extLst>
      <p:ext uri="{BB962C8B-B14F-4D97-AF65-F5344CB8AC3E}">
        <p14:creationId xmlns:p14="http://schemas.microsoft.com/office/powerpoint/2010/main" val="382418003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59"/>
          <p:cNvSpPr txBox="1">
            <a:spLocks noGrp="1"/>
          </p:cNvSpPr>
          <p:nvPr>
            <p:ph type="title"/>
          </p:nvPr>
        </p:nvSpPr>
        <p:spPr>
          <a:xfrm>
            <a:off x="628650" y="365125"/>
            <a:ext cx="7886700" cy="13256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omic Sans MS"/>
              <a:buNone/>
            </a:pPr>
            <a:r>
              <a:rPr lang="en" sz="4400" b="0" i="0" u="none" strike="noStrike" cap="none">
                <a:solidFill>
                  <a:schemeClr val="dk1"/>
                </a:solidFill>
                <a:latin typeface="Comic Sans MS"/>
                <a:ea typeface="Comic Sans MS"/>
                <a:cs typeface="Comic Sans MS"/>
                <a:sym typeface="Comic Sans MS"/>
              </a:rPr>
              <a:t>100%?</a:t>
            </a:r>
            <a:endParaRPr/>
          </a:p>
        </p:txBody>
      </p:sp>
      <p:sp>
        <p:nvSpPr>
          <p:cNvPr id="461" name="Google Shape;461;p59"/>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2800"/>
              <a:buFont typeface="Arial"/>
              <a:buNone/>
            </a:pPr>
            <a:r>
              <a:rPr lang="en" sz="2800" b="0" i="0" u="none" strike="noStrike" cap="none" dirty="0">
                <a:solidFill>
                  <a:schemeClr val="dk1"/>
                </a:solidFill>
                <a:latin typeface="Comic Sans MS"/>
                <a:ea typeface="Comic Sans MS"/>
                <a:cs typeface="Comic Sans MS"/>
                <a:sym typeface="Comic Sans MS"/>
              </a:rPr>
              <a:t>Do you think it will ever be possible to generate 100% of our energy from renewable resources</a:t>
            </a:r>
            <a:r>
              <a:rPr lang="en" sz="2800" b="0" i="0" u="none" strike="noStrike" cap="none" dirty="0" smtClean="0">
                <a:solidFill>
                  <a:schemeClr val="dk1"/>
                </a:solidFill>
                <a:latin typeface="Comic Sans MS"/>
                <a:ea typeface="Comic Sans MS"/>
                <a:cs typeface="Comic Sans MS"/>
                <a:sym typeface="Comic Sans MS"/>
              </a:rPr>
              <a:t>?</a:t>
            </a:r>
          </a:p>
          <a:p>
            <a:pPr marL="0" marR="0" lvl="0" indent="0" algn="ctr" rtl="0">
              <a:lnSpc>
                <a:spcPct val="90000"/>
              </a:lnSpc>
              <a:spcBef>
                <a:spcPts val="0"/>
              </a:spcBef>
              <a:spcAft>
                <a:spcPts val="0"/>
              </a:spcAft>
              <a:buClr>
                <a:schemeClr val="dk1"/>
              </a:buClr>
              <a:buSzPts val="2800"/>
              <a:buFont typeface="Arial"/>
              <a:buNone/>
            </a:pPr>
            <a:endParaRPr lang="en" sz="2800" dirty="0" smtClean="0">
              <a:solidFill>
                <a:schemeClr val="dk1"/>
              </a:solidFill>
              <a:latin typeface="Comic Sans MS"/>
              <a:sym typeface="Comic Sans MS"/>
            </a:endParaRPr>
          </a:p>
          <a:p>
            <a:pPr marL="0" lvl="0" indent="0" algn="ctr">
              <a:lnSpc>
                <a:spcPct val="90000"/>
              </a:lnSpc>
              <a:spcBef>
                <a:spcPts val="0"/>
              </a:spcBef>
              <a:spcAft>
                <a:spcPts val="0"/>
              </a:spcAft>
              <a:buClr>
                <a:schemeClr val="dk1"/>
              </a:buClr>
              <a:buSzPts val="2800"/>
              <a:buNone/>
            </a:pPr>
            <a:r>
              <a:rPr lang="en-GB" sz="2000" dirty="0" smtClean="0">
                <a:hlinkClick r:id="rId3"/>
              </a:rPr>
              <a:t>https://www.youtube.com/watch?v=RnvCbquYeIM</a:t>
            </a:r>
            <a:r>
              <a:rPr lang="en-GB" sz="2000" dirty="0" smtClean="0"/>
              <a:t> </a:t>
            </a:r>
            <a:endParaRPr sz="2000" dirty="0"/>
          </a:p>
        </p:txBody>
      </p:sp>
      <p:pic>
        <p:nvPicPr>
          <p:cNvPr id="462" name="Google Shape;462;p59" descr="Image result for china floating solar"/>
          <p:cNvPicPr preferRelativeResize="0"/>
          <p:nvPr/>
        </p:nvPicPr>
        <p:blipFill rotWithShape="1">
          <a:blip r:embed="rId4" cstate="print">
            <a:alphaModFix/>
          </a:blip>
          <a:srcRect l="5564" r="5538"/>
          <a:stretch/>
        </p:blipFill>
        <p:spPr>
          <a:xfrm>
            <a:off x="2994213" y="4021033"/>
            <a:ext cx="3155577" cy="2367003"/>
          </a:xfrm>
          <a:prstGeom prst="rect">
            <a:avLst/>
          </a:prstGeom>
          <a:noFill/>
          <a:ln>
            <a:noFill/>
          </a:ln>
        </p:spPr>
      </p:pic>
    </p:spTree>
    <p:extLst>
      <p:ext uri="{BB962C8B-B14F-4D97-AF65-F5344CB8AC3E}">
        <p14:creationId xmlns:p14="http://schemas.microsoft.com/office/powerpoint/2010/main" val="1436273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60"/>
          <p:cNvSpPr txBox="1">
            <a:spLocks noGrp="1"/>
          </p:cNvSpPr>
          <p:nvPr>
            <p:ph type="title"/>
          </p:nvPr>
        </p:nvSpPr>
        <p:spPr>
          <a:xfrm>
            <a:off x="628650" y="365125"/>
            <a:ext cx="7886700" cy="13256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omic Sans MS"/>
              <a:buNone/>
            </a:pPr>
            <a:r>
              <a:rPr lang="en" sz="4400" b="0" i="0" u="none" strike="noStrike" cap="none">
                <a:solidFill>
                  <a:schemeClr val="dk1"/>
                </a:solidFill>
                <a:latin typeface="Comic Sans MS"/>
                <a:ea typeface="Comic Sans MS"/>
                <a:cs typeface="Comic Sans MS"/>
                <a:sym typeface="Comic Sans MS"/>
              </a:rPr>
              <a:t>100%?</a:t>
            </a:r>
            <a:endParaRPr/>
          </a:p>
        </p:txBody>
      </p:sp>
      <p:sp>
        <p:nvSpPr>
          <p:cNvPr id="468" name="Google Shape;468;p60"/>
          <p:cNvSpPr txBox="1">
            <a:spLocks noGrp="1"/>
          </p:cNvSpPr>
          <p:nvPr>
            <p:ph type="body" idx="1"/>
          </p:nvPr>
        </p:nvSpPr>
        <p:spPr>
          <a:xfrm>
            <a:off x="628650" y="1825625"/>
            <a:ext cx="7886700" cy="13284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r>
              <a:rPr lang="en" sz="2400" b="0" i="0" u="none" strike="noStrike" cap="none">
                <a:solidFill>
                  <a:schemeClr val="dk1"/>
                </a:solidFill>
                <a:latin typeface="Comic Sans MS"/>
                <a:ea typeface="Comic Sans MS"/>
                <a:cs typeface="Comic Sans MS"/>
                <a:sym typeface="Comic Sans MS"/>
              </a:rPr>
              <a:t>Some Countries / Cities in the world are already using 100% renewable energy resources!!! </a:t>
            </a:r>
            <a:endParaRPr sz="2400"/>
          </a:p>
        </p:txBody>
      </p:sp>
      <p:grpSp>
        <p:nvGrpSpPr>
          <p:cNvPr id="2" name="Google Shape;469;p60"/>
          <p:cNvGrpSpPr/>
          <p:nvPr/>
        </p:nvGrpSpPr>
        <p:grpSpPr>
          <a:xfrm>
            <a:off x="628650" y="3396186"/>
            <a:ext cx="7886700" cy="2915713"/>
            <a:chOff x="628650" y="3396185"/>
            <a:chExt cx="7886700" cy="2915713"/>
          </a:xfrm>
        </p:grpSpPr>
        <p:sp>
          <p:nvSpPr>
            <p:cNvPr id="470" name="Google Shape;470;p60"/>
            <p:cNvSpPr/>
            <p:nvPr/>
          </p:nvSpPr>
          <p:spPr>
            <a:xfrm>
              <a:off x="628650" y="3396185"/>
              <a:ext cx="7886700" cy="291570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471" name="Google Shape;471;p60"/>
            <p:cNvSpPr txBox="1"/>
            <p:nvPr/>
          </p:nvSpPr>
          <p:spPr>
            <a:xfrm>
              <a:off x="801666" y="3638324"/>
              <a:ext cx="3895500" cy="2431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3200" b="1">
                  <a:solidFill>
                    <a:srgbClr val="002060"/>
                  </a:solidFill>
                  <a:latin typeface="Comic Sans MS"/>
                  <a:ea typeface="Comic Sans MS"/>
                  <a:cs typeface="Comic Sans MS"/>
                  <a:sym typeface="Comic Sans MS"/>
                </a:rPr>
                <a:t>Iceland</a:t>
              </a:r>
              <a:r>
                <a:rPr lang="en" sz="2400">
                  <a:solidFill>
                    <a:schemeClr val="dk1"/>
                  </a:solidFill>
                  <a:latin typeface="Comic Sans MS"/>
                  <a:ea typeface="Comic Sans MS"/>
                  <a:cs typeface="Comic Sans MS"/>
                  <a:sym typeface="Comic Sans MS"/>
                </a:rPr>
                <a:t> </a:t>
              </a:r>
              <a:endParaRPr/>
            </a:p>
            <a:p>
              <a:pPr marL="0" marR="0" lvl="0" indent="0" algn="l" rtl="0">
                <a:spcBef>
                  <a:spcPts val="0"/>
                </a:spcBef>
                <a:spcAft>
                  <a:spcPts val="0"/>
                </a:spcAft>
                <a:buNone/>
              </a:pPr>
              <a:r>
                <a:rPr lang="en" sz="2400">
                  <a:solidFill>
                    <a:schemeClr val="dk1"/>
                  </a:solidFill>
                  <a:latin typeface="Comic Sans MS"/>
                  <a:ea typeface="Comic Sans MS"/>
                  <a:cs typeface="Comic Sans MS"/>
                  <a:sym typeface="Comic Sans MS"/>
                </a:rPr>
                <a:t>generates 72% of its electricity from hydroelectric and 28% from geothermal, wind .</a:t>
              </a:r>
              <a:endParaRPr/>
            </a:p>
          </p:txBody>
        </p:sp>
        <p:pic>
          <p:nvPicPr>
            <p:cNvPr id="472" name="Google Shape;472;p60" descr="Image result for iceland"/>
            <p:cNvPicPr preferRelativeResize="0"/>
            <p:nvPr/>
          </p:nvPicPr>
          <p:blipFill rotWithShape="1">
            <a:blip r:embed="rId3" cstate="print">
              <a:alphaModFix/>
            </a:blip>
            <a:srcRect/>
            <a:stretch/>
          </p:blipFill>
          <p:spPr>
            <a:xfrm>
              <a:off x="4493675" y="3396185"/>
              <a:ext cx="4021674" cy="2915713"/>
            </a:xfrm>
            <a:prstGeom prst="rect">
              <a:avLst/>
            </a:prstGeom>
            <a:noFill/>
            <a:ln>
              <a:noFill/>
            </a:ln>
          </p:spPr>
        </p:pic>
      </p:grpSp>
      <p:grpSp>
        <p:nvGrpSpPr>
          <p:cNvPr id="3" name="Google Shape;473;p60"/>
          <p:cNvGrpSpPr/>
          <p:nvPr/>
        </p:nvGrpSpPr>
        <p:grpSpPr>
          <a:xfrm>
            <a:off x="628650" y="3396184"/>
            <a:ext cx="7886700" cy="2915713"/>
            <a:chOff x="628650" y="3396183"/>
            <a:chExt cx="7886700" cy="2915713"/>
          </a:xfrm>
        </p:grpSpPr>
        <p:grpSp>
          <p:nvGrpSpPr>
            <p:cNvPr id="4" name="Google Shape;474;p60"/>
            <p:cNvGrpSpPr/>
            <p:nvPr/>
          </p:nvGrpSpPr>
          <p:grpSpPr>
            <a:xfrm>
              <a:off x="628650" y="3396184"/>
              <a:ext cx="7886700" cy="2915700"/>
              <a:chOff x="628650" y="3396185"/>
              <a:chExt cx="7886700" cy="2915700"/>
            </a:xfrm>
          </p:grpSpPr>
          <p:sp>
            <p:nvSpPr>
              <p:cNvPr id="475" name="Google Shape;475;p60"/>
              <p:cNvSpPr/>
              <p:nvPr/>
            </p:nvSpPr>
            <p:spPr>
              <a:xfrm>
                <a:off x="628650" y="3396185"/>
                <a:ext cx="7886700" cy="291570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476" name="Google Shape;476;p60"/>
              <p:cNvSpPr txBox="1"/>
              <p:nvPr/>
            </p:nvSpPr>
            <p:spPr>
              <a:xfrm>
                <a:off x="801666" y="3638324"/>
                <a:ext cx="3983400" cy="2431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3200" b="1">
                    <a:solidFill>
                      <a:srgbClr val="002060"/>
                    </a:solidFill>
                    <a:latin typeface="Comic Sans MS"/>
                    <a:ea typeface="Comic Sans MS"/>
                    <a:cs typeface="Comic Sans MS"/>
                    <a:sym typeface="Comic Sans MS"/>
                  </a:rPr>
                  <a:t>Orkney, Scotland</a:t>
                </a:r>
                <a:r>
                  <a:rPr lang="en" sz="2400">
                    <a:solidFill>
                      <a:schemeClr val="dk1"/>
                    </a:solidFill>
                    <a:latin typeface="Comic Sans MS"/>
                    <a:ea typeface="Comic Sans MS"/>
                    <a:cs typeface="Comic Sans MS"/>
                    <a:sym typeface="Comic Sans MS"/>
                  </a:rPr>
                  <a:t> </a:t>
                </a:r>
                <a:endParaRPr/>
              </a:p>
              <a:p>
                <a:pPr marL="0" marR="0" lvl="0" indent="0" algn="l" rtl="0">
                  <a:spcBef>
                    <a:spcPts val="0"/>
                  </a:spcBef>
                  <a:spcAft>
                    <a:spcPts val="0"/>
                  </a:spcAft>
                  <a:buNone/>
                </a:pPr>
                <a:r>
                  <a:rPr lang="en" sz="2400">
                    <a:solidFill>
                      <a:schemeClr val="dk1"/>
                    </a:solidFill>
                    <a:latin typeface="Comic Sans MS"/>
                    <a:ea typeface="Comic Sans MS"/>
                    <a:cs typeface="Comic Sans MS"/>
                    <a:sym typeface="Comic Sans MS"/>
                  </a:rPr>
                  <a:t>generates over 100% of its net power from wind and marine power. Connected to the mainland</a:t>
                </a:r>
                <a:endParaRPr/>
              </a:p>
            </p:txBody>
          </p:sp>
        </p:grpSp>
        <p:pic>
          <p:nvPicPr>
            <p:cNvPr id="477" name="Google Shape;477;p60" descr="Image result for orkney scotland"/>
            <p:cNvPicPr preferRelativeResize="0"/>
            <p:nvPr/>
          </p:nvPicPr>
          <p:blipFill rotWithShape="1">
            <a:blip r:embed="rId4" cstate="print">
              <a:alphaModFix/>
            </a:blip>
            <a:srcRect l="16680"/>
            <a:stretch/>
          </p:blipFill>
          <p:spPr>
            <a:xfrm>
              <a:off x="4870275" y="3396183"/>
              <a:ext cx="3645073" cy="2915713"/>
            </a:xfrm>
            <a:prstGeom prst="rect">
              <a:avLst/>
            </a:prstGeom>
            <a:noFill/>
            <a:ln>
              <a:noFill/>
            </a:ln>
          </p:spPr>
        </p:pic>
      </p:grpSp>
      <p:grpSp>
        <p:nvGrpSpPr>
          <p:cNvPr id="5" name="Google Shape;478;p60"/>
          <p:cNvGrpSpPr/>
          <p:nvPr/>
        </p:nvGrpSpPr>
        <p:grpSpPr>
          <a:xfrm>
            <a:off x="628650" y="3396183"/>
            <a:ext cx="7886700" cy="2915716"/>
            <a:chOff x="628650" y="3396182"/>
            <a:chExt cx="7886700" cy="2915716"/>
          </a:xfrm>
        </p:grpSpPr>
        <p:grpSp>
          <p:nvGrpSpPr>
            <p:cNvPr id="6" name="Google Shape;479;p60"/>
            <p:cNvGrpSpPr/>
            <p:nvPr/>
          </p:nvGrpSpPr>
          <p:grpSpPr>
            <a:xfrm>
              <a:off x="628650" y="3396184"/>
              <a:ext cx="7886700" cy="2915700"/>
              <a:chOff x="628650" y="3396185"/>
              <a:chExt cx="7886700" cy="2915700"/>
            </a:xfrm>
          </p:grpSpPr>
          <p:sp>
            <p:nvSpPr>
              <p:cNvPr id="480" name="Google Shape;480;p60"/>
              <p:cNvSpPr/>
              <p:nvPr/>
            </p:nvSpPr>
            <p:spPr>
              <a:xfrm>
                <a:off x="628650" y="3396185"/>
                <a:ext cx="7886700" cy="291570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481" name="Google Shape;481;p60"/>
              <p:cNvSpPr txBox="1"/>
              <p:nvPr/>
            </p:nvSpPr>
            <p:spPr>
              <a:xfrm>
                <a:off x="801666" y="3638324"/>
                <a:ext cx="3983400" cy="2431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000" b="1">
                    <a:solidFill>
                      <a:srgbClr val="002060"/>
                    </a:solidFill>
                    <a:latin typeface="Comic Sans MS"/>
                    <a:ea typeface="Comic Sans MS"/>
                    <a:cs typeface="Comic Sans MS"/>
                    <a:sym typeface="Comic Sans MS"/>
                  </a:rPr>
                  <a:t>Paraguay</a:t>
                </a:r>
                <a:endParaRPr sz="20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 sz="2000">
                    <a:solidFill>
                      <a:schemeClr val="dk1"/>
                    </a:solidFill>
                    <a:latin typeface="Comic Sans MS"/>
                    <a:ea typeface="Comic Sans MS"/>
                    <a:cs typeface="Comic Sans MS"/>
                    <a:sym typeface="Comic Sans MS"/>
                  </a:rPr>
                  <a:t>Electricity sector is 100% hydroelectric. 90% of this is exported with the remaining 10% covering domestic demand.</a:t>
                </a:r>
                <a:endParaRPr sz="2000"/>
              </a:p>
            </p:txBody>
          </p:sp>
        </p:grpSp>
        <p:pic>
          <p:nvPicPr>
            <p:cNvPr id="482" name="Google Shape;482;p60" descr="Image result for paraguay"/>
            <p:cNvPicPr preferRelativeResize="0"/>
            <p:nvPr/>
          </p:nvPicPr>
          <p:blipFill rotWithShape="1">
            <a:blip r:embed="rId5" cstate="print">
              <a:alphaModFix/>
            </a:blip>
            <a:srcRect l="14704"/>
            <a:stretch/>
          </p:blipFill>
          <p:spPr>
            <a:xfrm>
              <a:off x="4782592" y="3396182"/>
              <a:ext cx="3732756" cy="2915716"/>
            </a:xfrm>
            <a:prstGeom prst="rect">
              <a:avLst/>
            </a:prstGeom>
            <a:noFill/>
            <a:ln>
              <a:noFill/>
            </a:ln>
          </p:spPr>
        </p:pic>
      </p:grpSp>
    </p:spTree>
    <p:extLst>
      <p:ext uri="{BB962C8B-B14F-4D97-AF65-F5344CB8AC3E}">
        <p14:creationId xmlns:p14="http://schemas.microsoft.com/office/powerpoint/2010/main" val="651312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5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0" y="0"/>
            <a:ext cx="9144000" cy="6858000"/>
          </a:xfrm>
          <a:prstGeom prst="rect">
            <a:avLst/>
          </a:prstGeom>
        </p:spPr>
      </p:pic>
      <p:pic>
        <p:nvPicPr>
          <p:cNvPr id="5" name="Picture 4"/>
          <p:cNvPicPr>
            <a:picLocks noChangeAspect="1"/>
          </p:cNvPicPr>
          <p:nvPr/>
        </p:nvPicPr>
        <p:blipFill>
          <a:blip r:embed="rId3"/>
          <a:stretch>
            <a:fillRect/>
          </a:stretch>
        </p:blipFill>
        <p:spPr>
          <a:xfrm rot="20986085">
            <a:off x="6376406" y="4830623"/>
            <a:ext cx="2428875" cy="1457325"/>
          </a:xfrm>
          <a:prstGeom prst="rect">
            <a:avLst/>
          </a:prstGeom>
        </p:spPr>
      </p:pic>
    </p:spTree>
    <p:extLst>
      <p:ext uri="{BB962C8B-B14F-4D97-AF65-F5344CB8AC3E}">
        <p14:creationId xmlns:p14="http://schemas.microsoft.com/office/powerpoint/2010/main" val="21430663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Costa Rica!!!</a:t>
            </a:r>
            <a:endParaRPr lang="en-GB" dirty="0"/>
          </a:p>
        </p:txBody>
      </p:sp>
      <p:sp>
        <p:nvSpPr>
          <p:cNvPr id="3" name="Content Placeholder 2"/>
          <p:cNvSpPr>
            <a:spLocks noGrp="1"/>
          </p:cNvSpPr>
          <p:nvPr>
            <p:ph idx="1"/>
          </p:nvPr>
        </p:nvSpPr>
        <p:spPr>
          <a:xfrm>
            <a:off x="457200" y="1600206"/>
            <a:ext cx="8229600" cy="4493090"/>
          </a:xfrm>
          <a:solidFill>
            <a:schemeClr val="bg1"/>
          </a:solidFill>
          <a:ln>
            <a:solidFill>
              <a:schemeClr val="tx1"/>
            </a:solidFill>
          </a:ln>
        </p:spPr>
        <p:txBody>
          <a:bodyPr/>
          <a:lstStyle/>
          <a:p>
            <a:r>
              <a:rPr lang="en-GB" sz="2400" dirty="0" smtClean="0"/>
              <a:t>Population = 5 million.</a:t>
            </a:r>
          </a:p>
          <a:p>
            <a:r>
              <a:rPr lang="en-GB" sz="2400" dirty="0" smtClean="0"/>
              <a:t>Constitution = “right to a healthy environment for all citizens”</a:t>
            </a:r>
          </a:p>
          <a:p>
            <a:r>
              <a:rPr lang="en-GB" sz="2400" dirty="0" smtClean="0"/>
              <a:t>Doubled Forest Cover in last 30 year to counter deforestation.</a:t>
            </a:r>
          </a:p>
          <a:p>
            <a:r>
              <a:rPr lang="en-GB" sz="2400" dirty="0" smtClean="0"/>
              <a:t>Nearly 100% of energy from renewables – went 300 days just using renewable energy. </a:t>
            </a:r>
          </a:p>
          <a:p>
            <a:r>
              <a:rPr lang="en-GB" sz="2400" dirty="0" smtClean="0"/>
              <a:t>Recently revealed they now want to become completely carbon –neutral by 2021 = no fossil fuels – transport is big issue!</a:t>
            </a:r>
          </a:p>
          <a:p>
            <a:r>
              <a:rPr lang="en-GB" sz="2400" dirty="0" smtClean="0"/>
              <a:t>No army!</a:t>
            </a:r>
          </a:p>
          <a:p>
            <a:endParaRPr lang="en-GB" dirty="0"/>
          </a:p>
        </p:txBody>
      </p:sp>
    </p:spTree>
    <p:extLst>
      <p:ext uri="{BB962C8B-B14F-4D97-AF65-F5344CB8AC3E}">
        <p14:creationId xmlns:p14="http://schemas.microsoft.com/office/powerpoint/2010/main" val="17639912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Picture 5"/>
          <p:cNvPicPr>
            <a:picLocks noChangeAspect="1"/>
          </p:cNvPicPr>
          <p:nvPr/>
        </p:nvPicPr>
        <p:blipFill>
          <a:blip r:embed="rId2" cstate="print"/>
          <a:stretch>
            <a:fillRect/>
          </a:stretch>
        </p:blipFill>
        <p:spPr>
          <a:xfrm>
            <a:off x="1546526" y="1710251"/>
            <a:ext cx="6261781" cy="5009425"/>
          </a:xfrm>
          <a:prstGeom prst="rect">
            <a:avLst/>
          </a:prstGeom>
        </p:spPr>
      </p:pic>
    </p:spTree>
    <p:extLst>
      <p:ext uri="{BB962C8B-B14F-4D97-AF65-F5344CB8AC3E}">
        <p14:creationId xmlns:p14="http://schemas.microsoft.com/office/powerpoint/2010/main" val="5436007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Plastic Bag usage down 80% since introduced in 2014.</a:t>
            </a:r>
          </a:p>
          <a:p>
            <a:endParaRPr lang="en-GB" dirty="0" smtClean="0"/>
          </a:p>
          <a:p>
            <a:r>
              <a:rPr lang="en-GB" dirty="0" smtClean="0"/>
              <a:t>Recycling of plastic saves on average about 2.5 kg CO2 per kg of plastic.</a:t>
            </a:r>
          </a:p>
          <a:p>
            <a:r>
              <a:rPr lang="en-GB" dirty="0" smtClean="0"/>
              <a:t>About 6% of the world-wide oil consumption is used for the production of plastic (with increasing tendency).</a:t>
            </a:r>
          </a:p>
          <a:p>
            <a:endParaRPr lang="en-GB" dirty="0"/>
          </a:p>
        </p:txBody>
      </p:sp>
    </p:spTree>
    <p:extLst>
      <p:ext uri="{BB962C8B-B14F-4D97-AF65-F5344CB8AC3E}">
        <p14:creationId xmlns:p14="http://schemas.microsoft.com/office/powerpoint/2010/main" val="14486852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31640" y="332656"/>
            <a:ext cx="5581650" cy="1466850"/>
          </a:xfrm>
          <a:prstGeom prst="rect">
            <a:avLst/>
          </a:prstGeom>
        </p:spPr>
      </p:pic>
      <p:pic>
        <p:nvPicPr>
          <p:cNvPr id="3" name="Picture 2"/>
          <p:cNvPicPr>
            <a:picLocks noChangeAspect="1"/>
          </p:cNvPicPr>
          <p:nvPr/>
        </p:nvPicPr>
        <p:blipFill>
          <a:blip r:embed="rId3"/>
          <a:stretch>
            <a:fillRect/>
          </a:stretch>
        </p:blipFill>
        <p:spPr>
          <a:xfrm>
            <a:off x="827584" y="4509120"/>
            <a:ext cx="6905625" cy="1362075"/>
          </a:xfrm>
          <a:prstGeom prst="rect">
            <a:avLst/>
          </a:prstGeom>
        </p:spPr>
      </p:pic>
      <p:pic>
        <p:nvPicPr>
          <p:cNvPr id="4" name="Picture 3"/>
          <p:cNvPicPr>
            <a:picLocks noChangeAspect="1"/>
          </p:cNvPicPr>
          <p:nvPr/>
        </p:nvPicPr>
        <p:blipFill>
          <a:blip r:embed="rId4"/>
          <a:stretch>
            <a:fillRect/>
          </a:stretch>
        </p:blipFill>
        <p:spPr>
          <a:xfrm>
            <a:off x="2411760" y="2051534"/>
            <a:ext cx="4328408" cy="2205558"/>
          </a:xfrm>
          <a:prstGeom prst="rect">
            <a:avLst/>
          </a:prstGeom>
        </p:spPr>
      </p:pic>
    </p:spTree>
    <p:extLst>
      <p:ext uri="{BB962C8B-B14F-4D97-AF65-F5344CB8AC3E}">
        <p14:creationId xmlns:p14="http://schemas.microsoft.com/office/powerpoint/2010/main" val="30140167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99479" y="260648"/>
            <a:ext cx="8201025" cy="885825"/>
          </a:xfrm>
          <a:prstGeom prst="rect">
            <a:avLst/>
          </a:prstGeom>
        </p:spPr>
      </p:pic>
      <p:pic>
        <p:nvPicPr>
          <p:cNvPr id="5" name="Picture 4"/>
          <p:cNvPicPr>
            <a:picLocks noChangeAspect="1"/>
          </p:cNvPicPr>
          <p:nvPr/>
        </p:nvPicPr>
        <p:blipFill>
          <a:blip r:embed="rId3"/>
          <a:stretch>
            <a:fillRect/>
          </a:stretch>
        </p:blipFill>
        <p:spPr>
          <a:xfrm>
            <a:off x="1187624" y="1340769"/>
            <a:ext cx="6192688" cy="4120952"/>
          </a:xfrm>
          <a:prstGeom prst="rect">
            <a:avLst/>
          </a:prstGeom>
        </p:spPr>
      </p:pic>
      <p:sp>
        <p:nvSpPr>
          <p:cNvPr id="6" name="Rectangle 5"/>
          <p:cNvSpPr/>
          <p:nvPr/>
        </p:nvSpPr>
        <p:spPr>
          <a:xfrm>
            <a:off x="239599" y="6110182"/>
            <a:ext cx="4572000" cy="646331"/>
          </a:xfrm>
          <a:prstGeom prst="rect">
            <a:avLst/>
          </a:prstGeom>
        </p:spPr>
        <p:txBody>
          <a:bodyPr>
            <a:spAutoFit/>
          </a:bodyPr>
          <a:lstStyle/>
          <a:p>
            <a:r>
              <a:rPr lang="en-GB" sz="1800" dirty="0"/>
              <a:t>https://www.youtube.com/watch?v=xLx4fVsYdTI</a:t>
            </a:r>
          </a:p>
        </p:txBody>
      </p:sp>
      <p:sp>
        <p:nvSpPr>
          <p:cNvPr id="7" name="Rectangle 6"/>
          <p:cNvSpPr/>
          <p:nvPr/>
        </p:nvSpPr>
        <p:spPr>
          <a:xfrm>
            <a:off x="4794296" y="6079321"/>
            <a:ext cx="4572000" cy="707886"/>
          </a:xfrm>
          <a:prstGeom prst="rect">
            <a:avLst/>
          </a:prstGeom>
        </p:spPr>
        <p:txBody>
          <a:bodyPr>
            <a:spAutoFit/>
          </a:bodyPr>
          <a:lstStyle/>
          <a:p>
            <a:r>
              <a:rPr lang="en-GB" sz="2000" dirty="0"/>
              <a:t>https://www.youtube.com/watch?v=5nPikmzpVwY</a:t>
            </a:r>
          </a:p>
        </p:txBody>
      </p:sp>
      <p:sp>
        <p:nvSpPr>
          <p:cNvPr id="2" name="TextBox 1"/>
          <p:cNvSpPr txBox="1"/>
          <p:nvPr/>
        </p:nvSpPr>
        <p:spPr>
          <a:xfrm>
            <a:off x="4644008" y="5413803"/>
            <a:ext cx="3240360" cy="707886"/>
          </a:xfrm>
          <a:prstGeom prst="rect">
            <a:avLst/>
          </a:prstGeom>
          <a:noFill/>
        </p:spPr>
        <p:txBody>
          <a:bodyPr wrap="square" rtlCol="0">
            <a:spAutoFit/>
          </a:bodyPr>
          <a:lstStyle/>
          <a:p>
            <a:r>
              <a:rPr lang="en-GB" sz="2000" dirty="0" smtClean="0"/>
              <a:t>Blue planet 2 – Episode 7: 17 minutes in.</a:t>
            </a:r>
            <a:endParaRPr lang="en-GB" sz="2000" dirty="0"/>
          </a:p>
        </p:txBody>
      </p:sp>
      <p:sp>
        <p:nvSpPr>
          <p:cNvPr id="8" name="TextBox 7"/>
          <p:cNvSpPr txBox="1"/>
          <p:nvPr/>
        </p:nvSpPr>
        <p:spPr>
          <a:xfrm>
            <a:off x="1361130" y="5432009"/>
            <a:ext cx="3240360" cy="707886"/>
          </a:xfrm>
          <a:prstGeom prst="rect">
            <a:avLst/>
          </a:prstGeom>
          <a:noFill/>
        </p:spPr>
        <p:txBody>
          <a:bodyPr wrap="square" rtlCol="0">
            <a:spAutoFit/>
          </a:bodyPr>
          <a:lstStyle/>
          <a:p>
            <a:r>
              <a:rPr lang="en-GB" sz="2000" dirty="0" smtClean="0"/>
              <a:t>Blue planet 2 – Episode 4: 44 minutes in.</a:t>
            </a:r>
            <a:endParaRPr lang="en-GB" sz="2000" dirty="0"/>
          </a:p>
        </p:txBody>
      </p:sp>
    </p:spTree>
    <p:extLst>
      <p:ext uri="{BB962C8B-B14F-4D97-AF65-F5344CB8AC3E}">
        <p14:creationId xmlns:p14="http://schemas.microsoft.com/office/powerpoint/2010/main" val="30152343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5083"/>
            <a:ext cx="6671866" cy="5080101"/>
          </a:xfrm>
          <a:prstGeom prst="rect">
            <a:avLst/>
          </a:prstGeom>
        </p:spPr>
      </p:pic>
      <p:pic>
        <p:nvPicPr>
          <p:cNvPr id="3" name="Picture 2"/>
          <p:cNvPicPr>
            <a:picLocks noChangeAspect="1"/>
          </p:cNvPicPr>
          <p:nvPr/>
        </p:nvPicPr>
        <p:blipFill>
          <a:blip r:embed="rId3"/>
          <a:stretch>
            <a:fillRect/>
          </a:stretch>
        </p:blipFill>
        <p:spPr>
          <a:xfrm>
            <a:off x="3712614" y="3815192"/>
            <a:ext cx="5457135" cy="3070548"/>
          </a:xfrm>
          <a:prstGeom prst="rect">
            <a:avLst/>
          </a:prstGeom>
        </p:spPr>
      </p:pic>
    </p:spTree>
    <p:extLst>
      <p:ext uri="{BB962C8B-B14F-4D97-AF65-F5344CB8AC3E}">
        <p14:creationId xmlns:p14="http://schemas.microsoft.com/office/powerpoint/2010/main" val="335593350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bg1"/>
          </a:solidFill>
          <a:ln>
            <a:solidFill>
              <a:schemeClr val="tx1"/>
            </a:solidFill>
          </a:ln>
        </p:spPr>
        <p:txBody>
          <a:bodyPr/>
          <a:lstStyle/>
          <a:p>
            <a:r>
              <a:rPr lang="en-GB" dirty="0" smtClean="0"/>
              <a:t>Get rid of cars</a:t>
            </a:r>
            <a:endParaRPr lang="en-GB" dirty="0"/>
          </a:p>
        </p:txBody>
      </p:sp>
      <p:sp>
        <p:nvSpPr>
          <p:cNvPr id="4" name="Content Placeholder 3"/>
          <p:cNvSpPr>
            <a:spLocks noGrp="1"/>
          </p:cNvSpPr>
          <p:nvPr>
            <p:ph idx="1"/>
          </p:nvPr>
        </p:nvSpPr>
        <p:spPr>
          <a:solidFill>
            <a:schemeClr val="bg1"/>
          </a:solidFill>
          <a:ln>
            <a:solidFill>
              <a:schemeClr val="tx1"/>
            </a:solidFill>
          </a:ln>
        </p:spPr>
        <p:txBody>
          <a:bodyPr/>
          <a:lstStyle/>
          <a:p>
            <a:r>
              <a:rPr lang="en-GB" dirty="0" smtClean="0"/>
              <a:t>Bus Lanes.</a:t>
            </a:r>
          </a:p>
          <a:p>
            <a:r>
              <a:rPr lang="en-GB" dirty="0" smtClean="0"/>
              <a:t>Hybrid buses – less greenhouse gases </a:t>
            </a:r>
            <a:r>
              <a:rPr lang="en-GB" dirty="0" err="1" smtClean="0"/>
              <a:t>emmited</a:t>
            </a:r>
            <a:r>
              <a:rPr lang="en-GB" dirty="0" smtClean="0"/>
              <a:t>.</a:t>
            </a:r>
          </a:p>
          <a:p>
            <a:r>
              <a:rPr lang="en-GB" dirty="0" smtClean="0"/>
              <a:t>Increased number of services and routes.</a:t>
            </a:r>
          </a:p>
          <a:p>
            <a:r>
              <a:rPr lang="en-GB" dirty="0" smtClean="0"/>
              <a:t>Cycle lanes introduced.</a:t>
            </a:r>
          </a:p>
          <a:p>
            <a:r>
              <a:rPr lang="en-GB" dirty="0" smtClean="0"/>
              <a:t>Car sharing schemes – </a:t>
            </a:r>
            <a:r>
              <a:rPr lang="en-GB" dirty="0" err="1" smtClean="0"/>
              <a:t>tripshare</a:t>
            </a:r>
            <a:r>
              <a:rPr lang="en-GB" dirty="0" smtClean="0"/>
              <a:t>.</a:t>
            </a:r>
          </a:p>
          <a:p>
            <a:pPr>
              <a:buNone/>
            </a:pPr>
            <a:endParaRPr lang="en-GB" dirty="0"/>
          </a:p>
        </p:txBody>
      </p:sp>
    </p:spTree>
    <p:extLst>
      <p:ext uri="{BB962C8B-B14F-4D97-AF65-F5344CB8AC3E}">
        <p14:creationId xmlns:p14="http://schemas.microsoft.com/office/powerpoint/2010/main" val="132735769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0" y="1124744"/>
            <a:ext cx="9144000" cy="4191000"/>
          </a:xfrm>
          <a:prstGeom prst="rect">
            <a:avLst/>
          </a:prstGeom>
        </p:spPr>
      </p:pic>
    </p:spTree>
    <p:extLst>
      <p:ext uri="{BB962C8B-B14F-4D97-AF65-F5344CB8AC3E}">
        <p14:creationId xmlns:p14="http://schemas.microsoft.com/office/powerpoint/2010/main" val="6393557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025860" y="116632"/>
            <a:ext cx="7092280" cy="4207284"/>
          </a:xfrm>
          <a:prstGeom prst="rect">
            <a:avLst/>
          </a:prstGeom>
        </p:spPr>
      </p:pic>
      <p:pic>
        <p:nvPicPr>
          <p:cNvPr id="5" name="Picture 4"/>
          <p:cNvPicPr>
            <a:picLocks noChangeAspect="1"/>
          </p:cNvPicPr>
          <p:nvPr/>
        </p:nvPicPr>
        <p:blipFill>
          <a:blip r:embed="rId3"/>
          <a:stretch>
            <a:fillRect/>
          </a:stretch>
        </p:blipFill>
        <p:spPr>
          <a:xfrm>
            <a:off x="2415020" y="4481922"/>
            <a:ext cx="2143125" cy="2143125"/>
          </a:xfrm>
          <a:prstGeom prst="rect">
            <a:avLst/>
          </a:prstGeom>
        </p:spPr>
      </p:pic>
      <p:pic>
        <p:nvPicPr>
          <p:cNvPr id="6" name="Picture 5"/>
          <p:cNvPicPr>
            <a:picLocks noChangeAspect="1"/>
          </p:cNvPicPr>
          <p:nvPr/>
        </p:nvPicPr>
        <p:blipFill>
          <a:blip r:embed="rId4"/>
          <a:stretch>
            <a:fillRect/>
          </a:stretch>
        </p:blipFill>
        <p:spPr>
          <a:xfrm>
            <a:off x="4716016" y="4443797"/>
            <a:ext cx="1459417" cy="2193113"/>
          </a:xfrm>
          <a:prstGeom prst="rect">
            <a:avLst/>
          </a:prstGeom>
        </p:spPr>
      </p:pic>
    </p:spTree>
    <p:extLst>
      <p:ext uri="{BB962C8B-B14F-4D97-AF65-F5344CB8AC3E}">
        <p14:creationId xmlns:p14="http://schemas.microsoft.com/office/powerpoint/2010/main" val="13494494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Edinburgh in Top 10 cities that have increased number of people travelling by bus or train.</a:t>
            </a:r>
          </a:p>
          <a:p>
            <a:r>
              <a:rPr lang="en-GB" dirty="0" smtClean="0"/>
              <a:t>About 3% increase between 2001 and 2011.</a:t>
            </a:r>
          </a:p>
          <a:p>
            <a:r>
              <a:rPr lang="en-GB" dirty="0" smtClean="0"/>
              <a:t>Electric cars registered in UK up by 23% in 2018.</a:t>
            </a:r>
            <a:endParaRPr lang="en-GB" dirty="0"/>
          </a:p>
        </p:txBody>
      </p:sp>
    </p:spTree>
    <p:extLst>
      <p:ext uri="{BB962C8B-B14F-4D97-AF65-F5344CB8AC3E}">
        <p14:creationId xmlns:p14="http://schemas.microsoft.com/office/powerpoint/2010/main" val="134716414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ChangeArrowheads="1"/>
          </p:cNvSpPr>
          <p:nvPr/>
        </p:nvSpPr>
        <p:spPr bwMode="auto">
          <a:xfrm>
            <a:off x="0" y="620688"/>
            <a:ext cx="9144000" cy="1143000"/>
          </a:xfrm>
          <a:prstGeom prst="rect">
            <a:avLst/>
          </a:prstGeom>
          <a:noFill/>
          <a:ln w="9525">
            <a:noFill/>
            <a:miter lim="800000"/>
            <a:headEnd/>
            <a:tailEnd/>
          </a:ln>
        </p:spPr>
        <p:txBody>
          <a:bodyPr anchor="ctr"/>
          <a:lstStyle/>
          <a:p>
            <a:pPr algn="ctr" eaLnBrk="1" hangingPunct="1"/>
            <a:r>
              <a:rPr lang="en-US" sz="6600" dirty="0" smtClean="0">
                <a:solidFill>
                  <a:srgbClr val="000000"/>
                </a:solidFill>
              </a:rPr>
              <a:t>International Level</a:t>
            </a:r>
            <a:endParaRPr lang="en-US" sz="6600" dirty="0">
              <a:solidFill>
                <a:srgbClr val="000000"/>
              </a:solidFill>
            </a:endParaRPr>
          </a:p>
        </p:txBody>
      </p:sp>
      <p:sp>
        <p:nvSpPr>
          <p:cNvPr id="5123" name="AutoShape 5" descr="Image result for population"/>
          <p:cNvSpPr>
            <a:spLocks noChangeAspect="1" noChangeArrowheads="1"/>
          </p:cNvSpPr>
          <p:nvPr/>
        </p:nvSpPr>
        <p:spPr bwMode="auto">
          <a:xfrm>
            <a:off x="290513" y="-274638"/>
            <a:ext cx="304800" cy="304801"/>
          </a:xfrm>
          <a:prstGeom prst="rect">
            <a:avLst/>
          </a:prstGeom>
          <a:noFill/>
          <a:ln w="9525">
            <a:noFill/>
            <a:miter lim="800000"/>
            <a:headEnd/>
            <a:tailEnd/>
          </a:ln>
        </p:spPr>
        <p:txBody>
          <a:bodyPr/>
          <a:lstStyle/>
          <a:p>
            <a:endParaRPr lang="en-GB">
              <a:solidFill>
                <a:srgbClr val="000000"/>
              </a:solidFill>
            </a:endParaRPr>
          </a:p>
        </p:txBody>
      </p:sp>
      <p:sp>
        <p:nvSpPr>
          <p:cNvPr id="10242" name="AutoShape 2" descr="Image result for population pyrami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10244" name="AutoShape 4" descr="Image result for population pyrami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19458" name="AutoShape 2" descr="Image result for overpopul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19460" name="AutoShape 4" descr="Image result for overpopul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2" name="AutoShape 2" descr="Image result for one child polic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26626" name="AutoShape 2" descr="Image result for soil eros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26628" name="AutoShape 4" descr="Image result for soil eros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26630" name="AutoShape 6" descr="Image result for soil eros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23554" name="AutoShape 2" descr="Image result for soil profi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23556" name="AutoShape 4" descr="Image result for soil profi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23558" name="AutoShape 6" descr="Image result for soil profi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75656" y="2132856"/>
            <a:ext cx="6106892" cy="3799844"/>
          </a:xfrm>
          <a:prstGeom prst="rect">
            <a:avLst/>
          </a:prstGeom>
        </p:spPr>
      </p:pic>
    </p:spTree>
    <p:extLst>
      <p:ext uri="{BB962C8B-B14F-4D97-AF65-F5344CB8AC3E}">
        <p14:creationId xmlns:p14="http://schemas.microsoft.com/office/powerpoint/2010/main" val="81250023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Kyoto Protocol</a:t>
            </a:r>
            <a:endParaRPr lang="en-GB" dirty="0"/>
          </a:p>
        </p:txBody>
      </p:sp>
      <p:pic>
        <p:nvPicPr>
          <p:cNvPr id="4" name="Content Placeholder 3"/>
          <p:cNvPicPr>
            <a:picLocks noGrp="1" noChangeAspect="1"/>
          </p:cNvPicPr>
          <p:nvPr>
            <p:ph idx="1"/>
          </p:nvPr>
        </p:nvPicPr>
        <p:blipFill>
          <a:blip r:embed="rId2" cstate="print"/>
          <a:stretch>
            <a:fillRect/>
          </a:stretch>
        </p:blipFill>
        <p:spPr>
          <a:xfrm>
            <a:off x="320962" y="2139976"/>
            <a:ext cx="4762500" cy="3810000"/>
          </a:xfrm>
          <a:prstGeom prst="rect">
            <a:avLst/>
          </a:prstGeom>
        </p:spPr>
      </p:pic>
      <p:pic>
        <p:nvPicPr>
          <p:cNvPr id="5" name="Picture 4"/>
          <p:cNvPicPr>
            <a:picLocks noChangeAspect="1"/>
          </p:cNvPicPr>
          <p:nvPr/>
        </p:nvPicPr>
        <p:blipFill>
          <a:blip r:embed="rId3" cstate="print"/>
          <a:stretch>
            <a:fillRect/>
          </a:stretch>
        </p:blipFill>
        <p:spPr>
          <a:xfrm>
            <a:off x="5384032" y="2090886"/>
            <a:ext cx="3307792" cy="3859090"/>
          </a:xfrm>
          <a:prstGeom prst="rect">
            <a:avLst/>
          </a:prstGeom>
        </p:spPr>
      </p:pic>
    </p:spTree>
    <p:extLst>
      <p:ext uri="{BB962C8B-B14F-4D97-AF65-F5344CB8AC3E}">
        <p14:creationId xmlns:p14="http://schemas.microsoft.com/office/powerpoint/2010/main" val="172192729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Key Facts</a:t>
            </a:r>
            <a:endParaRPr lang="en-GB" dirty="0"/>
          </a:p>
        </p:txBody>
      </p:sp>
      <p:sp>
        <p:nvSpPr>
          <p:cNvPr id="3" name="Content Placeholder 2"/>
          <p:cNvSpPr>
            <a:spLocks noGrp="1"/>
          </p:cNvSpPr>
          <p:nvPr>
            <p:ph idx="1"/>
          </p:nvPr>
        </p:nvSpPr>
        <p:spPr>
          <a:xfrm>
            <a:off x="765173" y="1433662"/>
            <a:ext cx="7612064" cy="4182035"/>
          </a:xfrm>
          <a:solidFill>
            <a:schemeClr val="bg1"/>
          </a:solidFill>
          <a:ln>
            <a:solidFill>
              <a:schemeClr val="tx1"/>
            </a:solidFill>
          </a:ln>
        </p:spPr>
        <p:txBody>
          <a:bodyPr>
            <a:normAutofit fontScale="70000" lnSpcReduction="20000"/>
          </a:bodyPr>
          <a:lstStyle/>
          <a:p>
            <a:r>
              <a:rPr lang="en-GB" dirty="0" smtClean="0"/>
              <a:t>An international treaty adopted by world leaders in Kyoto, Japan in 1997 – became effective in 2005.</a:t>
            </a:r>
          </a:p>
          <a:p>
            <a:r>
              <a:rPr lang="en-GB" dirty="0" smtClean="0"/>
              <a:t>192 different states part of this.</a:t>
            </a:r>
          </a:p>
          <a:p>
            <a:r>
              <a:rPr lang="en-GB" dirty="0" smtClean="0"/>
              <a:t>Agreement calls </a:t>
            </a:r>
            <a:r>
              <a:rPr lang="en-GB" dirty="0"/>
              <a:t>for participating industrialized countries to reduce their emissions of six greenhouse </a:t>
            </a:r>
            <a:r>
              <a:rPr lang="en-GB" dirty="0" smtClean="0"/>
              <a:t>gases</a:t>
            </a:r>
          </a:p>
          <a:p>
            <a:r>
              <a:rPr lang="en-GB" dirty="0"/>
              <a:t>The overall goal was a reduction of </a:t>
            </a:r>
            <a:r>
              <a:rPr lang="en-GB" dirty="0" smtClean="0"/>
              <a:t>5.2% below </a:t>
            </a:r>
            <a:r>
              <a:rPr lang="en-GB" dirty="0"/>
              <a:t>1990 levels </a:t>
            </a:r>
            <a:r>
              <a:rPr lang="en-GB" dirty="0" smtClean="0"/>
              <a:t>of greenhouse gas emissions between </a:t>
            </a:r>
            <a:r>
              <a:rPr lang="en-GB" dirty="0"/>
              <a:t>the years 2008 and 2012</a:t>
            </a:r>
            <a:r>
              <a:rPr lang="en-GB" dirty="0" smtClean="0"/>
              <a:t>.</a:t>
            </a:r>
          </a:p>
          <a:p>
            <a:r>
              <a:rPr lang="en-GB" dirty="0"/>
              <a:t>Each country that signed the protocol agreed to its own specific target. EU countries are expected to cut their present emissions by 8% and Japan by 5%</a:t>
            </a:r>
          </a:p>
          <a:p>
            <a:pPr marL="0" indent="0">
              <a:buNone/>
            </a:pPr>
            <a:endParaRPr lang="en-GB" dirty="0"/>
          </a:p>
        </p:txBody>
      </p:sp>
      <p:sp>
        <p:nvSpPr>
          <p:cNvPr id="5" name="TextBox 4"/>
          <p:cNvSpPr txBox="1"/>
          <p:nvPr/>
        </p:nvSpPr>
        <p:spPr>
          <a:xfrm>
            <a:off x="1283101" y="5958673"/>
            <a:ext cx="7094136" cy="646331"/>
          </a:xfrm>
          <a:prstGeom prst="rect">
            <a:avLst/>
          </a:prstGeom>
          <a:noFill/>
          <a:ln>
            <a:solidFill>
              <a:schemeClr val="tx1"/>
            </a:solidFill>
          </a:ln>
        </p:spPr>
        <p:txBody>
          <a:bodyPr wrap="square" rtlCol="0">
            <a:spAutoFit/>
          </a:bodyPr>
          <a:lstStyle/>
          <a:p>
            <a:pPr algn="ctr" eaLnBrk="1" fontAlgn="auto" hangingPunct="1">
              <a:spcBef>
                <a:spcPts val="0"/>
              </a:spcBef>
              <a:spcAft>
                <a:spcPts val="0"/>
              </a:spcAft>
            </a:pPr>
            <a:r>
              <a:rPr lang="en-GB" sz="1800" b="0" dirty="0" smtClean="0">
                <a:solidFill>
                  <a:prstClr val="white"/>
                </a:solidFill>
                <a:latin typeface="Book Antiqua"/>
                <a:ea typeface="+mn-ea"/>
              </a:rPr>
              <a:t>AN INTERNATIONAL APPROACH TO REDUCING GREENHOUSE GAS EMISSIONS!</a:t>
            </a:r>
            <a:endParaRPr lang="en-GB" sz="1800" b="0" dirty="0">
              <a:solidFill>
                <a:prstClr val="white"/>
              </a:solidFill>
              <a:latin typeface="Book Antiqua"/>
              <a:ea typeface="+mn-ea"/>
            </a:endParaRPr>
          </a:p>
        </p:txBody>
      </p:sp>
    </p:spTree>
    <p:extLst>
      <p:ext uri="{BB962C8B-B14F-4D97-AF65-F5344CB8AC3E}">
        <p14:creationId xmlns:p14="http://schemas.microsoft.com/office/powerpoint/2010/main" val="184419302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USA</a:t>
            </a:r>
            <a:endParaRPr lang="en-GB" dirty="0"/>
          </a:p>
        </p:txBody>
      </p:sp>
      <p:sp>
        <p:nvSpPr>
          <p:cNvPr id="3" name="Content Placeholder 2"/>
          <p:cNvSpPr>
            <a:spLocks noGrp="1"/>
          </p:cNvSpPr>
          <p:nvPr>
            <p:ph idx="1"/>
          </p:nvPr>
        </p:nvSpPr>
        <p:spPr/>
        <p:txBody>
          <a:bodyPr>
            <a:normAutofit/>
          </a:bodyPr>
          <a:lstStyle/>
          <a:p>
            <a:r>
              <a:rPr lang="en-GB" dirty="0" smtClean="0"/>
              <a:t>In 2001, the USA were the biggest co2 emitters in the world – expected to reduce emissions by 7%.</a:t>
            </a:r>
          </a:p>
          <a:p>
            <a:endParaRPr lang="en-GB" dirty="0"/>
          </a:p>
        </p:txBody>
      </p:sp>
      <p:pic>
        <p:nvPicPr>
          <p:cNvPr id="4" name="Picture 3"/>
          <p:cNvPicPr>
            <a:picLocks noChangeAspect="1"/>
          </p:cNvPicPr>
          <p:nvPr/>
        </p:nvPicPr>
        <p:blipFill>
          <a:blip r:embed="rId2" cstate="print"/>
          <a:stretch>
            <a:fillRect/>
          </a:stretch>
        </p:blipFill>
        <p:spPr>
          <a:xfrm>
            <a:off x="6303508" y="172971"/>
            <a:ext cx="2515857" cy="1324135"/>
          </a:xfrm>
          <a:prstGeom prst="rect">
            <a:avLst/>
          </a:prstGeom>
        </p:spPr>
      </p:pic>
    </p:spTree>
    <p:extLst>
      <p:ext uri="{BB962C8B-B14F-4D97-AF65-F5344CB8AC3E}">
        <p14:creationId xmlns:p14="http://schemas.microsoft.com/office/powerpoint/2010/main" val="27680820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the USA didn’t ratify?</a:t>
            </a:r>
            <a:endParaRPr lang="en-GB" dirty="0"/>
          </a:p>
        </p:txBody>
      </p:sp>
      <p:sp>
        <p:nvSpPr>
          <p:cNvPr id="3" name="Content Placeholder 2"/>
          <p:cNvSpPr>
            <a:spLocks noGrp="1"/>
          </p:cNvSpPr>
          <p:nvPr>
            <p:ph idx="1"/>
          </p:nvPr>
        </p:nvSpPr>
        <p:spPr/>
        <p:txBody>
          <a:bodyPr>
            <a:normAutofit fontScale="92500" lnSpcReduction="10000"/>
          </a:bodyPr>
          <a:lstStyle/>
          <a:p>
            <a:r>
              <a:rPr lang="en-GB" dirty="0"/>
              <a:t>US President George W Bush pulled out of the Kyoto Protocol in 2001, saying implementing it would gravely damage the US economy</a:t>
            </a:r>
            <a:r>
              <a:rPr lang="en-GB" dirty="0" smtClean="0"/>
              <a:t>.</a:t>
            </a:r>
          </a:p>
          <a:p>
            <a:r>
              <a:rPr lang="en-GB" dirty="0" smtClean="0"/>
              <a:t>At the time, the United </a:t>
            </a:r>
            <a:r>
              <a:rPr lang="en-GB" dirty="0"/>
              <a:t>States </a:t>
            </a:r>
            <a:r>
              <a:rPr lang="en-GB" dirty="0" smtClean="0"/>
              <a:t>was </a:t>
            </a:r>
            <a:r>
              <a:rPr lang="en-GB" dirty="0"/>
              <a:t>facing an economic downturn and an energy </a:t>
            </a:r>
            <a:r>
              <a:rPr lang="en-GB" dirty="0" smtClean="0"/>
              <a:t>shortage – he thought the protocol would make that </a:t>
            </a:r>
            <a:r>
              <a:rPr lang="en-GB" dirty="0"/>
              <a:t>worse - and </a:t>
            </a:r>
            <a:r>
              <a:rPr lang="en-GB" dirty="0" smtClean="0"/>
              <a:t>also make </a:t>
            </a:r>
            <a:r>
              <a:rPr lang="en-GB" dirty="0"/>
              <a:t>his own position worse.</a:t>
            </a:r>
          </a:p>
          <a:p>
            <a:r>
              <a:rPr lang="en-GB" dirty="0"/>
              <a:t> </a:t>
            </a:r>
          </a:p>
        </p:txBody>
      </p:sp>
      <p:pic>
        <p:nvPicPr>
          <p:cNvPr id="4" name="Picture 3"/>
          <p:cNvPicPr>
            <a:picLocks noChangeAspect="1"/>
          </p:cNvPicPr>
          <p:nvPr/>
        </p:nvPicPr>
        <p:blipFill>
          <a:blip r:embed="rId2" cstate="print"/>
          <a:stretch>
            <a:fillRect/>
          </a:stretch>
        </p:blipFill>
        <p:spPr>
          <a:xfrm>
            <a:off x="6157756" y="5033596"/>
            <a:ext cx="2857500" cy="1714500"/>
          </a:xfrm>
          <a:prstGeom prst="rect">
            <a:avLst/>
          </a:prstGeom>
        </p:spPr>
      </p:pic>
      <p:pic>
        <p:nvPicPr>
          <p:cNvPr id="6" name="Picture 5"/>
          <p:cNvPicPr>
            <a:picLocks noChangeAspect="1"/>
          </p:cNvPicPr>
          <p:nvPr/>
        </p:nvPicPr>
        <p:blipFill>
          <a:blip r:embed="rId3" cstate="print"/>
          <a:stretch>
            <a:fillRect/>
          </a:stretch>
        </p:blipFill>
        <p:spPr>
          <a:xfrm>
            <a:off x="361739" y="5006721"/>
            <a:ext cx="1671673" cy="1819900"/>
          </a:xfrm>
          <a:prstGeom prst="rect">
            <a:avLst/>
          </a:prstGeom>
        </p:spPr>
      </p:pic>
    </p:spTree>
    <p:extLst>
      <p:ext uri="{BB962C8B-B14F-4D97-AF65-F5344CB8AC3E}">
        <p14:creationId xmlns:p14="http://schemas.microsoft.com/office/powerpoint/2010/main" val="176526529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a:bodyPr>
          <a:lstStyle/>
          <a:p>
            <a:r>
              <a:rPr lang="en-GB" dirty="0"/>
              <a:t>Bush </a:t>
            </a:r>
            <a:r>
              <a:rPr lang="en-GB" dirty="0" smtClean="0"/>
              <a:t>also opposed the </a:t>
            </a:r>
            <a:r>
              <a:rPr lang="en-GB" dirty="0"/>
              <a:t>Kyoto </a:t>
            </a:r>
            <a:r>
              <a:rPr lang="en-GB" dirty="0" smtClean="0"/>
              <a:t>protocol, </a:t>
            </a:r>
            <a:r>
              <a:rPr lang="en-GB" dirty="0"/>
              <a:t>because "it exempts 80% of the world, including major population </a:t>
            </a:r>
            <a:r>
              <a:rPr lang="en-GB" dirty="0" err="1"/>
              <a:t>centers</a:t>
            </a:r>
            <a:r>
              <a:rPr lang="en-GB" dirty="0"/>
              <a:t> such as China and India, from </a:t>
            </a:r>
            <a:r>
              <a:rPr lang="en-GB" dirty="0" smtClean="0"/>
              <a:t>compliance” – focused on the developed world reducing emissions and not the developing world (China and India were classed</a:t>
            </a:r>
            <a:endParaRPr lang="en-GB" dirty="0"/>
          </a:p>
        </p:txBody>
      </p:sp>
    </p:spTree>
    <p:extLst>
      <p:ext uri="{BB962C8B-B14F-4D97-AF65-F5344CB8AC3E}">
        <p14:creationId xmlns:p14="http://schemas.microsoft.com/office/powerpoint/2010/main" val="367076534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Canada</a:t>
            </a:r>
            <a:endParaRPr lang="en-GB" dirty="0"/>
          </a:p>
        </p:txBody>
      </p:sp>
      <p:sp>
        <p:nvSpPr>
          <p:cNvPr id="3" name="Content Placeholder 2"/>
          <p:cNvSpPr>
            <a:spLocks noGrp="1"/>
          </p:cNvSpPr>
          <p:nvPr>
            <p:ph idx="1"/>
          </p:nvPr>
        </p:nvSpPr>
        <p:spPr>
          <a:xfrm>
            <a:off x="765175" y="1849783"/>
            <a:ext cx="7612064" cy="4182035"/>
          </a:xfrm>
        </p:spPr>
        <p:txBody>
          <a:bodyPr>
            <a:normAutofit fontScale="92500"/>
          </a:bodyPr>
          <a:lstStyle/>
          <a:p>
            <a:r>
              <a:rPr lang="en-GB" dirty="0" smtClean="0"/>
              <a:t>In 2011, Canada withdrew from the Kyoto Protocol.</a:t>
            </a:r>
          </a:p>
          <a:p>
            <a:r>
              <a:rPr lang="en-GB" dirty="0" smtClean="0"/>
              <a:t>Canada  had been committed </a:t>
            </a:r>
            <a:r>
              <a:rPr lang="en-GB" dirty="0"/>
              <a:t>to reducing its production of greenhouse gasses to 6% below 1990 levels by the end of 2012. </a:t>
            </a:r>
            <a:endParaRPr lang="en-GB" dirty="0" smtClean="0"/>
          </a:p>
          <a:p>
            <a:r>
              <a:rPr lang="en-GB" dirty="0" smtClean="0"/>
              <a:t>However, </a:t>
            </a:r>
            <a:r>
              <a:rPr lang="en-GB" dirty="0"/>
              <a:t>emissions </a:t>
            </a:r>
            <a:r>
              <a:rPr lang="en-GB" dirty="0" smtClean="0"/>
              <a:t>rose </a:t>
            </a:r>
            <a:r>
              <a:rPr lang="en-GB" dirty="0"/>
              <a:t>sharply, and </a:t>
            </a:r>
            <a:r>
              <a:rPr lang="en-GB" dirty="0" smtClean="0"/>
              <a:t>were expected </a:t>
            </a:r>
            <a:r>
              <a:rPr lang="en-GB" dirty="0"/>
              <a:t>to exceed the 2012 target by 30-35 percent</a:t>
            </a:r>
            <a:r>
              <a:rPr lang="en-GB" dirty="0" smtClean="0"/>
              <a:t>.</a:t>
            </a:r>
          </a:p>
        </p:txBody>
      </p:sp>
      <p:pic>
        <p:nvPicPr>
          <p:cNvPr id="4" name="Picture 3"/>
          <p:cNvPicPr>
            <a:picLocks noChangeAspect="1"/>
          </p:cNvPicPr>
          <p:nvPr/>
        </p:nvPicPr>
        <p:blipFill>
          <a:blip r:embed="rId2" cstate="print"/>
          <a:stretch>
            <a:fillRect/>
          </a:stretch>
        </p:blipFill>
        <p:spPr>
          <a:xfrm>
            <a:off x="6580395" y="162045"/>
            <a:ext cx="2000897" cy="1335061"/>
          </a:xfrm>
          <a:prstGeom prst="rect">
            <a:avLst/>
          </a:prstGeom>
        </p:spPr>
      </p:pic>
    </p:spTree>
    <p:extLst>
      <p:ext uri="{BB962C8B-B14F-4D97-AF65-F5344CB8AC3E}">
        <p14:creationId xmlns:p14="http://schemas.microsoft.com/office/powerpoint/2010/main" val="284144486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Canada pulled out?</a:t>
            </a:r>
            <a:endParaRPr lang="en-GB" dirty="0"/>
          </a:p>
        </p:txBody>
      </p:sp>
      <p:sp>
        <p:nvSpPr>
          <p:cNvPr id="3" name="Content Placeholder 2"/>
          <p:cNvSpPr>
            <a:spLocks noGrp="1"/>
          </p:cNvSpPr>
          <p:nvPr>
            <p:ph idx="1"/>
          </p:nvPr>
        </p:nvSpPr>
        <p:spPr/>
        <p:txBody>
          <a:bodyPr/>
          <a:lstStyle/>
          <a:p>
            <a:r>
              <a:rPr lang="en-GB" dirty="0"/>
              <a:t>Had Canada not </a:t>
            </a:r>
            <a:r>
              <a:rPr lang="en-GB" dirty="0" smtClean="0"/>
              <a:t>withdrawn, </a:t>
            </a:r>
            <a:r>
              <a:rPr lang="en-GB" dirty="0"/>
              <a:t>its estimated cost of non-compliance would have been in the range of US$13-14 </a:t>
            </a:r>
            <a:r>
              <a:rPr lang="en-GB" dirty="0" smtClean="0"/>
              <a:t>billion</a:t>
            </a:r>
            <a:r>
              <a:rPr lang="en-GB" dirty="0"/>
              <a:t> </a:t>
            </a:r>
            <a:r>
              <a:rPr lang="en-GB" dirty="0" smtClean="0"/>
              <a:t>– equivalent to $1,600 </a:t>
            </a:r>
            <a:r>
              <a:rPr lang="en-GB" dirty="0"/>
              <a:t>from every Canadian </a:t>
            </a:r>
            <a:r>
              <a:rPr lang="en-GB" dirty="0" smtClean="0"/>
              <a:t>family</a:t>
            </a:r>
          </a:p>
        </p:txBody>
      </p:sp>
      <p:pic>
        <p:nvPicPr>
          <p:cNvPr id="4" name="Picture 3"/>
          <p:cNvPicPr>
            <a:picLocks noChangeAspect="1"/>
          </p:cNvPicPr>
          <p:nvPr/>
        </p:nvPicPr>
        <p:blipFill>
          <a:blip r:embed="rId2" cstate="print"/>
          <a:stretch>
            <a:fillRect/>
          </a:stretch>
        </p:blipFill>
        <p:spPr>
          <a:xfrm>
            <a:off x="6451040" y="5374509"/>
            <a:ext cx="2420187" cy="1452112"/>
          </a:xfrm>
          <a:prstGeom prst="rect">
            <a:avLst/>
          </a:prstGeom>
        </p:spPr>
      </p:pic>
      <p:sp>
        <p:nvSpPr>
          <p:cNvPr id="5" name="TextBox 4"/>
          <p:cNvSpPr txBox="1"/>
          <p:nvPr/>
        </p:nvSpPr>
        <p:spPr>
          <a:xfrm>
            <a:off x="467544" y="3933056"/>
            <a:ext cx="5400600" cy="1569660"/>
          </a:xfrm>
          <a:prstGeom prst="rect">
            <a:avLst/>
          </a:prstGeom>
          <a:noFill/>
          <a:ln>
            <a:solidFill>
              <a:schemeClr val="tx1"/>
            </a:solidFill>
          </a:ln>
        </p:spPr>
        <p:txBody>
          <a:bodyPr wrap="square" rtlCol="0">
            <a:spAutoFit/>
          </a:bodyPr>
          <a:lstStyle/>
          <a:p>
            <a:r>
              <a:rPr lang="en-GB" sz="2400" dirty="0">
                <a:solidFill>
                  <a:schemeClr val="bg1"/>
                </a:solidFill>
              </a:rPr>
              <a:t>With the U.S. accounting for 75 percent of Canadian exports, Canada was reluctant to put itself at a competitive advantage</a:t>
            </a:r>
          </a:p>
        </p:txBody>
      </p:sp>
    </p:spTree>
    <p:extLst>
      <p:ext uri="{BB962C8B-B14F-4D97-AF65-F5344CB8AC3E}">
        <p14:creationId xmlns:p14="http://schemas.microsoft.com/office/powerpoint/2010/main" val="414825950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pic>
        <p:nvPicPr>
          <p:cNvPr id="278" name="Google Shape;278;p36" descr="Image result for climate change paris agreement"/>
          <p:cNvPicPr preferRelativeResize="0"/>
          <p:nvPr/>
        </p:nvPicPr>
        <p:blipFill rotWithShape="1">
          <a:blip r:embed="rId3" cstate="print">
            <a:alphaModFix/>
          </a:blip>
          <a:srcRect/>
          <a:stretch/>
        </p:blipFill>
        <p:spPr>
          <a:xfrm>
            <a:off x="1155450" y="1"/>
            <a:ext cx="6858000" cy="5143500"/>
          </a:xfrm>
          <a:prstGeom prst="rect">
            <a:avLst/>
          </a:prstGeom>
          <a:noFill/>
          <a:ln>
            <a:noFill/>
          </a:ln>
        </p:spPr>
      </p:pic>
      <p:sp>
        <p:nvSpPr>
          <p:cNvPr id="279" name="Google Shape;279;p36"/>
          <p:cNvSpPr txBox="1"/>
          <p:nvPr/>
        </p:nvSpPr>
        <p:spPr>
          <a:xfrm>
            <a:off x="125260" y="5224481"/>
            <a:ext cx="8918400" cy="12004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 sz="2400" dirty="0">
                <a:latin typeface="Comic Sans MS"/>
                <a:ea typeface="Comic Sans MS"/>
                <a:cs typeface="Comic Sans MS"/>
                <a:sym typeface="Comic Sans MS"/>
              </a:rPr>
              <a:t>An agreement within the </a:t>
            </a:r>
            <a:r>
              <a:rPr lang="en" sz="2400" b="1" dirty="0">
                <a:latin typeface="Comic Sans MS"/>
                <a:ea typeface="Comic Sans MS"/>
                <a:cs typeface="Comic Sans MS"/>
                <a:sym typeface="Comic Sans MS"/>
              </a:rPr>
              <a:t>United Nations Framework Convention on Climate Change (UNFCCC)</a:t>
            </a:r>
            <a:r>
              <a:rPr lang="en" sz="2400" dirty="0">
                <a:latin typeface="Comic Sans MS"/>
                <a:ea typeface="Comic Sans MS"/>
                <a:cs typeface="Comic Sans MS"/>
                <a:sym typeface="Comic Sans MS"/>
              </a:rPr>
              <a:t> dealing with greenhouse gas emissions.</a:t>
            </a:r>
            <a:endParaRPr dirty="0"/>
          </a:p>
        </p:txBody>
      </p:sp>
    </p:spTree>
    <p:extLst>
      <p:ext uri="{BB962C8B-B14F-4D97-AF65-F5344CB8AC3E}">
        <p14:creationId xmlns:p14="http://schemas.microsoft.com/office/powerpoint/2010/main" val="79001016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7"/>
          <p:cNvSpPr txBox="1">
            <a:spLocks noGrp="1"/>
          </p:cNvSpPr>
          <p:nvPr>
            <p:ph type="title"/>
          </p:nvPr>
        </p:nvSpPr>
        <p:spPr>
          <a:xfrm>
            <a:off x="628650" y="365125"/>
            <a:ext cx="7886700" cy="13256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t>Paris Agreement</a:t>
            </a:r>
            <a:endParaRPr/>
          </a:p>
        </p:txBody>
      </p:sp>
      <p:sp>
        <p:nvSpPr>
          <p:cNvPr id="285" name="Google Shape;285;p37"/>
          <p:cNvSpPr txBox="1">
            <a:spLocks noGrp="1"/>
          </p:cNvSpPr>
          <p:nvPr>
            <p:ph type="body" idx="1"/>
          </p:nvPr>
        </p:nvSpPr>
        <p:spPr>
          <a:xfrm>
            <a:off x="628650" y="1825625"/>
            <a:ext cx="78867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 sz="2400" u="sng" dirty="0">
                <a:solidFill>
                  <a:schemeClr val="hlink"/>
                </a:solidFill>
                <a:hlinkClick r:id="rId3"/>
              </a:rPr>
              <a:t>https://www.youtube.com/watch?v=3tnDjCA4peY&amp;t=7s</a:t>
            </a:r>
            <a:endParaRPr sz="2400" dirty="0"/>
          </a:p>
          <a:p>
            <a:pPr marL="0" lvl="0" indent="0" algn="l" rtl="0">
              <a:spcBef>
                <a:spcPts val="1000"/>
              </a:spcBef>
              <a:spcAft>
                <a:spcPts val="0"/>
              </a:spcAft>
              <a:buNone/>
            </a:pPr>
            <a:r>
              <a:rPr lang="en" sz="2400" dirty="0"/>
              <a:t>Watch the video and make notes under these two headings</a:t>
            </a:r>
            <a:endParaRPr sz="2400" dirty="0"/>
          </a:p>
          <a:p>
            <a:pPr marL="0" lvl="0" indent="0" algn="l" rtl="0">
              <a:spcBef>
                <a:spcPts val="1000"/>
              </a:spcBef>
              <a:spcAft>
                <a:spcPts val="0"/>
              </a:spcAft>
              <a:buNone/>
            </a:pPr>
            <a:r>
              <a:rPr lang="en" sz="2400" dirty="0"/>
              <a:t> </a:t>
            </a:r>
            <a:endParaRPr sz="2400" dirty="0"/>
          </a:p>
        </p:txBody>
      </p:sp>
      <p:graphicFrame>
        <p:nvGraphicFramePr>
          <p:cNvPr id="286" name="Google Shape;286;p37"/>
          <p:cNvGraphicFramePr/>
          <p:nvPr/>
        </p:nvGraphicFramePr>
        <p:xfrm>
          <a:off x="952500" y="3758300"/>
          <a:ext cx="7239000" cy="2560160"/>
        </p:xfrm>
        <a:graphic>
          <a:graphicData uri="http://schemas.openxmlformats.org/drawingml/2006/table">
            <a:tbl>
              <a:tblPr>
                <a:noFill/>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731480">
                <a:tc>
                  <a:txBody>
                    <a:bodyPr/>
                    <a:lstStyle/>
                    <a:p>
                      <a:pPr marL="0" lvl="0" indent="0" algn="ctr" rtl="0">
                        <a:spcBef>
                          <a:spcPts val="0"/>
                        </a:spcBef>
                        <a:spcAft>
                          <a:spcPts val="0"/>
                        </a:spcAft>
                        <a:buNone/>
                      </a:pPr>
                      <a:r>
                        <a:rPr lang="en" sz="3200" b="1"/>
                        <a:t>Pledges</a:t>
                      </a:r>
                      <a:endParaRPr sz="3200" b="1"/>
                    </a:p>
                  </a:txBody>
                  <a:tcPr marL="91425" marR="91425" marT="121900" marB="121900"/>
                </a:tc>
                <a:tc>
                  <a:txBody>
                    <a:bodyPr/>
                    <a:lstStyle/>
                    <a:p>
                      <a:pPr marL="0" lvl="0" indent="0" algn="ctr" rtl="0">
                        <a:spcBef>
                          <a:spcPts val="0"/>
                        </a:spcBef>
                        <a:spcAft>
                          <a:spcPts val="0"/>
                        </a:spcAft>
                        <a:buNone/>
                      </a:pPr>
                      <a:r>
                        <a:rPr lang="en" sz="3200" b="1"/>
                        <a:t>Problems</a:t>
                      </a:r>
                      <a:endParaRPr sz="3200" b="1"/>
                    </a:p>
                  </a:txBody>
                  <a:tcPr marL="91425" marR="91425" marT="121900" marB="121900"/>
                </a:tc>
                <a:extLst>
                  <a:ext uri="{0D108BD9-81ED-4DB2-BD59-A6C34878D82A}">
                    <a16:rowId xmlns:a16="http://schemas.microsoft.com/office/drawing/2014/main" val="10000"/>
                  </a:ext>
                </a:extLst>
              </a:tr>
              <a:tr h="609560">
                <a:tc>
                  <a:txBody>
                    <a:bodyPr/>
                    <a:lstStyle/>
                    <a:p>
                      <a:pPr marL="0" lvl="0" indent="0" algn="l" rtl="0">
                        <a:spcBef>
                          <a:spcPts val="0"/>
                        </a:spcBef>
                        <a:spcAft>
                          <a:spcPts val="0"/>
                        </a:spcAft>
                        <a:buNone/>
                      </a:pPr>
                      <a:endParaRPr sz="2400"/>
                    </a:p>
                  </a:txBody>
                  <a:tcPr marL="91425" marR="91425" marT="121900" marB="121900"/>
                </a:tc>
                <a:tc>
                  <a:txBody>
                    <a:bodyPr/>
                    <a:lstStyle/>
                    <a:p>
                      <a:pPr marL="0" lvl="0" indent="0" algn="l" rtl="0">
                        <a:spcBef>
                          <a:spcPts val="0"/>
                        </a:spcBef>
                        <a:spcAft>
                          <a:spcPts val="0"/>
                        </a:spcAft>
                        <a:buNone/>
                      </a:pPr>
                      <a:endParaRPr sz="2400"/>
                    </a:p>
                  </a:txBody>
                  <a:tcPr marL="91425" marR="91425" marT="121900" marB="121900"/>
                </a:tc>
                <a:extLst>
                  <a:ext uri="{0D108BD9-81ED-4DB2-BD59-A6C34878D82A}">
                    <a16:rowId xmlns:a16="http://schemas.microsoft.com/office/drawing/2014/main" val="10001"/>
                  </a:ext>
                </a:extLst>
              </a:tr>
              <a:tr h="609560">
                <a:tc>
                  <a:txBody>
                    <a:bodyPr/>
                    <a:lstStyle/>
                    <a:p>
                      <a:pPr marL="0" lvl="0" indent="0" algn="l" rtl="0">
                        <a:spcBef>
                          <a:spcPts val="0"/>
                        </a:spcBef>
                        <a:spcAft>
                          <a:spcPts val="0"/>
                        </a:spcAft>
                        <a:buNone/>
                      </a:pPr>
                      <a:endParaRPr sz="2400"/>
                    </a:p>
                  </a:txBody>
                  <a:tcPr marL="91425" marR="91425" marT="121900" marB="121900"/>
                </a:tc>
                <a:tc>
                  <a:txBody>
                    <a:bodyPr/>
                    <a:lstStyle/>
                    <a:p>
                      <a:pPr marL="0" lvl="0" indent="0" algn="l" rtl="0">
                        <a:spcBef>
                          <a:spcPts val="0"/>
                        </a:spcBef>
                        <a:spcAft>
                          <a:spcPts val="0"/>
                        </a:spcAft>
                        <a:buNone/>
                      </a:pPr>
                      <a:endParaRPr sz="2400"/>
                    </a:p>
                  </a:txBody>
                  <a:tcPr marL="91425" marR="91425" marT="121900" marB="121900"/>
                </a:tc>
                <a:extLst>
                  <a:ext uri="{0D108BD9-81ED-4DB2-BD59-A6C34878D82A}">
                    <a16:rowId xmlns:a16="http://schemas.microsoft.com/office/drawing/2014/main" val="10002"/>
                  </a:ext>
                </a:extLst>
              </a:tr>
              <a:tr h="609560">
                <a:tc>
                  <a:txBody>
                    <a:bodyPr/>
                    <a:lstStyle/>
                    <a:p>
                      <a:pPr marL="0" lvl="0" indent="0" algn="l" rtl="0">
                        <a:spcBef>
                          <a:spcPts val="0"/>
                        </a:spcBef>
                        <a:spcAft>
                          <a:spcPts val="0"/>
                        </a:spcAft>
                        <a:buNone/>
                      </a:pPr>
                      <a:endParaRPr sz="2400"/>
                    </a:p>
                  </a:txBody>
                  <a:tcPr marL="91425" marR="91425" marT="121900" marB="121900"/>
                </a:tc>
                <a:tc>
                  <a:txBody>
                    <a:bodyPr/>
                    <a:lstStyle/>
                    <a:p>
                      <a:pPr marL="0" lvl="0" indent="0" algn="l" rtl="0">
                        <a:spcBef>
                          <a:spcPts val="0"/>
                        </a:spcBef>
                        <a:spcAft>
                          <a:spcPts val="0"/>
                        </a:spcAft>
                        <a:buNone/>
                      </a:pPr>
                      <a:endParaRPr sz="2400"/>
                    </a:p>
                  </a:txBody>
                  <a:tcPr marL="91425" marR="91425" marT="121900" marB="12190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3635373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2015 Climate Change Conference Paris</a:t>
            </a:r>
            <a:endParaRPr lang="en-GB" dirty="0"/>
          </a:p>
        </p:txBody>
      </p:sp>
      <p:sp>
        <p:nvSpPr>
          <p:cNvPr id="3" name="Content Placeholder 2"/>
          <p:cNvSpPr>
            <a:spLocks noGrp="1"/>
          </p:cNvSpPr>
          <p:nvPr>
            <p:ph idx="1"/>
          </p:nvPr>
        </p:nvSpPr>
        <p:spPr>
          <a:xfrm>
            <a:off x="467544" y="1772816"/>
            <a:ext cx="8229600" cy="4968552"/>
          </a:xfrm>
          <a:solidFill>
            <a:schemeClr val="bg1"/>
          </a:solidFill>
          <a:ln>
            <a:solidFill>
              <a:schemeClr val="tx1"/>
            </a:solidFill>
          </a:ln>
        </p:spPr>
        <p:txBody>
          <a:bodyPr>
            <a:normAutofit fontScale="25000" lnSpcReduction="20000"/>
          </a:bodyPr>
          <a:lstStyle/>
          <a:p>
            <a:r>
              <a:rPr lang="en-GB" sz="9600" dirty="0" smtClean="0"/>
              <a:t> Aimed at reducing global greenhouse gas emissions and thus avoiding the threat of dangerous climate change.</a:t>
            </a:r>
          </a:p>
          <a:p>
            <a:r>
              <a:rPr lang="en-GB" sz="9600" dirty="0" smtClean="0"/>
              <a:t>A long-term goal of keeping the increase in global average temperature to </a:t>
            </a:r>
            <a:r>
              <a:rPr lang="en-GB" sz="9600" b="1" dirty="0" smtClean="0"/>
              <a:t>well below 2°C</a:t>
            </a:r>
            <a:r>
              <a:rPr lang="en-GB" sz="9600" dirty="0" smtClean="0"/>
              <a:t> above pre-industrial levels;</a:t>
            </a:r>
          </a:p>
          <a:p>
            <a:r>
              <a:rPr lang="en-GB" sz="9600" dirty="0" smtClean="0"/>
              <a:t>To aim to limit the increase to </a:t>
            </a:r>
            <a:r>
              <a:rPr lang="en-GB" sz="9600" b="1" dirty="0" smtClean="0"/>
              <a:t>1.5°C</a:t>
            </a:r>
            <a:r>
              <a:rPr lang="en-GB" sz="9600" dirty="0" smtClean="0"/>
              <a:t>, since this would significantly reduce risks and the impacts of climate change;</a:t>
            </a:r>
          </a:p>
          <a:p>
            <a:r>
              <a:rPr lang="en-GB" sz="9600" dirty="0" smtClean="0"/>
              <a:t>The </a:t>
            </a:r>
            <a:r>
              <a:rPr lang="en-GB" sz="9600" dirty="0" smtClean="0">
                <a:hlinkClick r:id="rId2"/>
              </a:rPr>
              <a:t>EU will cut its emissions by 40%</a:t>
            </a:r>
            <a:r>
              <a:rPr lang="en-GB" sz="9600" dirty="0" smtClean="0"/>
              <a:t>, compared with 1990 levels, by 2030. The </a:t>
            </a:r>
            <a:r>
              <a:rPr lang="en-GB" sz="9600" dirty="0" smtClean="0">
                <a:hlinkClick r:id="rId3"/>
              </a:rPr>
              <a:t>US will cut its emissions by 26% to 28%</a:t>
            </a:r>
            <a:r>
              <a:rPr lang="en-GB" sz="9600" dirty="0" smtClean="0"/>
              <a:t>, compared with 2005 levels, by 2025. </a:t>
            </a:r>
            <a:r>
              <a:rPr lang="en-GB" sz="9600" dirty="0" smtClean="0">
                <a:hlinkClick r:id="rId3"/>
              </a:rPr>
              <a:t>China will agree that its emissions will peak by 2030</a:t>
            </a:r>
            <a:r>
              <a:rPr lang="en-GB" sz="9600" dirty="0" smtClean="0"/>
              <a:t>.</a:t>
            </a:r>
          </a:p>
          <a:p>
            <a:r>
              <a:rPr lang="en-GB" sz="9600" dirty="0" smtClean="0"/>
              <a:t>174 countries signed and began adopting it at National level.</a:t>
            </a:r>
          </a:p>
          <a:p>
            <a:endParaRPr lang="en-GB" dirty="0"/>
          </a:p>
        </p:txBody>
      </p:sp>
    </p:spTree>
    <p:extLst>
      <p:ext uri="{BB962C8B-B14F-4D97-AF65-F5344CB8AC3E}">
        <p14:creationId xmlns:p14="http://schemas.microsoft.com/office/powerpoint/2010/main" val="207053033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Issues</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Poorer countries want the rich world to provide them with financial help that will enable them to invest in clean technology to cut their greenhouse gas emissions, and to adapt their infrastructure to the likely damage from climate change – major obstacle.</a:t>
            </a:r>
            <a:endParaRPr lang="en-GB" dirty="0"/>
          </a:p>
        </p:txBody>
      </p:sp>
    </p:spTree>
    <p:extLst>
      <p:ext uri="{BB962C8B-B14F-4D97-AF65-F5344CB8AC3E}">
        <p14:creationId xmlns:p14="http://schemas.microsoft.com/office/powerpoint/2010/main" val="186298958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pic>
        <p:nvPicPr>
          <p:cNvPr id="297" name="Google Shape;297;p39" descr="Image result for all country flags"/>
          <p:cNvPicPr preferRelativeResize="0"/>
          <p:nvPr/>
        </p:nvPicPr>
        <p:blipFill rotWithShape="1">
          <a:blip r:embed="rId3" cstate="print">
            <a:alphaModFix/>
          </a:blip>
          <a:srcRect/>
          <a:stretch/>
        </p:blipFill>
        <p:spPr>
          <a:xfrm>
            <a:off x="552613" y="1173700"/>
            <a:ext cx="8038775" cy="5684301"/>
          </a:xfrm>
          <a:prstGeom prst="rect">
            <a:avLst/>
          </a:prstGeom>
          <a:noFill/>
          <a:ln w="9525" cap="flat" cmpd="sng">
            <a:solidFill>
              <a:srgbClr val="002060"/>
            </a:solidFill>
            <a:prstDash val="solid"/>
            <a:round/>
            <a:headEnd type="none" w="sm" len="sm"/>
            <a:tailEnd type="none" w="sm" len="sm"/>
          </a:ln>
        </p:spPr>
      </p:pic>
      <p:sp>
        <p:nvSpPr>
          <p:cNvPr id="298" name="Google Shape;298;p39"/>
          <p:cNvSpPr txBox="1"/>
          <p:nvPr/>
        </p:nvSpPr>
        <p:spPr>
          <a:xfrm>
            <a:off x="628649" y="-8"/>
            <a:ext cx="8304300" cy="13256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002060"/>
              </a:buClr>
              <a:buSzPts val="4400"/>
              <a:buFont typeface="Comic Sans MS"/>
              <a:buNone/>
            </a:pPr>
            <a:r>
              <a:rPr lang="en" sz="4400" b="1">
                <a:solidFill>
                  <a:srgbClr val="002060"/>
                </a:solidFill>
                <a:latin typeface="Comic Sans MS"/>
                <a:ea typeface="Comic Sans MS"/>
                <a:cs typeface="Comic Sans MS"/>
                <a:sym typeface="Comic Sans MS"/>
              </a:rPr>
              <a:t>Paris Agreement</a:t>
            </a:r>
            <a:r>
              <a:rPr lang="en" sz="4400">
                <a:solidFill>
                  <a:schemeClr val="dk1"/>
                </a:solidFill>
                <a:latin typeface="Comic Sans MS"/>
                <a:ea typeface="Comic Sans MS"/>
                <a:cs typeface="Comic Sans MS"/>
                <a:sym typeface="Comic Sans MS"/>
              </a:rPr>
              <a:t>: </a:t>
            </a:r>
            <a:r>
              <a:rPr lang="en" sz="3600">
                <a:solidFill>
                  <a:schemeClr val="dk1"/>
                </a:solidFill>
                <a:latin typeface="Comic Sans MS"/>
                <a:ea typeface="Comic Sans MS"/>
                <a:cs typeface="Comic Sans MS"/>
                <a:sym typeface="Comic Sans MS"/>
              </a:rPr>
              <a:t>Who Signed?</a:t>
            </a:r>
            <a:endParaRPr sz="4400">
              <a:solidFill>
                <a:schemeClr val="dk1"/>
              </a:solidFill>
              <a:latin typeface="Comic Sans MS"/>
              <a:ea typeface="Comic Sans MS"/>
              <a:cs typeface="Comic Sans MS"/>
              <a:sym typeface="Comic Sans MS"/>
            </a:endParaRPr>
          </a:p>
        </p:txBody>
      </p:sp>
      <p:sp>
        <p:nvSpPr>
          <p:cNvPr id="299" name="Google Shape;299;p39"/>
          <p:cNvSpPr/>
          <p:nvPr/>
        </p:nvSpPr>
        <p:spPr>
          <a:xfrm>
            <a:off x="4835223" y="6110273"/>
            <a:ext cx="4847700" cy="9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 sz="3000" b="1" cap="none">
                <a:solidFill>
                  <a:srgbClr val="DBDBDB"/>
                </a:solidFill>
                <a:latin typeface="Comic Sans MS"/>
                <a:ea typeface="Comic Sans MS"/>
                <a:cs typeface="Comic Sans MS"/>
                <a:sym typeface="Comic Sans MS"/>
              </a:rPr>
              <a:t>195 Countries</a:t>
            </a:r>
            <a:endParaRPr sz="3000"/>
          </a:p>
        </p:txBody>
      </p:sp>
    </p:spTree>
    <p:extLst>
      <p:ext uri="{BB962C8B-B14F-4D97-AF65-F5344CB8AC3E}">
        <p14:creationId xmlns:p14="http://schemas.microsoft.com/office/powerpoint/2010/main" val="49395987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0"/>
          <p:cNvSpPr txBox="1">
            <a:spLocks noGrp="1"/>
          </p:cNvSpPr>
          <p:nvPr>
            <p:ph type="title"/>
          </p:nvPr>
        </p:nvSpPr>
        <p:spPr>
          <a:xfrm>
            <a:off x="628650" y="365125"/>
            <a:ext cx="7886700" cy="13256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t>United Kingdom</a:t>
            </a:r>
            <a:endParaRPr/>
          </a:p>
        </p:txBody>
      </p:sp>
      <p:sp>
        <p:nvSpPr>
          <p:cNvPr id="305" name="Google Shape;305;p40"/>
          <p:cNvSpPr txBox="1">
            <a:spLocks noGrp="1"/>
          </p:cNvSpPr>
          <p:nvPr>
            <p:ph type="body" idx="1"/>
          </p:nvPr>
        </p:nvSpPr>
        <p:spPr>
          <a:xfrm>
            <a:off x="628650" y="1825625"/>
            <a:ext cx="7886700" cy="4351200"/>
          </a:xfrm>
          <a:prstGeom prst="rect">
            <a:avLst/>
          </a:prstGeom>
        </p:spPr>
        <p:txBody>
          <a:bodyPr spcFirstLastPara="1" wrap="square" lIns="91425" tIns="45700" rIns="91425" bIns="45700" anchor="t" anchorCtr="0">
            <a:noAutofit/>
          </a:bodyPr>
          <a:lstStyle/>
          <a:p>
            <a:pPr marL="0" lvl="0" indent="0" algn="ctr" rtl="0">
              <a:spcBef>
                <a:spcPts val="1000"/>
              </a:spcBef>
              <a:spcAft>
                <a:spcPts val="0"/>
              </a:spcAft>
              <a:buNone/>
            </a:pPr>
            <a:r>
              <a:rPr lang="en"/>
              <a:t>“determined to play our part in the international effort against climate change”</a:t>
            </a:r>
            <a:endParaRPr/>
          </a:p>
        </p:txBody>
      </p:sp>
      <p:pic>
        <p:nvPicPr>
          <p:cNvPr id="306" name="Google Shape;306;p40" descr="See the source image"/>
          <p:cNvPicPr preferRelativeResize="0"/>
          <p:nvPr/>
        </p:nvPicPr>
        <p:blipFill>
          <a:blip r:embed="rId3" cstate="print">
            <a:alphaModFix/>
          </a:blip>
          <a:stretch>
            <a:fillRect/>
          </a:stretch>
        </p:blipFill>
        <p:spPr>
          <a:xfrm>
            <a:off x="2388005" y="3429001"/>
            <a:ext cx="4368000" cy="3071633"/>
          </a:xfrm>
          <a:prstGeom prst="rect">
            <a:avLst/>
          </a:prstGeom>
          <a:noFill/>
          <a:ln>
            <a:noFill/>
          </a:ln>
        </p:spPr>
      </p:pic>
    </p:spTree>
    <p:extLst>
      <p:ext uri="{BB962C8B-B14F-4D97-AF65-F5344CB8AC3E}">
        <p14:creationId xmlns:p14="http://schemas.microsoft.com/office/powerpoint/2010/main" val="122162307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41"/>
          <p:cNvSpPr txBox="1">
            <a:spLocks noGrp="1"/>
          </p:cNvSpPr>
          <p:nvPr>
            <p:ph type="title"/>
          </p:nvPr>
        </p:nvSpPr>
        <p:spPr>
          <a:xfrm>
            <a:off x="628650" y="365125"/>
            <a:ext cx="7886700" cy="13256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t>France</a:t>
            </a:r>
            <a:endParaRPr/>
          </a:p>
        </p:txBody>
      </p:sp>
      <p:sp>
        <p:nvSpPr>
          <p:cNvPr id="312" name="Google Shape;312;p41"/>
          <p:cNvSpPr txBox="1">
            <a:spLocks noGrp="1"/>
          </p:cNvSpPr>
          <p:nvPr>
            <p:ph type="body" idx="1"/>
          </p:nvPr>
        </p:nvSpPr>
        <p:spPr>
          <a:xfrm>
            <a:off x="628650" y="1825625"/>
            <a:ext cx="7886700" cy="4351200"/>
          </a:xfrm>
          <a:prstGeom prst="rect">
            <a:avLst/>
          </a:prstGeom>
        </p:spPr>
        <p:txBody>
          <a:bodyPr spcFirstLastPara="1" wrap="square" lIns="91425" tIns="45700" rIns="91425" bIns="45700" anchor="t" anchorCtr="0">
            <a:noAutofit/>
          </a:bodyPr>
          <a:lstStyle/>
          <a:p>
            <a:pPr marL="0" lvl="0" indent="0" algn="ctr" rtl="0">
              <a:spcBef>
                <a:spcPts val="1000"/>
              </a:spcBef>
              <a:spcAft>
                <a:spcPts val="0"/>
              </a:spcAft>
              <a:buNone/>
            </a:pPr>
            <a:r>
              <a:rPr lang="en"/>
              <a:t>“Make our planet great again”</a:t>
            </a:r>
            <a:endParaRPr/>
          </a:p>
        </p:txBody>
      </p:sp>
      <p:pic>
        <p:nvPicPr>
          <p:cNvPr id="313" name="Google Shape;313;p41" descr="See the source image"/>
          <p:cNvPicPr preferRelativeResize="0"/>
          <p:nvPr/>
        </p:nvPicPr>
        <p:blipFill>
          <a:blip r:embed="rId3" cstate="print">
            <a:alphaModFix/>
          </a:blip>
          <a:stretch>
            <a:fillRect/>
          </a:stretch>
        </p:blipFill>
        <p:spPr>
          <a:xfrm>
            <a:off x="2267839" y="3179334"/>
            <a:ext cx="4608325" cy="3072233"/>
          </a:xfrm>
          <a:prstGeom prst="rect">
            <a:avLst/>
          </a:prstGeom>
          <a:noFill/>
          <a:ln>
            <a:noFill/>
          </a:ln>
        </p:spPr>
      </p:pic>
    </p:spTree>
    <p:extLst>
      <p:ext uri="{BB962C8B-B14F-4D97-AF65-F5344CB8AC3E}">
        <p14:creationId xmlns:p14="http://schemas.microsoft.com/office/powerpoint/2010/main" val="160240351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42"/>
          <p:cNvSpPr txBox="1">
            <a:spLocks noGrp="1"/>
          </p:cNvSpPr>
          <p:nvPr>
            <p:ph type="title"/>
          </p:nvPr>
        </p:nvSpPr>
        <p:spPr>
          <a:xfrm>
            <a:off x="628650" y="365125"/>
            <a:ext cx="7886700" cy="13256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t>China</a:t>
            </a:r>
            <a:endParaRPr/>
          </a:p>
        </p:txBody>
      </p:sp>
      <p:sp>
        <p:nvSpPr>
          <p:cNvPr id="319" name="Google Shape;319;p42"/>
          <p:cNvSpPr txBox="1">
            <a:spLocks noGrp="1"/>
          </p:cNvSpPr>
          <p:nvPr>
            <p:ph type="body" idx="1"/>
          </p:nvPr>
        </p:nvSpPr>
        <p:spPr>
          <a:xfrm>
            <a:off x="628650" y="1575592"/>
            <a:ext cx="7886700" cy="4351200"/>
          </a:xfrm>
          <a:prstGeom prst="rect">
            <a:avLst/>
          </a:prstGeom>
        </p:spPr>
        <p:txBody>
          <a:bodyPr spcFirstLastPara="1" wrap="square" lIns="91425" tIns="45700" rIns="91425" bIns="45700" anchor="t" anchorCtr="0">
            <a:noAutofit/>
          </a:bodyPr>
          <a:lstStyle/>
          <a:p>
            <a:pPr marL="0" lvl="0" indent="0" algn="ctr" rtl="0">
              <a:spcBef>
                <a:spcPts val="1000"/>
              </a:spcBef>
              <a:spcAft>
                <a:spcPts val="0"/>
              </a:spcAft>
              <a:buNone/>
            </a:pPr>
            <a:r>
              <a:rPr lang="en"/>
              <a:t>“Climate change is a global problem, and requires that the international community cooperate in its response.”</a:t>
            </a:r>
            <a:endParaRPr/>
          </a:p>
        </p:txBody>
      </p:sp>
      <p:pic>
        <p:nvPicPr>
          <p:cNvPr id="320" name="Google Shape;320;p42" descr="See the source image"/>
          <p:cNvPicPr preferRelativeResize="0"/>
          <p:nvPr/>
        </p:nvPicPr>
        <p:blipFill>
          <a:blip r:embed="rId3" cstate="print">
            <a:alphaModFix/>
          </a:blip>
          <a:stretch>
            <a:fillRect/>
          </a:stretch>
        </p:blipFill>
        <p:spPr>
          <a:xfrm>
            <a:off x="2753912" y="3798068"/>
            <a:ext cx="3636175" cy="2870201"/>
          </a:xfrm>
          <a:prstGeom prst="rect">
            <a:avLst/>
          </a:prstGeom>
          <a:noFill/>
          <a:ln>
            <a:noFill/>
          </a:ln>
        </p:spPr>
      </p:pic>
    </p:spTree>
    <p:extLst>
      <p:ext uri="{BB962C8B-B14F-4D97-AF65-F5344CB8AC3E}">
        <p14:creationId xmlns:p14="http://schemas.microsoft.com/office/powerpoint/2010/main" val="302928002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43"/>
          <p:cNvSpPr txBox="1">
            <a:spLocks noGrp="1"/>
          </p:cNvSpPr>
          <p:nvPr>
            <p:ph type="title"/>
          </p:nvPr>
        </p:nvSpPr>
        <p:spPr>
          <a:xfrm>
            <a:off x="628650" y="365125"/>
            <a:ext cx="7886700" cy="13256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t>Brazil</a:t>
            </a:r>
            <a:endParaRPr/>
          </a:p>
        </p:txBody>
      </p:sp>
      <p:sp>
        <p:nvSpPr>
          <p:cNvPr id="326" name="Google Shape;326;p43"/>
          <p:cNvSpPr txBox="1">
            <a:spLocks noGrp="1"/>
          </p:cNvSpPr>
          <p:nvPr>
            <p:ph type="body" idx="1"/>
          </p:nvPr>
        </p:nvSpPr>
        <p:spPr>
          <a:xfrm>
            <a:off x="628650" y="1468425"/>
            <a:ext cx="7886700" cy="4351200"/>
          </a:xfrm>
          <a:prstGeom prst="rect">
            <a:avLst/>
          </a:prstGeom>
        </p:spPr>
        <p:txBody>
          <a:bodyPr spcFirstLastPara="1" wrap="square" lIns="91425" tIns="45700" rIns="91425" bIns="45700" anchor="t" anchorCtr="0">
            <a:noAutofit/>
          </a:bodyPr>
          <a:lstStyle/>
          <a:p>
            <a:pPr marL="0" lvl="0" indent="0" algn="ctr" rtl="0">
              <a:spcBef>
                <a:spcPts val="1000"/>
              </a:spcBef>
              <a:spcAft>
                <a:spcPts val="0"/>
              </a:spcAft>
              <a:buNone/>
            </a:pPr>
            <a:r>
              <a:rPr lang="en"/>
              <a:t>“Our government is concerned about the future… everything we do today is not aimed at tomorrow, but rather at a future that preserves the living conditions of Brazilians.”</a:t>
            </a:r>
            <a:endParaRPr/>
          </a:p>
        </p:txBody>
      </p:sp>
      <p:pic>
        <p:nvPicPr>
          <p:cNvPr id="327" name="Google Shape;327;p43" descr="See the source image"/>
          <p:cNvPicPr preferRelativeResize="0"/>
          <p:nvPr/>
        </p:nvPicPr>
        <p:blipFill>
          <a:blip r:embed="rId3" cstate="print">
            <a:alphaModFix/>
          </a:blip>
          <a:stretch>
            <a:fillRect/>
          </a:stretch>
        </p:blipFill>
        <p:spPr>
          <a:xfrm>
            <a:off x="3212024" y="4217934"/>
            <a:ext cx="2719949" cy="2388933"/>
          </a:xfrm>
          <a:prstGeom prst="rect">
            <a:avLst/>
          </a:prstGeom>
          <a:noFill/>
          <a:ln>
            <a:noFill/>
          </a:ln>
        </p:spPr>
      </p:pic>
    </p:spTree>
    <p:extLst>
      <p:ext uri="{BB962C8B-B14F-4D97-AF65-F5344CB8AC3E}">
        <p14:creationId xmlns:p14="http://schemas.microsoft.com/office/powerpoint/2010/main" val="200634369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44"/>
          <p:cNvSpPr txBox="1">
            <a:spLocks noGrp="1"/>
          </p:cNvSpPr>
          <p:nvPr>
            <p:ph type="title"/>
          </p:nvPr>
        </p:nvSpPr>
        <p:spPr>
          <a:xfrm>
            <a:off x="628650" y="365125"/>
            <a:ext cx="7886700" cy="13256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omic Sans MS"/>
              <a:buNone/>
            </a:pPr>
            <a:r>
              <a:rPr lang="en" sz="4400" b="0" i="0" u="none" strike="noStrike" cap="none">
                <a:solidFill>
                  <a:schemeClr val="dk1"/>
                </a:solidFill>
                <a:latin typeface="Comic Sans MS"/>
                <a:ea typeface="Comic Sans MS"/>
                <a:cs typeface="Comic Sans MS"/>
                <a:sym typeface="Comic Sans MS"/>
              </a:rPr>
              <a:t>However…</a:t>
            </a:r>
            <a:endParaRPr/>
          </a:p>
        </p:txBody>
      </p:sp>
      <p:sp>
        <p:nvSpPr>
          <p:cNvPr id="333" name="Google Shape;333;p44"/>
          <p:cNvSpPr txBox="1">
            <a:spLocks noGrp="1"/>
          </p:cNvSpPr>
          <p:nvPr>
            <p:ph type="body" idx="1"/>
          </p:nvPr>
        </p:nvSpPr>
        <p:spPr>
          <a:xfrm>
            <a:off x="628650" y="2132855"/>
            <a:ext cx="7886700" cy="4539169"/>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chemeClr val="dk1"/>
              </a:buClr>
              <a:buSzPts val="2800"/>
              <a:buFont typeface="Arial"/>
              <a:buNone/>
            </a:pPr>
            <a:r>
              <a:rPr lang="en" b="0" i="0" u="none" strike="noStrike" cap="none" dirty="0">
                <a:solidFill>
                  <a:schemeClr val="dk1"/>
                </a:solidFill>
                <a:latin typeface="Comic Sans MS"/>
                <a:ea typeface="Comic Sans MS"/>
                <a:cs typeface="Comic Sans MS"/>
                <a:sym typeface="Comic Sans MS"/>
              </a:rPr>
              <a:t>Targets set for each</a:t>
            </a:r>
            <a:br>
              <a:rPr lang="en" b="0" i="0" u="none" strike="noStrike" cap="none" dirty="0">
                <a:solidFill>
                  <a:schemeClr val="dk1"/>
                </a:solidFill>
                <a:latin typeface="Comic Sans MS"/>
                <a:ea typeface="Comic Sans MS"/>
                <a:cs typeface="Comic Sans MS"/>
                <a:sym typeface="Comic Sans MS"/>
              </a:rPr>
            </a:br>
            <a:r>
              <a:rPr lang="en" b="0" i="0" u="none" strike="noStrike" cap="none" dirty="0">
                <a:solidFill>
                  <a:schemeClr val="dk1"/>
                </a:solidFill>
                <a:latin typeface="Comic Sans MS"/>
                <a:ea typeface="Comic Sans MS"/>
                <a:cs typeface="Comic Sans MS"/>
                <a:sym typeface="Comic Sans MS"/>
              </a:rPr>
              <a:t>Country are </a:t>
            </a:r>
            <a:r>
              <a:rPr lang="en" b="0" i="0" u="sng" strike="noStrike" cap="none" dirty="0">
                <a:solidFill>
                  <a:schemeClr val="dk1"/>
                </a:solidFill>
                <a:latin typeface="Comic Sans MS"/>
                <a:ea typeface="Comic Sans MS"/>
                <a:cs typeface="Comic Sans MS"/>
                <a:sym typeface="Comic Sans MS"/>
              </a:rPr>
              <a:t>not</a:t>
            </a:r>
            <a:r>
              <a:rPr lang="en" b="0" i="0" u="none" strike="noStrike" cap="none" dirty="0">
                <a:solidFill>
                  <a:schemeClr val="dk1"/>
                </a:solidFill>
                <a:latin typeface="Comic Sans MS"/>
                <a:ea typeface="Comic Sans MS"/>
                <a:cs typeface="Comic Sans MS"/>
                <a:sym typeface="Comic Sans MS"/>
              </a:rPr>
              <a:t> legally</a:t>
            </a:r>
            <a:br>
              <a:rPr lang="en" b="0" i="0" u="none" strike="noStrike" cap="none" dirty="0">
                <a:solidFill>
                  <a:schemeClr val="dk1"/>
                </a:solidFill>
                <a:latin typeface="Comic Sans MS"/>
                <a:ea typeface="Comic Sans MS"/>
                <a:cs typeface="Comic Sans MS"/>
                <a:sym typeface="Comic Sans MS"/>
              </a:rPr>
            </a:br>
            <a:r>
              <a:rPr lang="en" b="0" i="0" u="none" strike="noStrike" cap="none" dirty="0">
                <a:solidFill>
                  <a:schemeClr val="dk1"/>
                </a:solidFill>
                <a:latin typeface="Comic Sans MS"/>
                <a:ea typeface="Comic Sans MS"/>
                <a:cs typeface="Comic Sans MS"/>
                <a:sym typeface="Comic Sans MS"/>
              </a:rPr>
              <a:t>binding, with no penalties if not met.</a:t>
            </a:r>
            <a:endParaRPr dirty="0"/>
          </a:p>
          <a:p>
            <a:pPr marL="0" marR="0" lvl="0" indent="0" algn="l" rtl="0">
              <a:lnSpc>
                <a:spcPct val="80000"/>
              </a:lnSpc>
              <a:spcBef>
                <a:spcPts val="1000"/>
              </a:spcBef>
              <a:spcAft>
                <a:spcPts val="0"/>
              </a:spcAft>
              <a:buClr>
                <a:schemeClr val="dk1"/>
              </a:buClr>
              <a:buSzPts val="2800"/>
              <a:buFont typeface="Arial"/>
              <a:buNone/>
            </a:pPr>
            <a:endParaRPr dirty="0">
              <a:latin typeface="Comic Sans MS"/>
              <a:ea typeface="Comic Sans MS"/>
              <a:cs typeface="Comic Sans MS"/>
              <a:sym typeface="Comic Sans MS"/>
            </a:endParaRPr>
          </a:p>
          <a:p>
            <a:pPr marL="0" marR="0" lvl="0" indent="0" algn="l" rtl="0">
              <a:lnSpc>
                <a:spcPct val="80000"/>
              </a:lnSpc>
              <a:spcBef>
                <a:spcPts val="1000"/>
              </a:spcBef>
              <a:spcAft>
                <a:spcPts val="0"/>
              </a:spcAft>
              <a:buClr>
                <a:schemeClr val="dk1"/>
              </a:buClr>
              <a:buSzPts val="2800"/>
              <a:buFont typeface="Arial"/>
              <a:buNone/>
            </a:pPr>
            <a:r>
              <a:rPr lang="en" dirty="0">
                <a:latin typeface="Comic Sans MS"/>
                <a:ea typeface="Comic Sans MS"/>
                <a:cs typeface="Comic Sans MS"/>
                <a:sym typeface="Comic Sans MS"/>
              </a:rPr>
              <a:t>The pledges made are not likely to meet the targets.</a:t>
            </a:r>
            <a:endParaRPr dirty="0">
              <a:latin typeface="Comic Sans MS"/>
              <a:ea typeface="Comic Sans MS"/>
              <a:cs typeface="Comic Sans MS"/>
              <a:sym typeface="Comic Sans MS"/>
            </a:endParaRPr>
          </a:p>
          <a:p>
            <a:pPr marL="0" marR="0" lvl="0" indent="0" algn="l" rtl="0">
              <a:lnSpc>
                <a:spcPct val="80000"/>
              </a:lnSpc>
              <a:spcBef>
                <a:spcPts val="1000"/>
              </a:spcBef>
              <a:spcAft>
                <a:spcPts val="0"/>
              </a:spcAft>
              <a:buClr>
                <a:schemeClr val="dk1"/>
              </a:buClr>
              <a:buSzPts val="2800"/>
              <a:buFont typeface="Arial"/>
              <a:buNone/>
            </a:pPr>
            <a:endParaRPr dirty="0">
              <a:latin typeface="Comic Sans MS"/>
              <a:ea typeface="Comic Sans MS"/>
              <a:cs typeface="Comic Sans MS"/>
              <a:sym typeface="Comic Sans MS"/>
            </a:endParaRPr>
          </a:p>
          <a:p>
            <a:pPr marL="0" marR="0" lvl="0" indent="0" algn="l" rtl="0">
              <a:lnSpc>
                <a:spcPct val="80000"/>
              </a:lnSpc>
              <a:spcBef>
                <a:spcPts val="1000"/>
              </a:spcBef>
              <a:spcAft>
                <a:spcPts val="0"/>
              </a:spcAft>
              <a:buClr>
                <a:schemeClr val="dk1"/>
              </a:buClr>
              <a:buSzPts val="2800"/>
              <a:buFont typeface="Arial"/>
              <a:buNone/>
            </a:pPr>
            <a:r>
              <a:rPr lang="en" dirty="0">
                <a:latin typeface="Comic Sans MS"/>
                <a:ea typeface="Comic Sans MS"/>
                <a:cs typeface="Comic Sans MS"/>
                <a:sym typeface="Comic Sans MS"/>
              </a:rPr>
              <a:t>A 2017 study found that no major nations are sticking to their pledges.</a:t>
            </a:r>
            <a:endParaRPr dirty="0">
              <a:latin typeface="Comic Sans MS"/>
              <a:ea typeface="Comic Sans MS"/>
              <a:cs typeface="Comic Sans MS"/>
              <a:sym typeface="Comic Sans MS"/>
            </a:endParaRPr>
          </a:p>
        </p:txBody>
      </p:sp>
      <p:pic>
        <p:nvPicPr>
          <p:cNvPr id="334" name="Google Shape;334;p44" descr="Image result for paris agreement"/>
          <p:cNvPicPr preferRelativeResize="0"/>
          <p:nvPr/>
        </p:nvPicPr>
        <p:blipFill rotWithShape="1">
          <a:blip r:embed="rId3" cstate="print">
            <a:alphaModFix/>
          </a:blip>
          <a:srcRect/>
          <a:stretch/>
        </p:blipFill>
        <p:spPr>
          <a:xfrm>
            <a:off x="5652120" y="188640"/>
            <a:ext cx="3197059" cy="2282345"/>
          </a:xfrm>
          <a:prstGeom prst="rect">
            <a:avLst/>
          </a:prstGeom>
          <a:noFill/>
          <a:ln w="9525" cap="flat" cmpd="sng">
            <a:solidFill>
              <a:srgbClr val="002060"/>
            </a:solidFill>
            <a:prstDash val="solid"/>
            <a:round/>
            <a:headEnd type="none" w="sm" len="sm"/>
            <a:tailEnd type="none" w="sm" len="sm"/>
          </a:ln>
        </p:spPr>
      </p:pic>
    </p:spTree>
    <p:extLst>
      <p:ext uri="{BB962C8B-B14F-4D97-AF65-F5344CB8AC3E}">
        <p14:creationId xmlns:p14="http://schemas.microsoft.com/office/powerpoint/2010/main" val="315000489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45"/>
          <p:cNvSpPr txBox="1"/>
          <p:nvPr/>
        </p:nvSpPr>
        <p:spPr>
          <a:xfrm>
            <a:off x="419874" y="73592"/>
            <a:ext cx="8304300" cy="13256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002060"/>
              </a:buClr>
              <a:buSzPts val="4400"/>
              <a:buFont typeface="Comic Sans MS"/>
              <a:buNone/>
            </a:pPr>
            <a:r>
              <a:rPr lang="en" sz="4400" b="1">
                <a:solidFill>
                  <a:srgbClr val="002060"/>
                </a:solidFill>
                <a:latin typeface="Comic Sans MS"/>
                <a:ea typeface="Comic Sans MS"/>
                <a:cs typeface="Comic Sans MS"/>
                <a:sym typeface="Comic Sans MS"/>
              </a:rPr>
              <a:t>Paris Agreement</a:t>
            </a:r>
            <a:r>
              <a:rPr lang="en" sz="4400">
                <a:solidFill>
                  <a:schemeClr val="dk1"/>
                </a:solidFill>
                <a:latin typeface="Comic Sans MS"/>
                <a:ea typeface="Comic Sans MS"/>
                <a:cs typeface="Comic Sans MS"/>
                <a:sym typeface="Comic Sans MS"/>
              </a:rPr>
              <a:t>: </a:t>
            </a:r>
            <a:r>
              <a:rPr lang="en" sz="3600">
                <a:solidFill>
                  <a:schemeClr val="dk1"/>
                </a:solidFill>
                <a:latin typeface="Comic Sans MS"/>
                <a:ea typeface="Comic Sans MS"/>
                <a:cs typeface="Comic Sans MS"/>
                <a:sym typeface="Comic Sans MS"/>
              </a:rPr>
              <a:t>Who Didn’t?</a:t>
            </a:r>
            <a:endParaRPr sz="4400">
              <a:solidFill>
                <a:schemeClr val="dk1"/>
              </a:solidFill>
              <a:latin typeface="Comic Sans MS"/>
              <a:ea typeface="Comic Sans MS"/>
              <a:cs typeface="Comic Sans MS"/>
              <a:sym typeface="Comic Sans MS"/>
            </a:endParaRPr>
          </a:p>
        </p:txBody>
      </p:sp>
      <p:sp>
        <p:nvSpPr>
          <p:cNvPr id="340" name="Google Shape;340;p45"/>
          <p:cNvSpPr/>
          <p:nvPr/>
        </p:nvSpPr>
        <p:spPr>
          <a:xfrm>
            <a:off x="0" y="1465533"/>
            <a:ext cx="3006300" cy="539240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3600" dirty="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endParaRPr sz="3600" dirty="0">
              <a:solidFill>
                <a:schemeClr val="dk1"/>
              </a:solidFill>
              <a:latin typeface="Comic Sans MS"/>
              <a:ea typeface="Comic Sans MS"/>
              <a:cs typeface="Comic Sans MS"/>
              <a:sym typeface="Comic Sans MS"/>
            </a:endParaRPr>
          </a:p>
          <a:p>
            <a:pPr marL="0" marR="0" lvl="0" indent="0" algn="ctr" rtl="0">
              <a:spcBef>
                <a:spcPts val="1200"/>
              </a:spcBef>
              <a:spcAft>
                <a:spcPts val="0"/>
              </a:spcAft>
              <a:buNone/>
            </a:pPr>
            <a:endParaRPr lang="en" sz="3600" b="1" dirty="0" smtClean="0">
              <a:solidFill>
                <a:schemeClr val="dk1"/>
              </a:solidFill>
              <a:latin typeface="Comic Sans MS"/>
              <a:ea typeface="Comic Sans MS"/>
              <a:cs typeface="Comic Sans MS"/>
              <a:sym typeface="Comic Sans MS"/>
            </a:endParaRPr>
          </a:p>
          <a:p>
            <a:pPr marL="0" marR="0" lvl="0" indent="0" algn="ctr" rtl="0">
              <a:spcBef>
                <a:spcPts val="1200"/>
              </a:spcBef>
              <a:spcAft>
                <a:spcPts val="0"/>
              </a:spcAft>
              <a:buNone/>
            </a:pPr>
            <a:r>
              <a:rPr lang="en" sz="3600" b="1" dirty="0" smtClean="0">
                <a:solidFill>
                  <a:schemeClr val="dk1"/>
                </a:solidFill>
                <a:latin typeface="Comic Sans MS"/>
                <a:ea typeface="Comic Sans MS"/>
                <a:cs typeface="Comic Sans MS"/>
                <a:sym typeface="Comic Sans MS"/>
              </a:rPr>
              <a:t>Nicaragua</a:t>
            </a:r>
            <a:endParaRPr dirty="0"/>
          </a:p>
          <a:p>
            <a:pPr marL="0" marR="0" lvl="0" indent="0" algn="ctr" rtl="0">
              <a:spcBef>
                <a:spcPts val="0"/>
              </a:spcBef>
              <a:spcAft>
                <a:spcPts val="0"/>
              </a:spcAft>
              <a:buNone/>
            </a:pPr>
            <a:r>
              <a:rPr lang="en" sz="2000" dirty="0">
                <a:solidFill>
                  <a:schemeClr val="dk1"/>
                </a:solidFill>
                <a:latin typeface="Comic Sans MS"/>
                <a:ea typeface="Comic Sans MS"/>
                <a:cs typeface="Comic Sans MS"/>
                <a:sym typeface="Comic Sans MS"/>
              </a:rPr>
              <a:t>T</a:t>
            </a:r>
            <a:r>
              <a:rPr lang="en" sz="1800" dirty="0">
                <a:solidFill>
                  <a:schemeClr val="dk1"/>
                </a:solidFill>
                <a:latin typeface="Comic Sans MS"/>
                <a:ea typeface="Comic Sans MS"/>
                <a:cs typeface="Comic Sans MS"/>
                <a:sym typeface="Comic Sans MS"/>
              </a:rPr>
              <a:t>hey didn’t think the agreement went far enough- particularly not punishing those who didn’t follow it. Will continue to counter climate change on their own.</a:t>
            </a:r>
            <a:endParaRPr sz="1800" dirty="0"/>
          </a:p>
        </p:txBody>
      </p:sp>
      <p:sp>
        <p:nvSpPr>
          <p:cNvPr id="341" name="Google Shape;341;p45"/>
          <p:cNvSpPr/>
          <p:nvPr/>
        </p:nvSpPr>
        <p:spPr>
          <a:xfrm>
            <a:off x="3068877" y="1465545"/>
            <a:ext cx="3006300" cy="539240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3600" b="1" dirty="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3600" b="1" dirty="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3600" b="1" dirty="0">
              <a:solidFill>
                <a:schemeClr val="dk1"/>
              </a:solidFill>
              <a:latin typeface="Comic Sans MS"/>
              <a:ea typeface="Comic Sans MS"/>
              <a:cs typeface="Comic Sans MS"/>
              <a:sym typeface="Comic Sans MS"/>
            </a:endParaRPr>
          </a:p>
          <a:p>
            <a:pPr marL="0" marR="0" lvl="0" indent="0" algn="ctr" rtl="0">
              <a:spcBef>
                <a:spcPts val="1200"/>
              </a:spcBef>
              <a:spcAft>
                <a:spcPts val="0"/>
              </a:spcAft>
              <a:buNone/>
            </a:pPr>
            <a:endParaRPr lang="en" sz="3600" b="1" dirty="0" smtClean="0">
              <a:solidFill>
                <a:schemeClr val="dk1"/>
              </a:solidFill>
              <a:latin typeface="Comic Sans MS"/>
              <a:ea typeface="Comic Sans MS"/>
              <a:cs typeface="Comic Sans MS"/>
              <a:sym typeface="Comic Sans MS"/>
            </a:endParaRPr>
          </a:p>
          <a:p>
            <a:pPr marL="0" marR="0" lvl="0" indent="0" algn="ctr" rtl="0">
              <a:spcBef>
                <a:spcPts val="1200"/>
              </a:spcBef>
              <a:spcAft>
                <a:spcPts val="0"/>
              </a:spcAft>
              <a:buNone/>
            </a:pPr>
            <a:r>
              <a:rPr lang="en" sz="3600" b="1" dirty="0" smtClean="0">
                <a:solidFill>
                  <a:schemeClr val="dk1"/>
                </a:solidFill>
                <a:latin typeface="Comic Sans MS"/>
                <a:ea typeface="Comic Sans MS"/>
                <a:cs typeface="Comic Sans MS"/>
                <a:sym typeface="Comic Sans MS"/>
              </a:rPr>
              <a:t>Syria</a:t>
            </a:r>
            <a:endParaRPr sz="1800" b="1" dirty="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r>
              <a:rPr lang="en" sz="2000" dirty="0">
                <a:solidFill>
                  <a:schemeClr val="dk1"/>
                </a:solidFill>
                <a:latin typeface="Comic Sans MS"/>
                <a:ea typeface="Comic Sans MS"/>
                <a:cs typeface="Comic Sans MS"/>
                <a:sym typeface="Comic Sans MS"/>
              </a:rPr>
              <a:t>Was not expected to sign due to the ongoing Syrian Civil War.</a:t>
            </a:r>
            <a:endParaRPr dirty="0"/>
          </a:p>
        </p:txBody>
      </p:sp>
      <p:sp>
        <p:nvSpPr>
          <p:cNvPr id="342" name="Google Shape;342;p45"/>
          <p:cNvSpPr/>
          <p:nvPr/>
        </p:nvSpPr>
        <p:spPr>
          <a:xfrm>
            <a:off x="6137753" y="1465545"/>
            <a:ext cx="3006300" cy="539240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3600" b="1" dirty="0">
              <a:solidFill>
                <a:schemeClr val="dk1"/>
              </a:solidFill>
              <a:latin typeface="Comic Sans MS"/>
              <a:ea typeface="Comic Sans MS"/>
              <a:cs typeface="Comic Sans MS"/>
              <a:sym typeface="Comic Sans MS"/>
            </a:endParaRPr>
          </a:p>
          <a:p>
            <a:pPr marL="0" marR="0" lvl="0" indent="0" algn="ctr" rtl="0">
              <a:spcBef>
                <a:spcPts val="1200"/>
              </a:spcBef>
              <a:spcAft>
                <a:spcPts val="0"/>
              </a:spcAft>
              <a:buNone/>
            </a:pPr>
            <a:endParaRPr lang="en" sz="3600" b="1" dirty="0" smtClean="0">
              <a:solidFill>
                <a:schemeClr val="dk1"/>
              </a:solidFill>
              <a:latin typeface="Comic Sans MS"/>
              <a:ea typeface="Comic Sans MS"/>
              <a:cs typeface="Comic Sans MS"/>
              <a:sym typeface="Comic Sans MS"/>
            </a:endParaRPr>
          </a:p>
          <a:p>
            <a:pPr marL="0" marR="0" lvl="0" indent="0" algn="ctr" rtl="0">
              <a:spcBef>
                <a:spcPts val="1200"/>
              </a:spcBef>
              <a:spcAft>
                <a:spcPts val="0"/>
              </a:spcAft>
              <a:buNone/>
            </a:pPr>
            <a:endParaRPr lang="en" sz="3600" b="1" dirty="0" smtClean="0">
              <a:solidFill>
                <a:schemeClr val="dk1"/>
              </a:solidFill>
              <a:latin typeface="Comic Sans MS"/>
              <a:ea typeface="Comic Sans MS"/>
              <a:cs typeface="Comic Sans MS"/>
              <a:sym typeface="Comic Sans MS"/>
            </a:endParaRPr>
          </a:p>
          <a:p>
            <a:pPr marL="0" marR="0" lvl="0" indent="0" algn="ctr" rtl="0">
              <a:spcBef>
                <a:spcPts val="1200"/>
              </a:spcBef>
              <a:spcAft>
                <a:spcPts val="0"/>
              </a:spcAft>
              <a:buNone/>
            </a:pPr>
            <a:r>
              <a:rPr lang="en" sz="3600" b="1" dirty="0" smtClean="0">
                <a:solidFill>
                  <a:schemeClr val="dk1"/>
                </a:solidFill>
                <a:latin typeface="Comic Sans MS"/>
                <a:ea typeface="Comic Sans MS"/>
                <a:cs typeface="Comic Sans MS"/>
                <a:sym typeface="Comic Sans MS"/>
              </a:rPr>
              <a:t>USA</a:t>
            </a:r>
            <a:endParaRPr sz="1800" b="1" dirty="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r>
              <a:rPr lang="en" sz="2000" dirty="0" smtClean="0">
                <a:solidFill>
                  <a:schemeClr val="dk1"/>
                </a:solidFill>
                <a:latin typeface="Comic Sans MS"/>
                <a:ea typeface="Comic Sans MS"/>
                <a:cs typeface="Comic Sans MS"/>
                <a:sym typeface="Comic Sans MS"/>
              </a:rPr>
              <a:t>President </a:t>
            </a:r>
            <a:r>
              <a:rPr lang="en" sz="2000" dirty="0">
                <a:solidFill>
                  <a:schemeClr val="dk1"/>
                </a:solidFill>
                <a:latin typeface="Comic Sans MS"/>
                <a:ea typeface="Comic Sans MS"/>
                <a:cs typeface="Comic Sans MS"/>
                <a:sym typeface="Comic Sans MS"/>
              </a:rPr>
              <a:t>Trump announced that they would withdraw from the deal.</a:t>
            </a:r>
            <a:endParaRPr dirty="0"/>
          </a:p>
          <a:p>
            <a:pPr marL="0" marR="0" lvl="0" indent="0" algn="ctr" rtl="0">
              <a:spcBef>
                <a:spcPts val="0"/>
              </a:spcBef>
              <a:spcAft>
                <a:spcPts val="0"/>
              </a:spcAft>
              <a:buNone/>
            </a:pPr>
            <a:r>
              <a:rPr lang="en" sz="2000" dirty="0">
                <a:solidFill>
                  <a:schemeClr val="dk1"/>
                </a:solidFill>
                <a:latin typeface="Comic Sans MS"/>
                <a:ea typeface="Comic Sans MS"/>
                <a:cs typeface="Comic Sans MS"/>
                <a:sym typeface="Comic Sans MS"/>
              </a:rPr>
              <a:t>The earliest possible date for this to happen is 4</a:t>
            </a:r>
            <a:r>
              <a:rPr lang="en" sz="2000" baseline="30000" dirty="0">
                <a:solidFill>
                  <a:schemeClr val="dk1"/>
                </a:solidFill>
                <a:latin typeface="Comic Sans MS"/>
                <a:ea typeface="Comic Sans MS"/>
                <a:cs typeface="Comic Sans MS"/>
                <a:sym typeface="Comic Sans MS"/>
              </a:rPr>
              <a:t>th</a:t>
            </a:r>
            <a:r>
              <a:rPr lang="en" sz="2000" dirty="0">
                <a:solidFill>
                  <a:schemeClr val="dk1"/>
                </a:solidFill>
                <a:latin typeface="Comic Sans MS"/>
                <a:ea typeface="Comic Sans MS"/>
                <a:cs typeface="Comic Sans MS"/>
                <a:sym typeface="Comic Sans MS"/>
              </a:rPr>
              <a:t> November 2020.</a:t>
            </a:r>
            <a:endParaRPr dirty="0"/>
          </a:p>
        </p:txBody>
      </p:sp>
      <p:pic>
        <p:nvPicPr>
          <p:cNvPr id="343" name="Google Shape;343;p45" descr="Image result for nicaragua flag"/>
          <p:cNvPicPr preferRelativeResize="0"/>
          <p:nvPr/>
        </p:nvPicPr>
        <p:blipFill rotWithShape="1">
          <a:blip r:embed="rId3" cstate="print">
            <a:alphaModFix/>
          </a:blip>
          <a:srcRect/>
          <a:stretch/>
        </p:blipFill>
        <p:spPr>
          <a:xfrm>
            <a:off x="501572" y="1465533"/>
            <a:ext cx="2003150" cy="1602535"/>
          </a:xfrm>
          <a:prstGeom prst="rect">
            <a:avLst/>
          </a:prstGeom>
          <a:noFill/>
          <a:ln>
            <a:noFill/>
          </a:ln>
        </p:spPr>
      </p:pic>
      <p:pic>
        <p:nvPicPr>
          <p:cNvPr id="344" name="Google Shape;344;p45" descr="Image result for syria flag"/>
          <p:cNvPicPr preferRelativeResize="0"/>
          <p:nvPr/>
        </p:nvPicPr>
        <p:blipFill rotWithShape="1">
          <a:blip r:embed="rId4" cstate="print">
            <a:alphaModFix/>
          </a:blip>
          <a:srcRect/>
          <a:stretch/>
        </p:blipFill>
        <p:spPr>
          <a:xfrm>
            <a:off x="3068875" y="1465546"/>
            <a:ext cx="3006249" cy="1803749"/>
          </a:xfrm>
          <a:prstGeom prst="rect">
            <a:avLst/>
          </a:prstGeom>
          <a:noFill/>
          <a:ln>
            <a:noFill/>
          </a:ln>
        </p:spPr>
      </p:pic>
      <p:pic>
        <p:nvPicPr>
          <p:cNvPr id="345" name="Google Shape;345;p45" descr="Image result for usa flag"/>
          <p:cNvPicPr preferRelativeResize="0"/>
          <p:nvPr/>
        </p:nvPicPr>
        <p:blipFill rotWithShape="1">
          <a:blip r:embed="rId5" cstate="print">
            <a:alphaModFix/>
          </a:blip>
          <a:srcRect/>
          <a:stretch/>
        </p:blipFill>
        <p:spPr>
          <a:xfrm>
            <a:off x="6516216" y="1484784"/>
            <a:ext cx="2304256" cy="1728192"/>
          </a:xfrm>
          <a:prstGeom prst="rect">
            <a:avLst/>
          </a:prstGeom>
          <a:noFill/>
          <a:ln>
            <a:noFill/>
          </a:ln>
        </p:spPr>
      </p:pic>
    </p:spTree>
    <p:extLst>
      <p:ext uri="{BB962C8B-B14F-4D97-AF65-F5344CB8AC3E}">
        <p14:creationId xmlns:p14="http://schemas.microsoft.com/office/powerpoint/2010/main" val="3919884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5"/>
                                        </p:tgtEl>
                                        <p:attrNameLst>
                                          <p:attrName>style.visibility</p:attrName>
                                        </p:attrNameLst>
                                      </p:cBhvr>
                                      <p:to>
                                        <p:strVal val="visible"/>
                                      </p:to>
                                    </p:set>
                                    <p:animEffect transition="in" filter="fade">
                                      <p:cBhvr>
                                        <p:cTn id="7" dur="250"/>
                                        <p:tgtEl>
                                          <p:spTgt spid="345"/>
                                        </p:tgtEl>
                                      </p:cBhvr>
                                    </p:animEffect>
                                  </p:childTnLst>
                                </p:cTn>
                              </p:par>
                              <p:par>
                                <p:cTn id="8" presetID="10" presetClass="entr" presetSubtype="0" fill="hold" nodeType="withEffect">
                                  <p:stCondLst>
                                    <p:cond delay="0"/>
                                  </p:stCondLst>
                                  <p:childTnLst>
                                    <p:set>
                                      <p:cBhvr>
                                        <p:cTn id="9" dur="1" fill="hold">
                                          <p:stCondLst>
                                            <p:cond delay="0"/>
                                          </p:stCondLst>
                                        </p:cTn>
                                        <p:tgtEl>
                                          <p:spTgt spid="342"/>
                                        </p:tgtEl>
                                        <p:attrNameLst>
                                          <p:attrName>style.visibility</p:attrName>
                                        </p:attrNameLst>
                                      </p:cBhvr>
                                      <p:to>
                                        <p:strVal val="visible"/>
                                      </p:to>
                                    </p:set>
                                    <p:animEffect transition="in" filter="fade">
                                      <p:cBhvr>
                                        <p:cTn id="10" dur="250"/>
                                        <p:tgtEl>
                                          <p:spTgt spid="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8520" y="-14956"/>
            <a:ext cx="9326892" cy="6872956"/>
          </a:xfrm>
          <a:prstGeom prst="rect">
            <a:avLst/>
          </a:prstGeom>
        </p:spPr>
      </p:pic>
      <p:sp>
        <p:nvSpPr>
          <p:cNvPr id="4" name="Oval Callout 3"/>
          <p:cNvSpPr/>
          <p:nvPr/>
        </p:nvSpPr>
        <p:spPr bwMode="auto">
          <a:xfrm>
            <a:off x="5148064" y="2780928"/>
            <a:ext cx="4070308" cy="4077072"/>
          </a:xfrm>
          <a:prstGeom prst="wedgeEllipseCallout">
            <a:avLst>
              <a:gd name="adj1" fmla="val -55033"/>
              <a:gd name="adj2" fmla="val -40491"/>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gn="ctr" eaLnBrk="1" hangingPunct="1"/>
            <a:r>
              <a:rPr lang="en-GB" sz="1600" b="0" dirty="0"/>
              <a:t>On June 1, 2017, United States President Donald Trump announced that the U.S. would cease all participation in the 2015 Paris Agreement on climate </a:t>
            </a:r>
            <a:r>
              <a:rPr lang="en-GB" sz="1600" b="0" dirty="0" smtClean="0"/>
              <a:t>change. </a:t>
            </a:r>
            <a:r>
              <a:rPr lang="en-GB" sz="1600" b="0" dirty="0"/>
              <a:t>Trump stated that "The Paris accord will undermine (the U.S.) economy," and "puts (the U.S.) at a permanent disadvantage.</a:t>
            </a:r>
            <a:endParaRPr kumimoji="0" lang="en-GB" sz="1600" b="1" i="0" u="none" strike="noStrike" cap="none" normalizeH="0" baseline="0" dirty="0" smtClean="0">
              <a:ln>
                <a:noFill/>
              </a:ln>
              <a:effectLst/>
            </a:endParaRPr>
          </a:p>
        </p:txBody>
      </p:sp>
    </p:spTree>
    <p:extLst>
      <p:ext uri="{BB962C8B-B14F-4D97-AF65-F5344CB8AC3E}">
        <p14:creationId xmlns:p14="http://schemas.microsoft.com/office/powerpoint/2010/main" val="157081600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6"/>
          <p:cNvSpPr txBox="1">
            <a:spLocks noGrp="1"/>
          </p:cNvSpPr>
          <p:nvPr>
            <p:ph type="title"/>
          </p:nvPr>
        </p:nvSpPr>
        <p:spPr>
          <a:xfrm>
            <a:off x="628650" y="365125"/>
            <a:ext cx="8407846" cy="13256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sz="3800" dirty="0"/>
              <a:t>Why did the USA pull out of the deal?</a:t>
            </a:r>
            <a:endParaRPr sz="3800" dirty="0"/>
          </a:p>
        </p:txBody>
      </p:sp>
      <p:sp>
        <p:nvSpPr>
          <p:cNvPr id="351" name="Google Shape;351;p46"/>
          <p:cNvSpPr txBox="1">
            <a:spLocks noGrp="1"/>
          </p:cNvSpPr>
          <p:nvPr>
            <p:ph type="body" idx="1"/>
          </p:nvPr>
        </p:nvSpPr>
        <p:spPr>
          <a:xfrm>
            <a:off x="467544" y="1825625"/>
            <a:ext cx="7920880" cy="4351200"/>
          </a:xfrm>
          <a:prstGeom prst="rect">
            <a:avLst/>
          </a:prstGeom>
        </p:spPr>
        <p:txBody>
          <a:bodyPr spcFirstLastPara="1" wrap="square" lIns="91425" tIns="45700" rIns="91425" bIns="45700" anchor="t" anchorCtr="0">
            <a:noAutofit/>
          </a:bodyPr>
          <a:lstStyle/>
          <a:p>
            <a:pPr marL="457200" lvl="0" indent="-406400" algn="l" rtl="0">
              <a:spcBef>
                <a:spcPts val="1000"/>
              </a:spcBef>
              <a:spcAft>
                <a:spcPts val="0"/>
              </a:spcAft>
              <a:buSzPts val="2800"/>
              <a:buFont typeface="Arial" pitchFamily="34" charset="0"/>
              <a:buChar char="•"/>
            </a:pPr>
            <a:r>
              <a:rPr lang="en" dirty="0"/>
              <a:t>Economic concerns</a:t>
            </a:r>
            <a:endParaRPr dirty="0"/>
          </a:p>
          <a:p>
            <a:pPr marL="457200" lvl="0" indent="-406400" algn="l" rtl="0">
              <a:spcBef>
                <a:spcPts val="0"/>
              </a:spcBef>
              <a:spcAft>
                <a:spcPts val="0"/>
              </a:spcAft>
              <a:buSzPts val="2800"/>
              <a:buFont typeface="Arial" pitchFamily="34" charset="0"/>
              <a:buChar char="•"/>
            </a:pPr>
            <a:r>
              <a:rPr lang="en" dirty="0"/>
              <a:t>Fossil fuel industry</a:t>
            </a:r>
            <a:endParaRPr dirty="0"/>
          </a:p>
          <a:p>
            <a:pPr marL="457200" indent="-406400">
              <a:spcBef>
                <a:spcPts val="0"/>
              </a:spcBef>
              <a:spcAft>
                <a:spcPts val="0"/>
              </a:spcAft>
              <a:buSzPts val="2800"/>
              <a:buFont typeface="Arial" pitchFamily="34" charset="0"/>
              <a:buChar char="•"/>
            </a:pPr>
            <a:r>
              <a:rPr lang="en-GB" dirty="0" smtClean="0"/>
              <a:t>Climate change denial</a:t>
            </a:r>
          </a:p>
          <a:p>
            <a:pPr marL="457200" lvl="0" indent="-406400" algn="l" rtl="0">
              <a:spcBef>
                <a:spcPts val="0"/>
              </a:spcBef>
              <a:spcAft>
                <a:spcPts val="0"/>
              </a:spcAft>
              <a:buSzPts val="2800"/>
              <a:buFont typeface="Arial" pitchFamily="34" charset="0"/>
              <a:buChar char="•"/>
            </a:pPr>
            <a:r>
              <a:rPr lang="en" dirty="0" smtClean="0"/>
              <a:t>Campaign promises</a:t>
            </a:r>
          </a:p>
          <a:p>
            <a:pPr marL="457200" indent="-406400">
              <a:spcBef>
                <a:spcPts val="0"/>
              </a:spcBef>
              <a:spcAft>
                <a:spcPts val="0"/>
              </a:spcAft>
              <a:buSzPts val="2800"/>
              <a:buFont typeface="Arial" pitchFamily="34" charset="0"/>
              <a:buChar char="•"/>
            </a:pPr>
            <a:r>
              <a:rPr lang="en-GB" dirty="0" smtClean="0"/>
              <a:t>America first</a:t>
            </a:r>
          </a:p>
          <a:p>
            <a:pPr marL="457200" lvl="0" indent="-406400" algn="l" rtl="0">
              <a:spcBef>
                <a:spcPts val="0"/>
              </a:spcBef>
              <a:spcAft>
                <a:spcPts val="0"/>
              </a:spcAft>
              <a:buSzPts val="2800"/>
              <a:buFont typeface="Arial" pitchFamily="34" charset="0"/>
              <a:buChar char="•"/>
            </a:pPr>
            <a:endParaRPr dirty="0"/>
          </a:p>
        </p:txBody>
      </p:sp>
      <p:pic>
        <p:nvPicPr>
          <p:cNvPr id="352" name="Google Shape;352;p46" descr="Image result for usa flag"/>
          <p:cNvPicPr preferRelativeResize="0"/>
          <p:nvPr/>
        </p:nvPicPr>
        <p:blipFill rotWithShape="1">
          <a:blip r:embed="rId3" cstate="print">
            <a:alphaModFix/>
          </a:blip>
          <a:srcRect/>
          <a:stretch/>
        </p:blipFill>
        <p:spPr>
          <a:xfrm>
            <a:off x="5220072" y="4437112"/>
            <a:ext cx="3670171" cy="2130550"/>
          </a:xfrm>
          <a:prstGeom prst="rect">
            <a:avLst/>
          </a:prstGeom>
          <a:noFill/>
          <a:ln>
            <a:noFill/>
          </a:ln>
        </p:spPr>
      </p:pic>
    </p:spTree>
    <p:extLst>
      <p:ext uri="{BB962C8B-B14F-4D97-AF65-F5344CB8AC3E}">
        <p14:creationId xmlns:p14="http://schemas.microsoft.com/office/powerpoint/2010/main" val="239664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1">
                                            <p:txEl>
                                              <p:pRg st="0" end="0"/>
                                            </p:txEl>
                                          </p:spTgt>
                                        </p:tgtEl>
                                        <p:attrNameLst>
                                          <p:attrName>style.visibility</p:attrName>
                                        </p:attrNameLst>
                                      </p:cBhvr>
                                      <p:to>
                                        <p:strVal val="visible"/>
                                      </p:to>
                                    </p:set>
                                    <p:animEffect transition="in" filter="fade">
                                      <p:cBhvr>
                                        <p:cTn id="7" dur="2000"/>
                                        <p:tgtEl>
                                          <p:spTgt spid="3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1">
                                            <p:txEl>
                                              <p:pRg st="1" end="1"/>
                                            </p:txEl>
                                          </p:spTgt>
                                        </p:tgtEl>
                                        <p:attrNameLst>
                                          <p:attrName>style.visibility</p:attrName>
                                        </p:attrNameLst>
                                      </p:cBhvr>
                                      <p:to>
                                        <p:strVal val="visible"/>
                                      </p:to>
                                    </p:set>
                                    <p:animEffect transition="in" filter="fade">
                                      <p:cBhvr>
                                        <p:cTn id="12" dur="2000"/>
                                        <p:tgtEl>
                                          <p:spTgt spid="3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51">
                                            <p:txEl>
                                              <p:pRg st="2" end="2"/>
                                            </p:txEl>
                                          </p:spTgt>
                                        </p:tgtEl>
                                        <p:attrNameLst>
                                          <p:attrName>style.visibility</p:attrName>
                                        </p:attrNameLst>
                                      </p:cBhvr>
                                      <p:to>
                                        <p:strVal val="visible"/>
                                      </p:to>
                                    </p:set>
                                    <p:animEffect transition="in" filter="fade">
                                      <p:cBhvr>
                                        <p:cTn id="17" dur="2000"/>
                                        <p:tgtEl>
                                          <p:spTgt spid="3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51">
                                            <p:txEl>
                                              <p:pRg st="3" end="3"/>
                                            </p:txEl>
                                          </p:spTgt>
                                        </p:tgtEl>
                                        <p:attrNameLst>
                                          <p:attrName>style.visibility</p:attrName>
                                        </p:attrNameLst>
                                      </p:cBhvr>
                                      <p:to>
                                        <p:strVal val="visible"/>
                                      </p:to>
                                    </p:set>
                                    <p:animEffect transition="in" filter="fade">
                                      <p:cBhvr>
                                        <p:cTn id="22" dur="2000"/>
                                        <p:tgtEl>
                                          <p:spTgt spid="3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51">
                                            <p:txEl>
                                              <p:pRg st="4" end="4"/>
                                            </p:txEl>
                                          </p:spTgt>
                                        </p:tgtEl>
                                        <p:attrNameLst>
                                          <p:attrName>style.visibility</p:attrName>
                                        </p:attrNameLst>
                                      </p:cBhvr>
                                      <p:to>
                                        <p:strVal val="visible"/>
                                      </p:to>
                                    </p:set>
                                    <p:animEffect transition="in" filter="fade">
                                      <p:cBhvr>
                                        <p:cTn id="27" dur="2000"/>
                                        <p:tgtEl>
                                          <p:spTgt spid="3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You’re the politician…</a:t>
            </a:r>
            <a:endParaRPr lang="en-GB" dirty="0"/>
          </a:p>
        </p:txBody>
      </p:sp>
      <p:sp>
        <p:nvSpPr>
          <p:cNvPr id="3" name="Content Placeholder 2"/>
          <p:cNvSpPr>
            <a:spLocks noGrp="1"/>
          </p:cNvSpPr>
          <p:nvPr>
            <p:ph idx="1"/>
          </p:nvPr>
        </p:nvSpPr>
        <p:spPr>
          <a:xfrm>
            <a:off x="683568" y="1628801"/>
            <a:ext cx="7612064" cy="2448272"/>
          </a:xfrm>
          <a:solidFill>
            <a:schemeClr val="bg1"/>
          </a:solidFill>
          <a:ln>
            <a:solidFill>
              <a:schemeClr val="tx1"/>
            </a:solidFill>
          </a:ln>
        </p:spPr>
        <p:txBody>
          <a:bodyPr/>
          <a:lstStyle/>
          <a:p>
            <a:pPr marL="0" indent="0">
              <a:buNone/>
            </a:pPr>
            <a:r>
              <a:rPr lang="en-GB" dirty="0" smtClean="0"/>
              <a:t>If you could write one policy for countries world wide to follow to help with climate change, what would it be? Would there be punishment if they didn’t follow?</a:t>
            </a:r>
            <a:endParaRPr lang="en-GB" dirty="0"/>
          </a:p>
        </p:txBody>
      </p:sp>
    </p:spTree>
    <p:extLst>
      <p:ext uri="{BB962C8B-B14F-4D97-AF65-F5344CB8AC3E}">
        <p14:creationId xmlns:p14="http://schemas.microsoft.com/office/powerpoint/2010/main" val="344087657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sz="4000" dirty="0" smtClean="0"/>
              <a:t>Managing </a:t>
            </a:r>
            <a:r>
              <a:rPr lang="en-GB" sz="4000" b="1" u="sng" dirty="0" smtClean="0"/>
              <a:t>Impacts</a:t>
            </a:r>
            <a:r>
              <a:rPr lang="en-GB" sz="4000" dirty="0" smtClean="0"/>
              <a:t> of Climate Change</a:t>
            </a:r>
            <a:endParaRPr lang="en-GB" sz="4000" dirty="0"/>
          </a:p>
        </p:txBody>
      </p:sp>
      <p:sp>
        <p:nvSpPr>
          <p:cNvPr id="3" name="Content Placeholder 2"/>
          <p:cNvSpPr>
            <a:spLocks noGrp="1"/>
          </p:cNvSpPr>
          <p:nvPr>
            <p:ph idx="1"/>
          </p:nvPr>
        </p:nvSpPr>
        <p:spPr>
          <a:xfrm>
            <a:off x="457200" y="1628800"/>
            <a:ext cx="8229600" cy="4525963"/>
          </a:xfrm>
          <a:solidFill>
            <a:schemeClr val="bg1"/>
          </a:solidFill>
          <a:ln>
            <a:solidFill>
              <a:schemeClr val="tx1"/>
            </a:solidFill>
          </a:ln>
        </p:spPr>
        <p:txBody>
          <a:bodyPr>
            <a:normAutofit fontScale="77500" lnSpcReduction="20000"/>
          </a:bodyPr>
          <a:lstStyle/>
          <a:p>
            <a:r>
              <a:rPr lang="en-GB" dirty="0" smtClean="0"/>
              <a:t>To manage greater risk of flooding = Thames barrier has protected London from flooding on numerous occasions. But after 2070, predict a second barrier may be needed and greater advanced warning systems to warn households of possible flooding. </a:t>
            </a:r>
          </a:p>
          <a:p>
            <a:r>
              <a:rPr lang="en-GB" dirty="0" smtClean="0"/>
              <a:t>To manage extreme heat which causes drought = the UK implemented hose pipe bans (20 million people in 2012) but these are unpopular and difficult to enforce. </a:t>
            </a:r>
          </a:p>
          <a:p>
            <a:r>
              <a:rPr lang="en-GB" dirty="0" smtClean="0"/>
              <a:t>Desalination plant built in London for periods of extreme drought </a:t>
            </a:r>
            <a:r>
              <a:rPr lang="en-GB" dirty="0"/>
              <a:t>only(due to high operation costs</a:t>
            </a:r>
            <a:r>
              <a:rPr lang="en-GB" dirty="0" smtClean="0"/>
              <a:t>).Uses 100% </a:t>
            </a:r>
            <a:r>
              <a:rPr lang="en-GB" dirty="0" err="1" smtClean="0"/>
              <a:t>renenwable</a:t>
            </a:r>
            <a:r>
              <a:rPr lang="en-GB" dirty="0" smtClean="0"/>
              <a:t> energy but some feel money should be spent dealing with water wastage. </a:t>
            </a:r>
          </a:p>
          <a:p>
            <a:endParaRPr lang="en-GB" dirty="0"/>
          </a:p>
        </p:txBody>
      </p:sp>
    </p:spTree>
    <p:extLst>
      <p:ext uri="{BB962C8B-B14F-4D97-AF65-F5344CB8AC3E}">
        <p14:creationId xmlns:p14="http://schemas.microsoft.com/office/powerpoint/2010/main" val="70212119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sz="4000" dirty="0" smtClean="0"/>
              <a:t>Managing </a:t>
            </a:r>
            <a:r>
              <a:rPr lang="en-GB" sz="4000" b="1" u="sng" dirty="0" smtClean="0"/>
              <a:t>Impacts</a:t>
            </a:r>
            <a:r>
              <a:rPr lang="en-GB" sz="4000" dirty="0" smtClean="0"/>
              <a:t> of Climate Change</a:t>
            </a:r>
            <a:endParaRPr lang="en-GB" sz="4000" dirty="0"/>
          </a:p>
        </p:txBody>
      </p:sp>
      <p:sp>
        <p:nvSpPr>
          <p:cNvPr id="3" name="Content Placeholder 2"/>
          <p:cNvSpPr>
            <a:spLocks noGrp="1"/>
          </p:cNvSpPr>
          <p:nvPr>
            <p:ph idx="1"/>
          </p:nvPr>
        </p:nvSpPr>
        <p:spPr>
          <a:xfrm>
            <a:off x="457200" y="1628800"/>
            <a:ext cx="8229600" cy="4525963"/>
          </a:xfrm>
          <a:solidFill>
            <a:schemeClr val="bg1"/>
          </a:solidFill>
          <a:ln>
            <a:solidFill>
              <a:schemeClr val="tx1"/>
            </a:solidFill>
          </a:ln>
        </p:spPr>
        <p:txBody>
          <a:bodyPr>
            <a:normAutofit fontScale="77500" lnSpcReduction="20000"/>
          </a:bodyPr>
          <a:lstStyle/>
          <a:p>
            <a:r>
              <a:rPr lang="en-GB" dirty="0" smtClean="0"/>
              <a:t>To manage greater risk of flooding = Thames barrier has protected London from flooding on numerous occasions. But after 2070, predict a second barrier may be needed and greater advanced warning systems to warn households of possible flooding. </a:t>
            </a:r>
          </a:p>
          <a:p>
            <a:r>
              <a:rPr lang="en-GB" dirty="0" smtClean="0"/>
              <a:t>To manage extreme heat which causes drought = the UK implemented hose pipe bans (20 million people in 2012) but these are unpopular and difficult to enforce. </a:t>
            </a:r>
          </a:p>
          <a:p>
            <a:r>
              <a:rPr lang="en-GB" dirty="0" smtClean="0"/>
              <a:t>Desalination plant built in London for periods of extreme drought </a:t>
            </a:r>
            <a:r>
              <a:rPr lang="en-GB" dirty="0"/>
              <a:t>only(due to high operation costs</a:t>
            </a:r>
            <a:r>
              <a:rPr lang="en-GB" dirty="0" smtClean="0"/>
              <a:t>).Uses 100% </a:t>
            </a:r>
            <a:r>
              <a:rPr lang="en-GB" dirty="0" err="1" smtClean="0"/>
              <a:t>renenwable</a:t>
            </a:r>
            <a:r>
              <a:rPr lang="en-GB" dirty="0" smtClean="0"/>
              <a:t> energy but some feel money should be spent dealing with water wastage. </a:t>
            </a:r>
          </a:p>
          <a:p>
            <a:endParaRPr lang="en-GB" dirty="0"/>
          </a:p>
        </p:txBody>
      </p:sp>
    </p:spTree>
    <p:extLst>
      <p:ext uri="{BB962C8B-B14F-4D97-AF65-F5344CB8AC3E}">
        <p14:creationId xmlns:p14="http://schemas.microsoft.com/office/powerpoint/2010/main" val="327971452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sz="4000" dirty="0" smtClean="0"/>
              <a:t>Managing </a:t>
            </a:r>
            <a:r>
              <a:rPr lang="en-GB" sz="4000" b="1" u="sng" dirty="0" smtClean="0"/>
              <a:t>Impacts</a:t>
            </a:r>
            <a:r>
              <a:rPr lang="en-GB" sz="4000" dirty="0" smtClean="0"/>
              <a:t> of Climate Change</a:t>
            </a:r>
            <a:endParaRPr lang="en-GB" sz="4000" dirty="0"/>
          </a:p>
        </p:txBody>
      </p:sp>
      <p:sp>
        <p:nvSpPr>
          <p:cNvPr id="3" name="Content Placeholder 2"/>
          <p:cNvSpPr>
            <a:spLocks noGrp="1"/>
          </p:cNvSpPr>
          <p:nvPr>
            <p:ph idx="1"/>
          </p:nvPr>
        </p:nvSpPr>
        <p:spPr>
          <a:xfrm>
            <a:off x="457200" y="1628800"/>
            <a:ext cx="8229600" cy="4525963"/>
          </a:xfrm>
          <a:solidFill>
            <a:schemeClr val="bg1"/>
          </a:solidFill>
          <a:ln>
            <a:solidFill>
              <a:schemeClr val="tx1"/>
            </a:solidFill>
          </a:ln>
        </p:spPr>
        <p:txBody>
          <a:bodyPr>
            <a:normAutofit fontScale="77500" lnSpcReduction="20000"/>
          </a:bodyPr>
          <a:lstStyle/>
          <a:p>
            <a:r>
              <a:rPr lang="en-GB" dirty="0" smtClean="0"/>
              <a:t>To manage greater risk of flooding = Thames barrier has protected London from flooding on numerous occasions. But after 2070, predict a second barrier may be needed and greater advanced warning systems to warn households of possible flooding. </a:t>
            </a:r>
          </a:p>
          <a:p>
            <a:r>
              <a:rPr lang="en-GB" dirty="0" smtClean="0"/>
              <a:t>To manage extreme heat which causes drought = the UK implemented hose pipe bans (20 million people in 2012) but these are unpopular and difficult to enforce. </a:t>
            </a:r>
          </a:p>
          <a:p>
            <a:r>
              <a:rPr lang="en-GB" dirty="0" smtClean="0"/>
              <a:t>Desalination plant built in London for periods of extreme drought </a:t>
            </a:r>
            <a:r>
              <a:rPr lang="en-GB" dirty="0"/>
              <a:t>only(due to high operation costs</a:t>
            </a:r>
            <a:r>
              <a:rPr lang="en-GB" dirty="0" smtClean="0"/>
              <a:t>).Uses 100% </a:t>
            </a:r>
            <a:r>
              <a:rPr lang="en-GB" dirty="0" err="1" smtClean="0"/>
              <a:t>renenwable</a:t>
            </a:r>
            <a:r>
              <a:rPr lang="en-GB" dirty="0" smtClean="0"/>
              <a:t> energy but some feel money should be spent dealing with water wastage. </a:t>
            </a:r>
          </a:p>
          <a:p>
            <a:endParaRPr lang="en-GB" dirty="0"/>
          </a:p>
        </p:txBody>
      </p:sp>
    </p:spTree>
    <p:extLst>
      <p:ext uri="{BB962C8B-B14F-4D97-AF65-F5344CB8AC3E}">
        <p14:creationId xmlns:p14="http://schemas.microsoft.com/office/powerpoint/2010/main" val="124558098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sz="4000" dirty="0" smtClean="0"/>
              <a:t>Managing </a:t>
            </a:r>
            <a:r>
              <a:rPr lang="en-GB" sz="4000" b="1" u="sng" dirty="0" smtClean="0"/>
              <a:t>Impacts</a:t>
            </a:r>
            <a:r>
              <a:rPr lang="en-GB" sz="4000" dirty="0" smtClean="0"/>
              <a:t> of Climate Change</a:t>
            </a:r>
            <a:endParaRPr lang="en-GB" sz="4000" dirty="0"/>
          </a:p>
        </p:txBody>
      </p:sp>
      <p:sp>
        <p:nvSpPr>
          <p:cNvPr id="3" name="Content Placeholder 2"/>
          <p:cNvSpPr>
            <a:spLocks noGrp="1"/>
          </p:cNvSpPr>
          <p:nvPr>
            <p:ph idx="1"/>
          </p:nvPr>
        </p:nvSpPr>
        <p:spPr>
          <a:xfrm>
            <a:off x="457200" y="1628800"/>
            <a:ext cx="8229600" cy="4525963"/>
          </a:xfrm>
          <a:solidFill>
            <a:schemeClr val="bg1"/>
          </a:solidFill>
          <a:ln>
            <a:solidFill>
              <a:schemeClr val="tx1"/>
            </a:solidFill>
          </a:ln>
        </p:spPr>
        <p:txBody>
          <a:bodyPr>
            <a:normAutofit fontScale="77500" lnSpcReduction="20000"/>
          </a:bodyPr>
          <a:lstStyle/>
          <a:p>
            <a:r>
              <a:rPr lang="en-GB" dirty="0" smtClean="0"/>
              <a:t>To manage greater risk of flooding = Thames barrier has protected London from flooding on numerous occasions. But after 2070, predict a second barrier may be needed and greater advanced warning systems to warn households of possible flooding. </a:t>
            </a:r>
          </a:p>
          <a:p>
            <a:r>
              <a:rPr lang="en-GB" dirty="0" smtClean="0"/>
              <a:t>To manage extreme heat which causes drought = the UK implemented hose pipe bans (20 million people in 2012) but these are unpopular and difficult to enforce. </a:t>
            </a:r>
          </a:p>
          <a:p>
            <a:r>
              <a:rPr lang="en-GB" dirty="0" smtClean="0"/>
              <a:t>Desalination plant built in London for periods of extreme drought </a:t>
            </a:r>
            <a:r>
              <a:rPr lang="en-GB" dirty="0"/>
              <a:t>only(due to high operation costs</a:t>
            </a:r>
            <a:r>
              <a:rPr lang="en-GB" dirty="0" smtClean="0"/>
              <a:t>).Uses 100% </a:t>
            </a:r>
            <a:r>
              <a:rPr lang="en-GB" dirty="0" err="1" smtClean="0"/>
              <a:t>renenwable</a:t>
            </a:r>
            <a:r>
              <a:rPr lang="en-GB" dirty="0" smtClean="0"/>
              <a:t> energy but some feel money should be spent dealing with water wastage. </a:t>
            </a:r>
          </a:p>
          <a:p>
            <a:endParaRPr lang="en-GB" dirty="0"/>
          </a:p>
        </p:txBody>
      </p:sp>
    </p:spTree>
    <p:extLst>
      <p:ext uri="{BB962C8B-B14F-4D97-AF65-F5344CB8AC3E}">
        <p14:creationId xmlns:p14="http://schemas.microsoft.com/office/powerpoint/2010/main" val="33642117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11560" y="1556792"/>
            <a:ext cx="7791450" cy="1524000"/>
          </a:xfrm>
          <a:prstGeom prst="rect">
            <a:avLst/>
          </a:prstGeom>
        </p:spPr>
      </p:pic>
      <p:sp>
        <p:nvSpPr>
          <p:cNvPr id="5" name="Title 4"/>
          <p:cNvSpPr>
            <a:spLocks noGrp="1"/>
          </p:cNvSpPr>
          <p:nvPr>
            <p:ph type="title"/>
          </p:nvPr>
        </p:nvSpPr>
        <p:spPr>
          <a:solidFill>
            <a:schemeClr val="bg1"/>
          </a:solidFill>
          <a:ln>
            <a:solidFill>
              <a:schemeClr val="tx1"/>
            </a:solidFill>
          </a:ln>
        </p:spPr>
        <p:txBody>
          <a:bodyPr/>
          <a:lstStyle/>
          <a:p>
            <a:r>
              <a:rPr lang="en-GB" dirty="0" smtClean="0"/>
              <a:t>Specimen Paper</a:t>
            </a:r>
            <a:endParaRPr lang="en-GB" dirty="0"/>
          </a:p>
        </p:txBody>
      </p:sp>
      <p:pic>
        <p:nvPicPr>
          <p:cNvPr id="7" name="Picture 6"/>
          <p:cNvPicPr>
            <a:picLocks noChangeAspect="1"/>
          </p:cNvPicPr>
          <p:nvPr/>
        </p:nvPicPr>
        <p:blipFill>
          <a:blip r:embed="rId3"/>
          <a:stretch>
            <a:fillRect/>
          </a:stretch>
        </p:blipFill>
        <p:spPr>
          <a:xfrm>
            <a:off x="404812" y="3226873"/>
            <a:ext cx="8334375" cy="3076575"/>
          </a:xfrm>
          <a:prstGeom prst="rect">
            <a:avLst/>
          </a:prstGeom>
        </p:spPr>
      </p:pic>
    </p:spTree>
    <p:extLst>
      <p:ext uri="{BB962C8B-B14F-4D97-AF65-F5344CB8AC3E}">
        <p14:creationId xmlns:p14="http://schemas.microsoft.com/office/powerpoint/2010/main" val="1296932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Climate Change Pledge!</a:t>
            </a:r>
            <a:endParaRPr lang="en-GB" dirty="0"/>
          </a:p>
        </p:txBody>
      </p:sp>
      <p:pic>
        <p:nvPicPr>
          <p:cNvPr id="4" name="Picture 3"/>
          <p:cNvPicPr>
            <a:picLocks noChangeAspect="1"/>
          </p:cNvPicPr>
          <p:nvPr/>
        </p:nvPicPr>
        <p:blipFill>
          <a:blip r:embed="rId2"/>
          <a:stretch>
            <a:fillRect/>
          </a:stretch>
        </p:blipFill>
        <p:spPr>
          <a:xfrm rot="16200000">
            <a:off x="2695575" y="-177527"/>
            <a:ext cx="3743325" cy="8220075"/>
          </a:xfrm>
          <a:prstGeom prst="rect">
            <a:avLst/>
          </a:prstGeom>
        </p:spPr>
      </p:pic>
      <p:sp>
        <p:nvSpPr>
          <p:cNvPr id="5" name="TextBox 4"/>
          <p:cNvSpPr txBox="1"/>
          <p:nvPr/>
        </p:nvSpPr>
        <p:spPr>
          <a:xfrm>
            <a:off x="2843808" y="2420888"/>
            <a:ext cx="5328592" cy="1938992"/>
          </a:xfrm>
          <a:prstGeom prst="rect">
            <a:avLst/>
          </a:prstGeom>
          <a:noFill/>
        </p:spPr>
        <p:txBody>
          <a:bodyPr wrap="square" rtlCol="0">
            <a:spAutoFit/>
          </a:bodyPr>
          <a:lstStyle/>
          <a:p>
            <a:r>
              <a:rPr lang="en-GB" sz="2400" dirty="0" smtClean="0"/>
              <a:t>Your Pledge – After doing this unit, what one (or more!) things to do you pledge to try and change to lower your carbon footprint. </a:t>
            </a:r>
            <a:endParaRPr lang="en-GB" sz="2400" dirty="0"/>
          </a:p>
        </p:txBody>
      </p:sp>
    </p:spTree>
    <p:extLst>
      <p:ext uri="{BB962C8B-B14F-4D97-AF65-F5344CB8AC3E}">
        <p14:creationId xmlns:p14="http://schemas.microsoft.com/office/powerpoint/2010/main" val="69150094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sustainable are you?</a:t>
            </a:r>
            <a:endParaRPr lang="en-US" b="1" dirty="0"/>
          </a:p>
        </p:txBody>
      </p:sp>
      <p:sp>
        <p:nvSpPr>
          <p:cNvPr id="3" name="Content Placeholder 2"/>
          <p:cNvSpPr>
            <a:spLocks noGrp="1"/>
          </p:cNvSpPr>
          <p:nvPr>
            <p:ph idx="1"/>
          </p:nvPr>
        </p:nvSpPr>
        <p:spPr>
          <a:solidFill>
            <a:schemeClr val="bg1"/>
          </a:solidFill>
          <a:ln>
            <a:solidFill>
              <a:schemeClr val="tx1"/>
            </a:solidFill>
          </a:ln>
        </p:spPr>
        <p:txBody>
          <a:bodyPr/>
          <a:lstStyle/>
          <a:p>
            <a:r>
              <a:rPr lang="en-US" dirty="0">
                <a:hlinkClick r:id="rId2"/>
              </a:rPr>
              <a:t>http://</a:t>
            </a:r>
            <a:r>
              <a:rPr lang="en-US" dirty="0" smtClean="0">
                <a:hlinkClick r:id="rId2"/>
              </a:rPr>
              <a:t>www.sustainablestuff.co.uk/quiz-how-green-your-life.html</a:t>
            </a:r>
            <a:endParaRPr lang="en-US" dirty="0" smtClean="0"/>
          </a:p>
          <a:p>
            <a:r>
              <a:rPr lang="en-US" dirty="0" smtClean="0"/>
              <a:t>We are about to do a quiz together as a class.</a:t>
            </a:r>
          </a:p>
          <a:p>
            <a:r>
              <a:rPr lang="en-US" dirty="0" smtClean="0"/>
              <a:t>Write your answers in your jotter to see how green (sustainable) your life is!</a:t>
            </a:r>
            <a:endParaRPr lang="en-US" dirty="0"/>
          </a:p>
          <a:p>
            <a:endParaRPr lang="en-US" b="1" dirty="0" smtClean="0"/>
          </a:p>
          <a:p>
            <a:r>
              <a:rPr lang="en-US" b="1" dirty="0" smtClean="0"/>
              <a:t>NEVER, ALWAYS, SOMETIMES.</a:t>
            </a:r>
            <a:endParaRPr lang="en-US" b="1" dirty="0"/>
          </a:p>
        </p:txBody>
      </p:sp>
    </p:spTree>
    <p:extLst>
      <p:ext uri="{BB962C8B-B14F-4D97-AF65-F5344CB8AC3E}">
        <p14:creationId xmlns:p14="http://schemas.microsoft.com/office/powerpoint/2010/main" val="204677634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Scores</a:t>
            </a:r>
            <a:endParaRPr lang="en-GB" b="1"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a:t>Add Up Your Score</a:t>
            </a:r>
          </a:p>
          <a:p>
            <a:pPr marL="0" indent="0">
              <a:buNone/>
            </a:pPr>
            <a:r>
              <a:rPr lang="en-GB" dirty="0"/>
              <a:t>2 points for each Always answer</a:t>
            </a:r>
          </a:p>
          <a:p>
            <a:pPr marL="0" indent="0">
              <a:buNone/>
            </a:pPr>
            <a:r>
              <a:rPr lang="en-GB" dirty="0"/>
              <a:t>1 point for each Sometimes answer</a:t>
            </a:r>
          </a:p>
          <a:p>
            <a:pPr marL="0" indent="0">
              <a:buNone/>
            </a:pPr>
            <a:r>
              <a:rPr lang="en-GB" dirty="0"/>
              <a:t>0 point for each Never </a:t>
            </a:r>
            <a:r>
              <a:rPr lang="en-GB" dirty="0" smtClean="0"/>
              <a:t>answer</a:t>
            </a:r>
          </a:p>
          <a:p>
            <a:pPr marL="0" indent="0">
              <a:buNone/>
            </a:pPr>
            <a:endParaRPr lang="en-GB" dirty="0"/>
          </a:p>
        </p:txBody>
      </p:sp>
    </p:spTree>
    <p:extLst>
      <p:ext uri="{BB962C8B-B14F-4D97-AF65-F5344CB8AC3E}">
        <p14:creationId xmlns:p14="http://schemas.microsoft.com/office/powerpoint/2010/main" val="312321664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Your Green Score</a:t>
            </a:r>
            <a:endParaRPr lang="en-GB" dirty="0"/>
          </a:p>
        </p:txBody>
      </p:sp>
      <p:sp>
        <p:nvSpPr>
          <p:cNvPr id="3" name="Content Placeholder 2"/>
          <p:cNvSpPr>
            <a:spLocks noGrp="1"/>
          </p:cNvSpPr>
          <p:nvPr>
            <p:ph idx="1"/>
          </p:nvPr>
        </p:nvSpPr>
        <p:spPr/>
        <p:txBody>
          <a:bodyPr>
            <a:normAutofit/>
          </a:bodyPr>
          <a:lstStyle/>
          <a:p>
            <a:r>
              <a:rPr lang="en-GB" dirty="0" smtClean="0"/>
              <a:t>Less </a:t>
            </a:r>
            <a:r>
              <a:rPr lang="en-GB" dirty="0"/>
              <a:t>than 12 points </a:t>
            </a:r>
          </a:p>
          <a:p>
            <a:r>
              <a:rPr lang="en-GB" dirty="0"/>
              <a:t>Have you even heard about climate change and the planetary threat? If so, you are not giving it the priority it deserves</a:t>
            </a:r>
            <a:r>
              <a:rPr lang="en-GB" dirty="0" smtClean="0"/>
              <a:t>. </a:t>
            </a:r>
            <a:r>
              <a:rPr lang="en-GB" smtClean="0"/>
              <a:t>As </a:t>
            </a:r>
            <a:r>
              <a:rPr lang="en-GB" dirty="0"/>
              <a:t>the class teacher would say – Must Do Better!</a:t>
            </a:r>
          </a:p>
          <a:p>
            <a:pPr marL="0" indent="0">
              <a:buNone/>
            </a:pPr>
            <a:endParaRPr lang="en-GB" sz="8000" dirty="0"/>
          </a:p>
          <a:p>
            <a:endParaRPr lang="en-GB" dirty="0"/>
          </a:p>
        </p:txBody>
      </p:sp>
    </p:spTree>
    <p:extLst>
      <p:ext uri="{BB962C8B-B14F-4D97-AF65-F5344CB8AC3E}">
        <p14:creationId xmlns:p14="http://schemas.microsoft.com/office/powerpoint/2010/main" val="148184436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Between 12-20 points </a:t>
            </a:r>
          </a:p>
          <a:p>
            <a:r>
              <a:rPr lang="en-GB" dirty="0"/>
              <a:t>You are already doing a few basic things – but there is so much more that you could be doing to show your concern for the environment. Note some of the tips in our quiz – and start to implement them</a:t>
            </a:r>
          </a:p>
          <a:p>
            <a:endParaRPr lang="en-GB" dirty="0"/>
          </a:p>
        </p:txBody>
      </p:sp>
    </p:spTree>
    <p:extLst>
      <p:ext uri="{BB962C8B-B14F-4D97-AF65-F5344CB8AC3E}">
        <p14:creationId xmlns:p14="http://schemas.microsoft.com/office/powerpoint/2010/main" val="379997123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Between 20-34 points </a:t>
            </a:r>
          </a:p>
          <a:p>
            <a:r>
              <a:rPr lang="en-GB" dirty="0"/>
              <a:t>You demonstrate a good environmental conscience – but there’s still room for improvement, so look at the questions where you scored badly and make some changes</a:t>
            </a:r>
          </a:p>
        </p:txBody>
      </p:sp>
    </p:spTree>
    <p:extLst>
      <p:ext uri="{BB962C8B-B14F-4D97-AF65-F5344CB8AC3E}">
        <p14:creationId xmlns:p14="http://schemas.microsoft.com/office/powerpoint/2010/main" val="299650376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Between 35- 40 points </a:t>
            </a:r>
          </a:p>
          <a:p>
            <a:r>
              <a:rPr lang="en-GB" dirty="0"/>
              <a:t>Wow, you certainly know your Greens. If you scored this highly, you can rightly call yourself a Green Champion – well done and keep up the good work!</a:t>
            </a:r>
          </a:p>
          <a:p>
            <a:endParaRPr lang="en-GB" dirty="0"/>
          </a:p>
        </p:txBody>
      </p:sp>
    </p:spTree>
    <p:extLst>
      <p:ext uri="{BB962C8B-B14F-4D97-AF65-F5344CB8AC3E}">
        <p14:creationId xmlns:p14="http://schemas.microsoft.com/office/powerpoint/2010/main" val="12516386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Higher Geography? Completed it!</a:t>
            </a:r>
            <a:endParaRPr lang="en-GB" dirty="0"/>
          </a:p>
        </p:txBody>
      </p:sp>
      <p:pic>
        <p:nvPicPr>
          <p:cNvPr id="4" name="Picture 3"/>
          <p:cNvPicPr>
            <a:picLocks noChangeAspect="1"/>
          </p:cNvPicPr>
          <p:nvPr/>
        </p:nvPicPr>
        <p:blipFill>
          <a:blip r:embed="rId2"/>
          <a:stretch>
            <a:fillRect/>
          </a:stretch>
        </p:blipFill>
        <p:spPr>
          <a:xfrm>
            <a:off x="467785" y="1556792"/>
            <a:ext cx="7996112" cy="4464496"/>
          </a:xfrm>
          <a:prstGeom prst="rect">
            <a:avLst/>
          </a:prstGeom>
        </p:spPr>
      </p:pic>
    </p:spTree>
    <p:extLst>
      <p:ext uri="{BB962C8B-B14F-4D97-AF65-F5344CB8AC3E}">
        <p14:creationId xmlns:p14="http://schemas.microsoft.com/office/powerpoint/2010/main" val="579528415"/>
      </p:ext>
    </p:extLst>
  </p:cSld>
  <p:clrMapOvr>
    <a:masterClrMapping/>
  </p:clrMapOvr>
  <p:timing>
    <p:tnLst>
      <p:par>
        <p:cTn id="1" dur="indefinite" restart="never" nodeType="tmRoot"/>
      </p:par>
    </p:tnLst>
  </p:timing>
</p:sld>
</file>

<file path=ppt/theme/theme1.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7117</TotalTime>
  <Words>2679</Words>
  <Application>Microsoft Office PowerPoint</Application>
  <PresentationFormat>On-screen Show (4:3)</PresentationFormat>
  <Paragraphs>267</Paragraphs>
  <Slides>83</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83</vt:i4>
      </vt:variant>
    </vt:vector>
  </HeadingPairs>
  <TitlesOfParts>
    <vt:vector size="91" baseType="lpstr">
      <vt:lpstr>MS PGothic</vt:lpstr>
      <vt:lpstr>Arial</vt:lpstr>
      <vt:lpstr>Book Antiqua</vt:lpstr>
      <vt:lpstr>Calibri</vt:lpstr>
      <vt:lpstr>Century Gothic</vt:lpstr>
      <vt:lpstr>Comic Sans MS</vt:lpstr>
      <vt:lpstr>Wingdings 2</vt:lpstr>
      <vt:lpstr>2_Default Design</vt:lpstr>
      <vt:lpstr>Specimen Paper</vt:lpstr>
      <vt:lpstr>PowerPoint Presentation</vt:lpstr>
      <vt:lpstr>Prelim Reminder – Thursday 28th March.</vt:lpstr>
      <vt:lpstr>Controlling Climate Change</vt:lpstr>
      <vt:lpstr>Younger Generations Need to Care!!</vt:lpstr>
      <vt:lpstr>Different Levels</vt:lpstr>
      <vt:lpstr>PowerPoint Presentation</vt:lpstr>
      <vt:lpstr>“Act Locally and Think Globally”</vt:lpstr>
      <vt:lpstr>Reducing our Carbon Footprint</vt:lpstr>
      <vt:lpstr>Climate Change Pledge</vt:lpstr>
      <vt:lpstr>What methods of control do you already know?</vt:lpstr>
      <vt:lpstr>How can you reduce it?</vt:lpstr>
      <vt:lpstr>Starter-  How Could You Have Changed?</vt:lpstr>
      <vt:lpstr>“Reuse, Reduce and Recycle”</vt:lpstr>
      <vt:lpstr>Edinburgh City Council – Ways to Reduce and Reuse Waste</vt:lpstr>
      <vt:lpstr>Edinburgh and Lothian's Real Nappy Project</vt:lpstr>
      <vt:lpstr>PowerPoint Presentation</vt:lpstr>
      <vt:lpstr>Energy Saving Lightbulbs</vt:lpstr>
      <vt:lpstr>Reducing Electricity</vt:lpstr>
      <vt:lpstr>Could you live Carbon Neutral?</vt:lpstr>
      <vt:lpstr>Research Task – National and International </vt:lpstr>
      <vt:lpstr>PowerPoint Presentation</vt:lpstr>
      <vt:lpstr>PowerPoint Presentation</vt:lpstr>
      <vt:lpstr>PowerPoint Presentation</vt:lpstr>
      <vt:lpstr>PowerPoint Presentation</vt:lpstr>
      <vt:lpstr>How effective is it?</vt:lpstr>
      <vt:lpstr>Renewable Energy</vt:lpstr>
      <vt:lpstr>The UK Targets</vt:lpstr>
      <vt:lpstr>PowerPoint Presentation</vt:lpstr>
      <vt:lpstr>2015 - Evaluate</vt:lpstr>
      <vt:lpstr>PowerPoint Presentation</vt:lpstr>
      <vt:lpstr>PowerPoint Presentation</vt:lpstr>
      <vt:lpstr>PowerPoint Presentation</vt:lpstr>
      <vt:lpstr>PowerPoint Presentation</vt:lpstr>
      <vt:lpstr>PowerPoint Presentation</vt:lpstr>
      <vt:lpstr>100%?</vt:lpstr>
      <vt:lpstr>100%?</vt:lpstr>
      <vt:lpstr>PowerPoint Presentation</vt:lpstr>
      <vt:lpstr>Costa Rica!!!</vt:lpstr>
      <vt:lpstr>PowerPoint Presentation</vt:lpstr>
      <vt:lpstr>PowerPoint Presentation</vt:lpstr>
      <vt:lpstr>PowerPoint Presentation</vt:lpstr>
      <vt:lpstr>PowerPoint Presentation</vt:lpstr>
      <vt:lpstr>PowerPoint Presentation</vt:lpstr>
      <vt:lpstr>Get rid of cars</vt:lpstr>
      <vt:lpstr>PowerPoint Presentation</vt:lpstr>
      <vt:lpstr>PowerPoint Presentation</vt:lpstr>
      <vt:lpstr>PowerPoint Presentation</vt:lpstr>
      <vt:lpstr>PowerPoint Presentation</vt:lpstr>
      <vt:lpstr>Kyoto Protocol</vt:lpstr>
      <vt:lpstr>The Key Facts</vt:lpstr>
      <vt:lpstr>The USA</vt:lpstr>
      <vt:lpstr>Why the USA didn’t ratify?</vt:lpstr>
      <vt:lpstr>PowerPoint Presentation</vt:lpstr>
      <vt:lpstr>Canada</vt:lpstr>
      <vt:lpstr>Why Canada pulled out?</vt:lpstr>
      <vt:lpstr>PowerPoint Presentation</vt:lpstr>
      <vt:lpstr>Paris Agreement</vt:lpstr>
      <vt:lpstr>2015 Climate Change Conference Paris</vt:lpstr>
      <vt:lpstr>Issues</vt:lpstr>
      <vt:lpstr>PowerPoint Presentation</vt:lpstr>
      <vt:lpstr>United Kingdom</vt:lpstr>
      <vt:lpstr>France</vt:lpstr>
      <vt:lpstr>China</vt:lpstr>
      <vt:lpstr>Brazil</vt:lpstr>
      <vt:lpstr>However…</vt:lpstr>
      <vt:lpstr>PowerPoint Presentation</vt:lpstr>
      <vt:lpstr>PowerPoint Presentation</vt:lpstr>
      <vt:lpstr>Why did the USA pull out of the deal?</vt:lpstr>
      <vt:lpstr>You’re the politician…</vt:lpstr>
      <vt:lpstr>Managing Impacts of Climate Change</vt:lpstr>
      <vt:lpstr>Managing Impacts of Climate Change</vt:lpstr>
      <vt:lpstr>Managing Impacts of Climate Change</vt:lpstr>
      <vt:lpstr>Managing Impacts of Climate Change</vt:lpstr>
      <vt:lpstr>Specimen Paper</vt:lpstr>
      <vt:lpstr>Climate Change Pledge!</vt:lpstr>
      <vt:lpstr>How sustainable are you?</vt:lpstr>
      <vt:lpstr>Scores</vt:lpstr>
      <vt:lpstr>Your Green Score</vt:lpstr>
      <vt:lpstr>PowerPoint Presentation</vt:lpstr>
      <vt:lpstr>PowerPoint Presentation</vt:lpstr>
      <vt:lpstr>PowerPoint Presentation</vt:lpstr>
      <vt:lpstr>Higher Geography? Completed it!</vt:lpstr>
    </vt:vector>
  </TitlesOfParts>
  <Company>CEC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 Thomas of Aquins R C H S</dc:creator>
  <cp:lastModifiedBy>Liam Smith</cp:lastModifiedBy>
  <cp:revision>547</cp:revision>
  <cp:lastPrinted>2019-03-18T09:34:52Z</cp:lastPrinted>
  <dcterms:created xsi:type="dcterms:W3CDTF">2005-01-31T15:07:56Z</dcterms:created>
  <dcterms:modified xsi:type="dcterms:W3CDTF">2019-03-22T09:38:19Z</dcterms:modified>
</cp:coreProperties>
</file>