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796" r:id="rId2"/>
    <p:sldId id="798" r:id="rId3"/>
    <p:sldId id="781" r:id="rId4"/>
    <p:sldId id="787" r:id="rId5"/>
    <p:sldId id="788" r:id="rId6"/>
    <p:sldId id="789" r:id="rId7"/>
    <p:sldId id="792" r:id="rId8"/>
    <p:sldId id="793" r:id="rId9"/>
    <p:sldId id="799" r:id="rId10"/>
    <p:sldId id="800" r:id="rId11"/>
    <p:sldId id="801" r:id="rId12"/>
    <p:sldId id="802" r:id="rId13"/>
    <p:sldId id="803" r:id="rId14"/>
    <p:sldId id="804" r:id="rId15"/>
    <p:sldId id="805" r:id="rId16"/>
    <p:sldId id="806" r:id="rId17"/>
    <p:sldId id="809" r:id="rId18"/>
    <p:sldId id="810" r:id="rId19"/>
    <p:sldId id="811" r:id="rId20"/>
    <p:sldId id="812" r:id="rId21"/>
    <p:sldId id="813" r:id="rId22"/>
    <p:sldId id="814" r:id="rId23"/>
    <p:sldId id="819" r:id="rId24"/>
    <p:sldId id="820" r:id="rId25"/>
    <p:sldId id="818" r:id="rId26"/>
    <p:sldId id="821" r:id="rId27"/>
    <p:sldId id="822" r:id="rId28"/>
    <p:sldId id="823" r:id="rId29"/>
    <p:sldId id="824" r:id="rId30"/>
    <p:sldId id="825" r:id="rId31"/>
    <p:sldId id="826" r:id="rId32"/>
    <p:sldId id="827" r:id="rId33"/>
    <p:sldId id="833" r:id="rId34"/>
    <p:sldId id="834" r:id="rId35"/>
    <p:sldId id="835" r:id="rId36"/>
    <p:sldId id="828" r:id="rId37"/>
    <p:sldId id="829" r:id="rId38"/>
    <p:sldId id="830" r:id="rId39"/>
    <p:sldId id="831" r:id="rId40"/>
    <p:sldId id="832" r:id="rId41"/>
  </p:sldIdLst>
  <p:sldSz cx="9144000" cy="6858000" type="screen4x3"/>
  <p:notesSz cx="6805613" cy="9944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6FB1"/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702" autoAdjust="0"/>
  </p:normalViewPr>
  <p:slideViewPr>
    <p:cSldViewPr>
      <p:cViewPr varScale="1">
        <p:scale>
          <a:sx n="69" d="100"/>
          <a:sy n="69" d="100"/>
        </p:scale>
        <p:origin x="53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8397" cy="497762"/>
          </a:xfrm>
          <a:prstGeom prst="rect">
            <a:avLst/>
          </a:prstGeom>
        </p:spPr>
        <p:txBody>
          <a:bodyPr vert="horz" lIns="93011" tIns="46506" rIns="93011" bIns="4650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596" y="2"/>
            <a:ext cx="2948397" cy="497762"/>
          </a:xfrm>
          <a:prstGeom prst="rect">
            <a:avLst/>
          </a:prstGeom>
        </p:spPr>
        <p:txBody>
          <a:bodyPr vert="horz" lIns="93011" tIns="46506" rIns="93011" bIns="46506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25/01/2019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750"/>
            <a:ext cx="2948397" cy="497761"/>
          </a:xfrm>
          <a:prstGeom prst="rect">
            <a:avLst/>
          </a:prstGeom>
        </p:spPr>
        <p:txBody>
          <a:bodyPr vert="horz" lIns="93011" tIns="46506" rIns="93011" bIns="4650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596" y="9444750"/>
            <a:ext cx="2948397" cy="497761"/>
          </a:xfrm>
          <a:prstGeom prst="rect">
            <a:avLst/>
          </a:prstGeom>
        </p:spPr>
        <p:txBody>
          <a:bodyPr vert="horz" lIns="93011" tIns="46506" rIns="93011" bIns="46506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099" cy="497205"/>
          </a:xfrm>
          <a:prstGeom prst="rect">
            <a:avLst/>
          </a:prstGeom>
        </p:spPr>
        <p:txBody>
          <a:bodyPr vert="horz" lIns="93011" tIns="46506" rIns="93011" bIns="46506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1" y="2"/>
            <a:ext cx="2949099" cy="497205"/>
          </a:xfrm>
          <a:prstGeom prst="rect">
            <a:avLst/>
          </a:prstGeom>
        </p:spPr>
        <p:txBody>
          <a:bodyPr vert="horz" lIns="93011" tIns="46506" rIns="93011" bIns="46506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25/01/2019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11" tIns="46506" rIns="93011" bIns="46506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51"/>
            <a:ext cx="5444490" cy="4474845"/>
          </a:xfrm>
          <a:prstGeom prst="rect">
            <a:avLst/>
          </a:prstGeom>
        </p:spPr>
        <p:txBody>
          <a:bodyPr vert="horz" lIns="93011" tIns="46506" rIns="93011" bIns="4650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5171"/>
            <a:ext cx="2949099" cy="497205"/>
          </a:xfrm>
          <a:prstGeom prst="rect">
            <a:avLst/>
          </a:prstGeom>
        </p:spPr>
        <p:txBody>
          <a:bodyPr vert="horz" lIns="93011" tIns="46506" rIns="93011" bIns="46506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1" y="9445171"/>
            <a:ext cx="2949099" cy="497205"/>
          </a:xfrm>
          <a:prstGeom prst="rect">
            <a:avLst/>
          </a:prstGeom>
        </p:spPr>
        <p:txBody>
          <a:bodyPr vert="horz" lIns="93011" tIns="46506" rIns="93011" bIns="46506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C7A54-AA62-4C41-A54C-3A208950850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694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C7A54-AA62-4C41-A54C-3A2089508505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557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AD11B-CC89-47EB-A097-5DF09D7C9F2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6220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6F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bbc.co.uk/learningzone/clips/upland-limestone-drainage-features/4706.html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KZ9EHewjZ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498178"/>
          </a:xfrm>
          <a:solidFill>
            <a:srgbClr val="3366FF"/>
          </a:solidFill>
        </p:spPr>
        <p:txBody>
          <a:bodyPr/>
          <a:lstStyle/>
          <a:p>
            <a:r>
              <a:rPr lang="en-US" sz="4800" dirty="0" smtClean="0">
                <a:solidFill>
                  <a:srgbClr val="FFFFFF"/>
                </a:solidFill>
              </a:rPr>
              <a:t>Underground Formations</a:t>
            </a:r>
            <a:endParaRPr lang="en-US" sz="48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  <a:solidFill>
            <a:schemeClr val="bg1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Starter</a:t>
            </a:r>
          </a:p>
          <a:p>
            <a:pPr marL="0" indent="0">
              <a:buNone/>
            </a:pPr>
            <a:r>
              <a:rPr lang="en-US" dirty="0" smtClean="0"/>
              <a:t>Jotters away!!!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GB" dirty="0"/>
              <a:t>“Explain the formation of a limestone pavement. You may use a diagram(s) in your answer.” (4)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5141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0" y="836712"/>
            <a:ext cx="8928992" cy="58574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83768" y="332656"/>
            <a:ext cx="432048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err="1" smtClean="0"/>
              <a:t>Malham</a:t>
            </a:r>
            <a:r>
              <a:rPr lang="en-GB" dirty="0" smtClean="0"/>
              <a:t> Cove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858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Pavemen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533400" y="5181600"/>
            <a:ext cx="8001000" cy="1570038"/>
          </a:xfrm>
          <a:prstGeom prst="rect">
            <a:avLst/>
          </a:prstGeom>
          <a:solidFill>
            <a:srgbClr val="006666"/>
          </a:solidFill>
          <a:ln w="762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0" smtClean="0">
                <a:solidFill>
                  <a:srgbClr val="FFFF00"/>
                </a:solidFill>
                <a:latin typeface="Century Gothic" pitchFamily="34" charset="0"/>
                <a:ea typeface="+mn-ea"/>
              </a:rPr>
              <a:t>Limestone pavement, showing its characteristic </a:t>
            </a:r>
            <a:r>
              <a:rPr lang="en-GB" altLang="en-US" sz="3200" b="0" i="1" smtClean="0">
                <a:solidFill>
                  <a:srgbClr val="FFFF00"/>
                </a:solidFill>
                <a:latin typeface="Century Gothic" pitchFamily="34" charset="0"/>
                <a:ea typeface="+mn-ea"/>
              </a:rPr>
              <a:t>clints</a:t>
            </a:r>
            <a:r>
              <a:rPr lang="en-GB" altLang="en-US" sz="3200" b="0" smtClean="0">
                <a:solidFill>
                  <a:srgbClr val="FFFF00"/>
                </a:solidFill>
                <a:latin typeface="Century Gothic" pitchFamily="34" charset="0"/>
                <a:ea typeface="+mn-ea"/>
              </a:rPr>
              <a:t> (blocks) and </a:t>
            </a:r>
            <a:r>
              <a:rPr lang="en-GB" altLang="en-US" sz="3200" b="0" i="1" smtClean="0">
                <a:solidFill>
                  <a:srgbClr val="FFFF00"/>
                </a:solidFill>
                <a:latin typeface="Century Gothic" pitchFamily="34" charset="0"/>
                <a:ea typeface="+mn-ea"/>
              </a:rPr>
              <a:t>grikes</a:t>
            </a:r>
            <a:r>
              <a:rPr lang="en-GB" altLang="en-US" sz="3200" b="0" smtClean="0">
                <a:solidFill>
                  <a:srgbClr val="FFFF00"/>
                </a:solidFill>
                <a:latin typeface="Century Gothic" pitchFamily="34" charset="0"/>
                <a:ea typeface="+mn-ea"/>
              </a:rPr>
              <a:t> (cracks).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847975" y="1524000"/>
            <a:ext cx="2895600" cy="3657600"/>
            <a:chOff x="1824" y="960"/>
            <a:chExt cx="1824" cy="2304"/>
          </a:xfrm>
        </p:grpSpPr>
        <p:sp>
          <p:nvSpPr>
            <p:cNvPr id="24590" name="Line 5"/>
            <p:cNvSpPr>
              <a:spLocks noChangeShapeType="1"/>
            </p:cNvSpPr>
            <p:nvPr/>
          </p:nvSpPr>
          <p:spPr bwMode="auto">
            <a:xfrm flipH="1" flipV="1">
              <a:off x="1824" y="1104"/>
              <a:ext cx="912" cy="2160"/>
            </a:xfrm>
            <a:prstGeom prst="line">
              <a:avLst/>
            </a:prstGeom>
            <a:noFill/>
            <a:ln w="76200">
              <a:solidFill>
                <a:srgbClr val="FFC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 sz="2400" b="0" smtClean="0">
                <a:solidFill>
                  <a:prstClr val="black"/>
                </a:solidFill>
                <a:latin typeface="Times New Roman" pitchFamily="18" charset="0"/>
                <a:ea typeface="+mn-ea"/>
              </a:endParaRPr>
            </a:p>
          </p:txBody>
        </p:sp>
        <p:sp>
          <p:nvSpPr>
            <p:cNvPr id="24591" name="Line 6"/>
            <p:cNvSpPr>
              <a:spLocks noChangeShapeType="1"/>
            </p:cNvSpPr>
            <p:nvPr/>
          </p:nvSpPr>
          <p:spPr bwMode="auto">
            <a:xfrm flipV="1">
              <a:off x="2736" y="960"/>
              <a:ext cx="912" cy="2304"/>
            </a:xfrm>
            <a:prstGeom prst="line">
              <a:avLst/>
            </a:prstGeom>
            <a:noFill/>
            <a:ln w="76200">
              <a:solidFill>
                <a:srgbClr val="FFC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 sz="2400" b="0" smtClean="0">
                <a:solidFill>
                  <a:prstClr val="black"/>
                </a:solidFill>
                <a:latin typeface="Times New Roman" pitchFamily="18" charset="0"/>
                <a:ea typeface="+mn-ea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209800" y="838200"/>
            <a:ext cx="4267200" cy="808038"/>
            <a:chOff x="1392" y="528"/>
            <a:chExt cx="2688" cy="509"/>
          </a:xfrm>
        </p:grpSpPr>
        <p:sp>
          <p:nvSpPr>
            <p:cNvPr id="24588" name="Text Box 8"/>
            <p:cNvSpPr txBox="1">
              <a:spLocks noChangeArrowheads="1"/>
            </p:cNvSpPr>
            <p:nvPr/>
          </p:nvSpPr>
          <p:spPr bwMode="auto">
            <a:xfrm>
              <a:off x="1392" y="672"/>
              <a:ext cx="912" cy="365"/>
            </a:xfrm>
            <a:prstGeom prst="rect">
              <a:avLst/>
            </a:prstGeom>
            <a:solidFill>
              <a:srgbClr val="006666"/>
            </a:solidFill>
            <a:ln w="762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b="0" smtClean="0">
                  <a:solidFill>
                    <a:srgbClr val="FFFF00"/>
                  </a:solidFill>
                  <a:latin typeface="Century Gothic" pitchFamily="34" charset="0"/>
                  <a:ea typeface="+mn-ea"/>
                </a:rPr>
                <a:t>CLINT</a:t>
              </a:r>
            </a:p>
          </p:txBody>
        </p:sp>
        <p:sp>
          <p:nvSpPr>
            <p:cNvPr id="24589" name="Text Box 9"/>
            <p:cNvSpPr txBox="1">
              <a:spLocks noChangeArrowheads="1"/>
            </p:cNvSpPr>
            <p:nvPr/>
          </p:nvSpPr>
          <p:spPr bwMode="auto">
            <a:xfrm>
              <a:off x="3168" y="528"/>
              <a:ext cx="912" cy="365"/>
            </a:xfrm>
            <a:prstGeom prst="rect">
              <a:avLst/>
            </a:prstGeom>
            <a:solidFill>
              <a:srgbClr val="006666"/>
            </a:solidFill>
            <a:ln w="762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b="0" smtClean="0">
                  <a:solidFill>
                    <a:srgbClr val="FFFF00"/>
                  </a:solidFill>
                  <a:latin typeface="Century Gothic" pitchFamily="34" charset="0"/>
                  <a:ea typeface="+mn-ea"/>
                </a:rPr>
                <a:t>CLINT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763713" y="2133600"/>
            <a:ext cx="4789487" cy="3048000"/>
            <a:chOff x="1111" y="1344"/>
            <a:chExt cx="3017" cy="1920"/>
          </a:xfrm>
        </p:grpSpPr>
        <p:sp>
          <p:nvSpPr>
            <p:cNvPr id="24586" name="Line 11"/>
            <p:cNvSpPr>
              <a:spLocks noChangeShapeType="1"/>
            </p:cNvSpPr>
            <p:nvPr/>
          </p:nvSpPr>
          <p:spPr bwMode="auto">
            <a:xfrm flipH="1" flipV="1">
              <a:off x="1111" y="2296"/>
              <a:ext cx="1625" cy="968"/>
            </a:xfrm>
            <a:prstGeom prst="line">
              <a:avLst/>
            </a:prstGeom>
            <a:noFill/>
            <a:ln w="76200">
              <a:solidFill>
                <a:srgbClr val="FFC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 sz="2400" b="0" smtClean="0">
                <a:solidFill>
                  <a:prstClr val="black"/>
                </a:solidFill>
                <a:latin typeface="Times New Roman" pitchFamily="18" charset="0"/>
                <a:ea typeface="+mn-ea"/>
              </a:endParaRPr>
            </a:p>
          </p:txBody>
        </p:sp>
        <p:sp>
          <p:nvSpPr>
            <p:cNvPr id="24587" name="Line 12"/>
            <p:cNvSpPr>
              <a:spLocks noChangeShapeType="1"/>
            </p:cNvSpPr>
            <p:nvPr/>
          </p:nvSpPr>
          <p:spPr bwMode="auto">
            <a:xfrm flipV="1">
              <a:off x="2736" y="1344"/>
              <a:ext cx="1392" cy="1920"/>
            </a:xfrm>
            <a:prstGeom prst="line">
              <a:avLst/>
            </a:prstGeom>
            <a:noFill/>
            <a:ln w="76200">
              <a:solidFill>
                <a:srgbClr val="FFC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 sz="2400" b="0" smtClean="0">
                <a:solidFill>
                  <a:prstClr val="black"/>
                </a:solidFill>
                <a:latin typeface="Times New Roman" pitchFamily="18" charset="0"/>
                <a:ea typeface="+mn-ea"/>
              </a:endParaRP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685800" y="2362200"/>
            <a:ext cx="7772400" cy="1112838"/>
            <a:chOff x="432" y="1488"/>
            <a:chExt cx="4896" cy="701"/>
          </a:xfrm>
        </p:grpSpPr>
        <p:sp>
          <p:nvSpPr>
            <p:cNvPr id="24584" name="Text Box 14"/>
            <p:cNvSpPr txBox="1">
              <a:spLocks noChangeArrowheads="1"/>
            </p:cNvSpPr>
            <p:nvPr/>
          </p:nvSpPr>
          <p:spPr bwMode="auto">
            <a:xfrm>
              <a:off x="432" y="1824"/>
              <a:ext cx="1008" cy="365"/>
            </a:xfrm>
            <a:prstGeom prst="rect">
              <a:avLst/>
            </a:prstGeom>
            <a:solidFill>
              <a:srgbClr val="006666"/>
            </a:solidFill>
            <a:ln w="762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b="0" smtClean="0">
                  <a:solidFill>
                    <a:srgbClr val="FFFF00"/>
                  </a:solidFill>
                  <a:latin typeface="Century Gothic" pitchFamily="34" charset="0"/>
                  <a:ea typeface="+mn-ea"/>
                </a:rPr>
                <a:t>GRIKE</a:t>
              </a:r>
            </a:p>
          </p:txBody>
        </p:sp>
        <p:sp>
          <p:nvSpPr>
            <p:cNvPr id="24585" name="Text Box 15"/>
            <p:cNvSpPr txBox="1">
              <a:spLocks noChangeArrowheads="1"/>
            </p:cNvSpPr>
            <p:nvPr/>
          </p:nvSpPr>
          <p:spPr bwMode="auto">
            <a:xfrm>
              <a:off x="4320" y="1488"/>
              <a:ext cx="1008" cy="365"/>
            </a:xfrm>
            <a:prstGeom prst="rect">
              <a:avLst/>
            </a:prstGeom>
            <a:solidFill>
              <a:srgbClr val="006666"/>
            </a:solidFill>
            <a:ln w="762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200" b="0" smtClean="0">
                  <a:solidFill>
                    <a:srgbClr val="FFFF00"/>
                  </a:solidFill>
                  <a:latin typeface="Century Gothic" pitchFamily="34" charset="0"/>
                  <a:ea typeface="+mn-ea"/>
                </a:rPr>
                <a:t>GRIKE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427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7972" y="195164"/>
            <a:ext cx="7536037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altLang="en-US" sz="400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entury Gothic" panose="020B0502020202020204" pitchFamily="34" charset="0"/>
                <a:ea typeface="+mn-ea"/>
              </a:rPr>
              <a:t>Gaping Gill - Britain’s second </a:t>
            </a:r>
          </a:p>
          <a:p>
            <a:pPr algn="ctr">
              <a:defRPr/>
            </a:pPr>
            <a:r>
              <a:rPr lang="en-GB" altLang="en-US" sz="400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entury Gothic" panose="020B0502020202020204" pitchFamily="34" charset="0"/>
                <a:ea typeface="+mn-ea"/>
              </a:rPr>
              <a:t>deepest </a:t>
            </a:r>
            <a:r>
              <a:rPr lang="en-GB" altLang="en-US" sz="4000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entury Gothic" panose="020B0502020202020204" pitchFamily="34" charset="0"/>
                <a:ea typeface="+mn-ea"/>
              </a:rPr>
              <a:t>swallow hole</a:t>
            </a:r>
            <a:endParaRPr lang="en-GB" sz="400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Century Gothic" panose="020B0502020202020204" pitchFamily="34" charset="0"/>
              <a:ea typeface="+mn-ea"/>
            </a:endParaRPr>
          </a:p>
        </p:txBody>
      </p:sp>
      <p:pic>
        <p:nvPicPr>
          <p:cNvPr id="34819" name="Content Placeholder 3"/>
          <p:cNvPicPr>
            <a:picLocks noGrp="1" noChangeAspect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784350"/>
            <a:ext cx="5815013" cy="4356100"/>
          </a:xfrm>
        </p:spPr>
      </p:pic>
      <p:pic>
        <p:nvPicPr>
          <p:cNvPr id="34820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5013" y="1784350"/>
            <a:ext cx="3348037" cy="506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Rectangle 2"/>
          <p:cNvSpPr>
            <a:spLocks noChangeArrowheads="1"/>
          </p:cNvSpPr>
          <p:nvPr/>
        </p:nvSpPr>
        <p:spPr bwMode="auto">
          <a:xfrm>
            <a:off x="119063" y="1443038"/>
            <a:ext cx="92535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altLang="en-US" sz="1800" b="0" dirty="0" smtClean="0">
                <a:solidFill>
                  <a:prstClr val="black"/>
                </a:solidFill>
                <a:latin typeface="Times New Roman" pitchFamily="18" charset="0"/>
                <a:ea typeface="+mn-ea"/>
                <a:hlinkClick r:id="rId4"/>
              </a:rPr>
              <a:t>http://www.bbc.co.uk/learningzone/clips/upland-limestone-drainage-features/4706.html</a:t>
            </a:r>
            <a:r>
              <a:rPr lang="en-GB" altLang="en-US" sz="1800" b="0" dirty="0" smtClean="0">
                <a:solidFill>
                  <a:prstClr val="black"/>
                </a:solidFill>
                <a:latin typeface="Times New Roman" pitchFamily="18" charset="0"/>
                <a:ea typeface="+mn-e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073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Content Placeholder 2"/>
          <p:cNvPicPr>
            <a:picLocks noGrp="1" noChangeAspect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260350"/>
            <a:ext cx="8351838" cy="6264275"/>
          </a:xfrm>
        </p:spPr>
      </p:pic>
    </p:spTree>
    <p:extLst>
      <p:ext uri="{BB962C8B-B14F-4D97-AF65-F5344CB8AC3E}">
        <p14:creationId xmlns:p14="http://schemas.microsoft.com/office/powerpoint/2010/main" val="105319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288"/>
            <a:ext cx="9120188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839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33400" y="304800"/>
            <a:ext cx="3597275" cy="5969000"/>
            <a:chOff x="576" y="240"/>
            <a:chExt cx="2266" cy="3760"/>
          </a:xfrm>
        </p:grpSpPr>
        <p:pic>
          <p:nvPicPr>
            <p:cNvPr id="39943" name="Picture 3" descr="C:\My Documents\GEOG DEPT\Geo Images\physical limestone\mountain limestone gaping gil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76" y="240"/>
              <a:ext cx="2266" cy="3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44" name="Text Box 4"/>
            <p:cNvSpPr txBox="1">
              <a:spLocks noChangeArrowheads="1"/>
            </p:cNvSpPr>
            <p:nvPr/>
          </p:nvSpPr>
          <p:spPr bwMode="auto">
            <a:xfrm>
              <a:off x="614" y="3767"/>
              <a:ext cx="88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 altLang="en-US" sz="1800" b="0" smtClean="0">
                  <a:solidFill>
                    <a:prstClr val="black"/>
                  </a:solidFill>
                  <a:latin typeface="Century Gothic" pitchFamily="34" charset="0"/>
                  <a:ea typeface="+mn-ea"/>
                </a:rPr>
                <a:t>Gaping gill</a:t>
              </a:r>
              <a:endParaRPr lang="en-GB" altLang="en-US" sz="2400" b="0" smtClean="0">
                <a:solidFill>
                  <a:prstClr val="black"/>
                </a:solidFill>
                <a:latin typeface="Century Gothic" pitchFamily="34" charset="0"/>
                <a:ea typeface="+mn-ea"/>
              </a:endParaRPr>
            </a:p>
          </p:txBody>
        </p:sp>
      </p:grpSp>
      <p:sp>
        <p:nvSpPr>
          <p:cNvPr id="39939" name="Text Box 5"/>
          <p:cNvSpPr txBox="1">
            <a:spLocks noChangeArrowheads="1"/>
          </p:cNvSpPr>
          <p:nvPr/>
        </p:nvSpPr>
        <p:spPr bwMode="auto">
          <a:xfrm>
            <a:off x="4738688" y="798513"/>
            <a:ext cx="2881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GB" sz="1800" smtClean="0">
                <a:solidFill>
                  <a:prstClr val="black"/>
                </a:solidFill>
                <a:latin typeface="Century Gothic" pitchFamily="34" charset="0"/>
                <a:ea typeface="+mn-ea"/>
              </a:rPr>
              <a:t>potholes = swallowholes</a:t>
            </a:r>
          </a:p>
        </p:txBody>
      </p:sp>
      <p:pic>
        <p:nvPicPr>
          <p:cNvPr id="132102" name="Picture 6" descr="C:\My Documents\GEOG DEPT\Physical  geog  Limestone\hull pot y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371600"/>
            <a:ext cx="4286250" cy="2857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41" name="Text Box 7"/>
          <p:cNvSpPr txBox="1">
            <a:spLocks noChangeArrowheads="1"/>
          </p:cNvSpPr>
          <p:nvPr/>
        </p:nvSpPr>
        <p:spPr bwMode="auto">
          <a:xfrm>
            <a:off x="4403725" y="49228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endParaRPr lang="en-US" altLang="en-US" sz="1800" b="0" smtClean="0">
              <a:solidFill>
                <a:prstClr val="black"/>
              </a:solidFill>
              <a:latin typeface="Bodoni MT Ultra Bold" pitchFamily="2" charset="0"/>
              <a:ea typeface="+mn-ea"/>
            </a:endParaRPr>
          </a:p>
        </p:txBody>
      </p:sp>
      <p:sp>
        <p:nvSpPr>
          <p:cNvPr id="132104" name="Text Box 8"/>
          <p:cNvSpPr txBox="1">
            <a:spLocks noChangeArrowheads="1"/>
          </p:cNvSpPr>
          <p:nvPr/>
        </p:nvSpPr>
        <p:spPr bwMode="auto">
          <a:xfrm>
            <a:off x="4314825" y="4519613"/>
            <a:ext cx="48006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altLang="en-US" sz="1800" smtClean="0">
                <a:solidFill>
                  <a:prstClr val="black"/>
                </a:solidFill>
                <a:latin typeface="Century Gothic" pitchFamily="34" charset="0"/>
                <a:ea typeface="Calibri" pitchFamily="34" charset="0"/>
                <a:cs typeface="Calibri" pitchFamily="34" charset="0"/>
              </a:rPr>
              <a:t>Fell Beck </a:t>
            </a:r>
            <a:r>
              <a:rPr lang="en-GB" altLang="en-US" sz="1800" b="0" smtClean="0">
                <a:solidFill>
                  <a:prstClr val="black"/>
                </a:solidFill>
                <a:latin typeface="Century Gothic" pitchFamily="34" charset="0"/>
                <a:ea typeface="Calibri" pitchFamily="34" charset="0"/>
                <a:cs typeface="Calibri" pitchFamily="34" charset="0"/>
              </a:rPr>
              <a:t>flows into </a:t>
            </a:r>
            <a:r>
              <a:rPr lang="en-GB" altLang="en-US" sz="1800" smtClean="0">
                <a:solidFill>
                  <a:prstClr val="black"/>
                </a:solidFill>
                <a:latin typeface="Century Gothic" pitchFamily="34" charset="0"/>
                <a:ea typeface="Calibri" pitchFamily="34" charset="0"/>
                <a:cs typeface="Calibri" pitchFamily="34" charset="0"/>
              </a:rPr>
              <a:t>Gaping Gill pothole</a:t>
            </a:r>
            <a:r>
              <a:rPr lang="en-GB" altLang="en-US" sz="1800" b="0" smtClean="0">
                <a:solidFill>
                  <a:prstClr val="black"/>
                </a:solidFill>
                <a:latin typeface="Century Gothic" pitchFamily="34" charset="0"/>
                <a:ea typeface="Calibri" pitchFamily="34" charset="0"/>
                <a:cs typeface="Calibri" pitchFamily="34" charset="0"/>
              </a:rPr>
              <a:t> -</a:t>
            </a:r>
          </a:p>
          <a:p>
            <a:pPr algn="ctr"/>
            <a:r>
              <a:rPr lang="en-GB" altLang="en-US" sz="1800" b="0" smtClean="0">
                <a:solidFill>
                  <a:prstClr val="black"/>
                </a:solidFill>
                <a:latin typeface="Century Gothic" pitchFamily="34" charset="0"/>
                <a:ea typeface="Calibri" pitchFamily="34" charset="0"/>
                <a:cs typeface="Calibri" pitchFamily="34" charset="0"/>
              </a:rPr>
              <a:t>it falls as a 110m waterfall into Britain’s</a:t>
            </a:r>
          </a:p>
          <a:p>
            <a:pPr algn="ctr"/>
            <a:r>
              <a:rPr lang="en-GB" altLang="en-US" sz="1800" b="0" smtClean="0">
                <a:solidFill>
                  <a:prstClr val="black"/>
                </a:solidFill>
                <a:latin typeface="Century Gothic" pitchFamily="34" charset="0"/>
                <a:ea typeface="Calibri" pitchFamily="34" charset="0"/>
                <a:cs typeface="Calibri" pitchFamily="34" charset="0"/>
              </a:rPr>
              <a:t>largest cave room.</a:t>
            </a:r>
          </a:p>
          <a:p>
            <a:pPr algn="ctr"/>
            <a:r>
              <a:rPr lang="en-GB" altLang="en-US" sz="1800" b="0" smtClean="0">
                <a:solidFill>
                  <a:prstClr val="black"/>
                </a:solidFill>
                <a:latin typeface="Century Gothic" pitchFamily="34" charset="0"/>
                <a:ea typeface="Calibri" pitchFamily="34" charset="0"/>
                <a:cs typeface="Calibri" pitchFamily="34" charset="0"/>
              </a:rPr>
              <a:t>It flows 11km through a series of </a:t>
            </a:r>
          </a:p>
          <a:p>
            <a:pPr algn="ctr"/>
            <a:r>
              <a:rPr lang="en-GB" altLang="en-US" sz="1800" b="0" smtClean="0">
                <a:solidFill>
                  <a:prstClr val="black"/>
                </a:solidFill>
                <a:latin typeface="Century Gothic" pitchFamily="34" charset="0"/>
                <a:ea typeface="Calibri" pitchFamily="34" charset="0"/>
                <a:cs typeface="Calibri" pitchFamily="34" charset="0"/>
              </a:rPr>
              <a:t>underground passages before emerging </a:t>
            </a:r>
          </a:p>
          <a:p>
            <a:pPr algn="ctr"/>
            <a:r>
              <a:rPr lang="en-GB" altLang="en-US" sz="1800" b="0" smtClean="0">
                <a:solidFill>
                  <a:prstClr val="black"/>
                </a:solidFill>
                <a:latin typeface="Century Gothic" pitchFamily="34" charset="0"/>
                <a:ea typeface="Calibri" pitchFamily="34" charset="0"/>
                <a:cs typeface="Calibri" pitchFamily="34" charset="0"/>
              </a:rPr>
              <a:t>at </a:t>
            </a:r>
            <a:r>
              <a:rPr lang="en-GB" altLang="en-US" sz="1800" smtClean="0">
                <a:solidFill>
                  <a:prstClr val="black"/>
                </a:solidFill>
                <a:latin typeface="Century Gothic" pitchFamily="34" charset="0"/>
                <a:ea typeface="Calibri" pitchFamily="34" charset="0"/>
                <a:cs typeface="Calibri" pitchFamily="34" charset="0"/>
              </a:rPr>
              <a:t>Clapham Beck Head.</a:t>
            </a:r>
          </a:p>
        </p:txBody>
      </p:sp>
    </p:spTree>
    <p:extLst>
      <p:ext uri="{BB962C8B-B14F-4D97-AF65-F5344CB8AC3E}">
        <p14:creationId xmlns:p14="http://schemas.microsoft.com/office/powerpoint/2010/main" val="65376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32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2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2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2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2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21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4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5003800" y="981075"/>
            <a:ext cx="3733800" cy="39703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800" b="0" smtClean="0">
                <a:solidFill>
                  <a:prstClr val="black"/>
                </a:solidFill>
                <a:latin typeface="Century Gothic" pitchFamily="34" charset="0"/>
                <a:ea typeface="+mn-ea"/>
              </a:rPr>
              <a:t>Gaping Gill has been formed over millions of years - the result of chemical weathering enlarging a vertical joint in the limestone. It is over 110 metres deep.</a:t>
            </a:r>
          </a:p>
        </p:txBody>
      </p:sp>
      <p:pic>
        <p:nvPicPr>
          <p:cNvPr id="40963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38"/>
            <a:ext cx="4745038" cy="683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337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498178"/>
          </a:xfrm>
          <a:solidFill>
            <a:srgbClr val="3366FF"/>
          </a:solidFill>
        </p:spPr>
        <p:txBody>
          <a:bodyPr/>
          <a:lstStyle/>
          <a:p>
            <a:r>
              <a:rPr lang="en-US" sz="4800" dirty="0" smtClean="0">
                <a:solidFill>
                  <a:srgbClr val="FFFFFF"/>
                </a:solidFill>
              </a:rPr>
              <a:t>Underground Limestone Features</a:t>
            </a:r>
            <a:endParaRPr lang="en-US" sz="4800" dirty="0">
              <a:solidFill>
                <a:srgbClr val="FFFFFF"/>
              </a:solidFill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44824"/>
            <a:ext cx="734481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61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Intentions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describe and explain the formation of underground limestone features: cave/cavern, stalactites, stalagmites, pillar, intermittent drainage.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74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8765"/>
            <a:ext cx="8229600" cy="1143000"/>
          </a:xfrm>
        </p:spPr>
        <p:txBody>
          <a:bodyPr/>
          <a:lstStyle/>
          <a:p>
            <a:endParaRPr lang="en-GB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24744"/>
            <a:ext cx="5904656" cy="545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1475656" y="4365104"/>
            <a:ext cx="1296144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96236" y="3150840"/>
            <a:ext cx="2196244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Swallow Hole</a:t>
            </a:r>
            <a:endParaRPr lang="en-GB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3707904" y="6165304"/>
            <a:ext cx="2196244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Intermittent Drainage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43478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75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/>
          <a:lstStyle/>
          <a:p>
            <a:r>
              <a:rPr lang="en-GB" sz="8800" dirty="0" smtClean="0"/>
              <a:t>Cave/Cavern Formation</a:t>
            </a:r>
            <a:endParaRPr lang="en-GB" sz="8800" dirty="0"/>
          </a:p>
        </p:txBody>
      </p:sp>
      <p:sp>
        <p:nvSpPr>
          <p:cNvPr id="16386" name="AutoShape 2" descr="Image result for riv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3554" name="AutoShape 2" descr="Image result for weath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3556" name="AutoShape 4" descr="Image result for weath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3558" name="AutoShape 6" descr="Image result for weath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3562" name="AutoShape 10" descr="Image result for weather station circl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194" name="AutoShape 2" descr="Image result for limestone pave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196" name="AutoShape 4" descr="Image result for limestone pave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2994248"/>
            <a:ext cx="5795626" cy="386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2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0" y="2935288"/>
            <a:ext cx="585470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24550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21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Bit of David Attenborough…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www.youtube.com/watch?v=IKZ9EHewjZg</a:t>
            </a:r>
            <a:endParaRPr lang="en-GB" dirty="0" smtClean="0"/>
          </a:p>
          <a:p>
            <a:endParaRPr lang="en-GB" dirty="0"/>
          </a:p>
          <a:p>
            <a:r>
              <a:rPr lang="en-GB" dirty="0"/>
              <a:t>Cave Hotels = https://www.youtube.com/watch?v=5Al7dqnkGhA</a:t>
            </a:r>
          </a:p>
        </p:txBody>
      </p:sp>
    </p:spTree>
    <p:extLst>
      <p:ext uri="{BB962C8B-B14F-4D97-AF65-F5344CB8AC3E}">
        <p14:creationId xmlns:p14="http://schemas.microsoft.com/office/powerpoint/2010/main" val="428600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Grp="1" noChangeArrowheads="1"/>
          </p:cNvSpPr>
          <p:nvPr>
            <p:ph idx="1"/>
          </p:nvPr>
        </p:nvSpPr>
        <p:spPr>
          <a:xfrm>
            <a:off x="199863" y="1196752"/>
            <a:ext cx="8640638" cy="504033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160000"/>
              </a:lnSpc>
            </a:pPr>
            <a:r>
              <a:rPr lang="en-GB" sz="2000" dirty="0" smtClean="0">
                <a:latin typeface="Century Gothic" charset="0"/>
                <a:cs typeface="Calibri" charset="0"/>
              </a:rPr>
              <a:t>As limestone is permeable, water seeps in and begins to flow through the rock through its joints and bedding planes. </a:t>
            </a:r>
          </a:p>
          <a:p>
            <a:pPr eaLnBrk="1" hangingPunct="1">
              <a:lnSpc>
                <a:spcPct val="160000"/>
              </a:lnSpc>
            </a:pPr>
            <a:r>
              <a:rPr lang="en-GB" sz="2000" dirty="0" smtClean="0">
                <a:latin typeface="Century Gothic" charset="0"/>
                <a:cs typeface="Calibri" charset="0"/>
              </a:rPr>
              <a:t>Caverns </a:t>
            </a:r>
            <a:r>
              <a:rPr lang="en-GB" sz="2000" dirty="0">
                <a:latin typeface="Century Gothic" charset="0"/>
                <a:cs typeface="Calibri" charset="0"/>
              </a:rPr>
              <a:t>are formed when the water that enters the limestone through a swallow hole makes its way down through the rock. </a:t>
            </a:r>
          </a:p>
          <a:p>
            <a:pPr eaLnBrk="1" hangingPunct="1">
              <a:lnSpc>
                <a:spcPct val="160000"/>
              </a:lnSpc>
            </a:pPr>
            <a:r>
              <a:rPr lang="en-GB" sz="2000" dirty="0">
                <a:latin typeface="Century Gothic" charset="0"/>
                <a:cs typeface="Calibri" charset="0"/>
              </a:rPr>
              <a:t>It flows along the many joints and bedding planes dissolving the limestone as it </a:t>
            </a:r>
            <a:r>
              <a:rPr lang="en-GB" sz="2000" dirty="0" smtClean="0">
                <a:latin typeface="Century Gothic" charset="0"/>
                <a:cs typeface="Calibri" charset="0"/>
              </a:rPr>
              <a:t>flows (through </a:t>
            </a:r>
            <a:r>
              <a:rPr lang="en-GB" sz="2000" b="1" u="sng" dirty="0" smtClean="0">
                <a:latin typeface="Century Gothic" charset="0"/>
                <a:cs typeface="Calibri" charset="0"/>
              </a:rPr>
              <a:t>carbonation</a:t>
            </a:r>
            <a:r>
              <a:rPr lang="en-GB" sz="2000" dirty="0" smtClean="0">
                <a:latin typeface="Century Gothic" charset="0"/>
                <a:cs typeface="Calibri" charset="0"/>
              </a:rPr>
              <a:t> – when the carbonic acid in the rain water dissolves the alkali limestone (calcium carbonate) (a type of chemical weathering).</a:t>
            </a:r>
            <a:endParaRPr lang="en-GB" sz="2000" dirty="0">
              <a:latin typeface="Century Gothic" charset="0"/>
              <a:cs typeface="Calibri" charset="0"/>
            </a:endParaRPr>
          </a:p>
          <a:p>
            <a:pPr eaLnBrk="1" hangingPunct="1">
              <a:lnSpc>
                <a:spcPct val="160000"/>
              </a:lnSpc>
            </a:pPr>
            <a:r>
              <a:rPr lang="en-GB" sz="2000" dirty="0" smtClean="0">
                <a:latin typeface="Century Gothic" charset="0"/>
                <a:cs typeface="Calibri" charset="0"/>
              </a:rPr>
              <a:t>When some </a:t>
            </a:r>
            <a:r>
              <a:rPr lang="en-GB" sz="2000" dirty="0">
                <a:latin typeface="Century Gothic" charset="0"/>
                <a:cs typeface="Calibri" charset="0"/>
              </a:rPr>
              <a:t>of the underground limestone is dissolved more quickly than the rock around </a:t>
            </a:r>
            <a:r>
              <a:rPr lang="en-GB" sz="2000" dirty="0" smtClean="0">
                <a:latin typeface="Century Gothic" charset="0"/>
                <a:cs typeface="Calibri" charset="0"/>
              </a:rPr>
              <a:t>it, a cavern is formed. </a:t>
            </a:r>
            <a:endParaRPr lang="en-GB" sz="2000" dirty="0">
              <a:latin typeface="Century Gothic" charset="0"/>
              <a:cs typeface="Calibri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0495" y="92480"/>
            <a:ext cx="835000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  <a:ea typeface="+mn-ea"/>
              </a:rPr>
              <a:t>Formation of Caverns</a:t>
            </a:r>
          </a:p>
        </p:txBody>
      </p:sp>
    </p:spTree>
    <p:extLst>
      <p:ext uri="{BB962C8B-B14F-4D97-AF65-F5344CB8AC3E}">
        <p14:creationId xmlns:p14="http://schemas.microsoft.com/office/powerpoint/2010/main" val="281458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File00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71819" y="908720"/>
            <a:ext cx="6000361" cy="45243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72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  <a:ea typeface="+mn-ea"/>
              </a:rPr>
              <a:t>Formation of </a:t>
            </a:r>
          </a:p>
          <a:p>
            <a:pPr algn="ctr">
              <a:defRPr/>
            </a:pPr>
            <a:r>
              <a:rPr lang="en-GB" sz="72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  <a:ea typeface="+mn-ea"/>
              </a:rPr>
              <a:t>stalactites</a:t>
            </a:r>
          </a:p>
          <a:p>
            <a:pPr algn="ctr">
              <a:defRPr/>
            </a:pPr>
            <a:r>
              <a:rPr lang="en-GB" sz="72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  <a:ea typeface="+mn-ea"/>
              </a:rPr>
              <a:t>and </a:t>
            </a:r>
          </a:p>
          <a:p>
            <a:pPr algn="ctr">
              <a:defRPr/>
            </a:pPr>
            <a:r>
              <a:rPr lang="en-GB" sz="72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  <a:ea typeface="+mn-ea"/>
              </a:rPr>
              <a:t>stalagmites</a:t>
            </a:r>
          </a:p>
        </p:txBody>
      </p:sp>
    </p:spTree>
    <p:extLst>
      <p:ext uri="{BB962C8B-B14F-4D97-AF65-F5344CB8AC3E}">
        <p14:creationId xmlns:p14="http://schemas.microsoft.com/office/powerpoint/2010/main" val="141587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Freeform 2"/>
          <p:cNvSpPr>
            <a:spLocks/>
          </p:cNvSpPr>
          <p:nvPr/>
        </p:nvSpPr>
        <p:spPr bwMode="auto">
          <a:xfrm>
            <a:off x="1619672" y="1844824"/>
            <a:ext cx="4149725" cy="2551112"/>
          </a:xfrm>
          <a:custGeom>
            <a:avLst/>
            <a:gdLst>
              <a:gd name="T0" fmla="*/ 0 w 2614"/>
              <a:gd name="T1" fmla="*/ 2147483646 h 1607"/>
              <a:gd name="T2" fmla="*/ 2147483646 w 2614"/>
              <a:gd name="T3" fmla="*/ 2147483646 h 1607"/>
              <a:gd name="T4" fmla="*/ 2147483646 w 2614"/>
              <a:gd name="T5" fmla="*/ 2147483646 h 1607"/>
              <a:gd name="T6" fmla="*/ 2147483646 w 2614"/>
              <a:gd name="T7" fmla="*/ 2147483646 h 1607"/>
              <a:gd name="T8" fmla="*/ 2147483646 w 2614"/>
              <a:gd name="T9" fmla="*/ 2147483646 h 1607"/>
              <a:gd name="T10" fmla="*/ 2147483646 w 2614"/>
              <a:gd name="T11" fmla="*/ 0 h 1607"/>
              <a:gd name="T12" fmla="*/ 2147483646 w 2614"/>
              <a:gd name="T13" fmla="*/ 2147483646 h 1607"/>
              <a:gd name="T14" fmla="*/ 2147483646 w 2614"/>
              <a:gd name="T15" fmla="*/ 2147483646 h 1607"/>
              <a:gd name="T16" fmla="*/ 2147483646 w 2614"/>
              <a:gd name="T17" fmla="*/ 2147483646 h 1607"/>
              <a:gd name="T18" fmla="*/ 2147483646 w 2614"/>
              <a:gd name="T19" fmla="*/ 2147483646 h 1607"/>
              <a:gd name="T20" fmla="*/ 2147483646 w 2614"/>
              <a:gd name="T21" fmla="*/ 2147483646 h 1607"/>
              <a:gd name="T22" fmla="*/ 2147483646 w 2614"/>
              <a:gd name="T23" fmla="*/ 2147483646 h 1607"/>
              <a:gd name="T24" fmla="*/ 2147483646 w 2614"/>
              <a:gd name="T25" fmla="*/ 2147483646 h 1607"/>
              <a:gd name="T26" fmla="*/ 2147483646 w 2614"/>
              <a:gd name="T27" fmla="*/ 2147483646 h 1607"/>
              <a:gd name="T28" fmla="*/ 2147483646 w 2614"/>
              <a:gd name="T29" fmla="*/ 2147483646 h 1607"/>
              <a:gd name="T30" fmla="*/ 2147483646 w 2614"/>
              <a:gd name="T31" fmla="*/ 2147483646 h 1607"/>
              <a:gd name="T32" fmla="*/ 2147483646 w 2614"/>
              <a:gd name="T33" fmla="*/ 2147483646 h 1607"/>
              <a:gd name="T34" fmla="*/ 2147483646 w 2614"/>
              <a:gd name="T35" fmla="*/ 2147483646 h 1607"/>
              <a:gd name="T36" fmla="*/ 2147483646 w 2614"/>
              <a:gd name="T37" fmla="*/ 2147483646 h 1607"/>
              <a:gd name="T38" fmla="*/ 2147483646 w 2614"/>
              <a:gd name="T39" fmla="*/ 2147483646 h 1607"/>
              <a:gd name="T40" fmla="*/ 2147483646 w 2614"/>
              <a:gd name="T41" fmla="*/ 2147483646 h 1607"/>
              <a:gd name="T42" fmla="*/ 2147483646 w 2614"/>
              <a:gd name="T43" fmla="*/ 2147483646 h 1607"/>
              <a:gd name="T44" fmla="*/ 2147483646 w 2614"/>
              <a:gd name="T45" fmla="*/ 2147483646 h 1607"/>
              <a:gd name="T46" fmla="*/ 2147483646 w 2614"/>
              <a:gd name="T47" fmla="*/ 2147483646 h 1607"/>
              <a:gd name="T48" fmla="*/ 2147483646 w 2614"/>
              <a:gd name="T49" fmla="*/ 2147483646 h 1607"/>
              <a:gd name="T50" fmla="*/ 2147483646 w 2614"/>
              <a:gd name="T51" fmla="*/ 2147483646 h 1607"/>
              <a:gd name="T52" fmla="*/ 2147483646 w 2614"/>
              <a:gd name="T53" fmla="*/ 2147483646 h 1607"/>
              <a:gd name="T54" fmla="*/ 2147483646 w 2614"/>
              <a:gd name="T55" fmla="*/ 2147483646 h 1607"/>
              <a:gd name="T56" fmla="*/ 2147483646 w 2614"/>
              <a:gd name="T57" fmla="*/ 2147483646 h 1607"/>
              <a:gd name="T58" fmla="*/ 2147483646 w 2614"/>
              <a:gd name="T59" fmla="*/ 2147483646 h 1607"/>
              <a:gd name="T60" fmla="*/ 2147483646 w 2614"/>
              <a:gd name="T61" fmla="*/ 2147483646 h 1607"/>
              <a:gd name="T62" fmla="*/ 2147483646 w 2614"/>
              <a:gd name="T63" fmla="*/ 2147483646 h 1607"/>
              <a:gd name="T64" fmla="*/ 2147483646 w 2614"/>
              <a:gd name="T65" fmla="*/ 2147483646 h 1607"/>
              <a:gd name="T66" fmla="*/ 2147483646 w 2614"/>
              <a:gd name="T67" fmla="*/ 2147483646 h 1607"/>
              <a:gd name="T68" fmla="*/ 2147483646 w 2614"/>
              <a:gd name="T69" fmla="*/ 2147483646 h 1607"/>
              <a:gd name="T70" fmla="*/ 2147483646 w 2614"/>
              <a:gd name="T71" fmla="*/ 2147483646 h 1607"/>
              <a:gd name="T72" fmla="*/ 2147483646 w 2614"/>
              <a:gd name="T73" fmla="*/ 2147483646 h 1607"/>
              <a:gd name="T74" fmla="*/ 2147483646 w 2614"/>
              <a:gd name="T75" fmla="*/ 2147483646 h 1607"/>
              <a:gd name="T76" fmla="*/ 2147483646 w 2614"/>
              <a:gd name="T77" fmla="*/ 2147483646 h 1607"/>
              <a:gd name="T78" fmla="*/ 2147483646 w 2614"/>
              <a:gd name="T79" fmla="*/ 2147483646 h 1607"/>
              <a:gd name="T80" fmla="*/ 2147483646 w 2614"/>
              <a:gd name="T81" fmla="*/ 2147483646 h 1607"/>
              <a:gd name="T82" fmla="*/ 0 w 2614"/>
              <a:gd name="T83" fmla="*/ 2147483646 h 160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614" h="1607">
                <a:moveTo>
                  <a:pt x="0" y="382"/>
                </a:moveTo>
                <a:cubicBezTo>
                  <a:pt x="9" y="372"/>
                  <a:pt x="161" y="160"/>
                  <a:pt x="257" y="148"/>
                </a:cubicBezTo>
                <a:cubicBezTo>
                  <a:pt x="293" y="144"/>
                  <a:pt x="330" y="143"/>
                  <a:pt x="366" y="140"/>
                </a:cubicBezTo>
                <a:cubicBezTo>
                  <a:pt x="420" y="114"/>
                  <a:pt x="454" y="108"/>
                  <a:pt x="514" y="102"/>
                </a:cubicBezTo>
                <a:cubicBezTo>
                  <a:pt x="581" y="85"/>
                  <a:pt x="648" y="72"/>
                  <a:pt x="717" y="63"/>
                </a:cubicBezTo>
                <a:cubicBezTo>
                  <a:pt x="875" y="8"/>
                  <a:pt x="1066" y="13"/>
                  <a:pt x="1231" y="0"/>
                </a:cubicBezTo>
                <a:cubicBezTo>
                  <a:pt x="1335" y="3"/>
                  <a:pt x="1439" y="3"/>
                  <a:pt x="1543" y="8"/>
                </a:cubicBezTo>
                <a:cubicBezTo>
                  <a:pt x="1626" y="12"/>
                  <a:pt x="1710" y="49"/>
                  <a:pt x="1792" y="63"/>
                </a:cubicBezTo>
                <a:cubicBezTo>
                  <a:pt x="1832" y="79"/>
                  <a:pt x="1893" y="95"/>
                  <a:pt x="1932" y="117"/>
                </a:cubicBezTo>
                <a:cubicBezTo>
                  <a:pt x="1970" y="138"/>
                  <a:pt x="1998" y="171"/>
                  <a:pt x="2034" y="195"/>
                </a:cubicBezTo>
                <a:cubicBezTo>
                  <a:pt x="2036" y="203"/>
                  <a:pt x="2035" y="213"/>
                  <a:pt x="2041" y="218"/>
                </a:cubicBezTo>
                <a:cubicBezTo>
                  <a:pt x="2054" y="230"/>
                  <a:pt x="2073" y="233"/>
                  <a:pt x="2088" y="242"/>
                </a:cubicBezTo>
                <a:cubicBezTo>
                  <a:pt x="2118" y="260"/>
                  <a:pt x="2140" y="277"/>
                  <a:pt x="2174" y="289"/>
                </a:cubicBezTo>
                <a:cubicBezTo>
                  <a:pt x="2197" y="333"/>
                  <a:pt x="2220" y="352"/>
                  <a:pt x="2267" y="366"/>
                </a:cubicBezTo>
                <a:cubicBezTo>
                  <a:pt x="2277" y="406"/>
                  <a:pt x="2298" y="447"/>
                  <a:pt x="2338" y="460"/>
                </a:cubicBezTo>
                <a:cubicBezTo>
                  <a:pt x="2354" y="512"/>
                  <a:pt x="2395" y="541"/>
                  <a:pt x="2447" y="554"/>
                </a:cubicBezTo>
                <a:cubicBezTo>
                  <a:pt x="2470" y="573"/>
                  <a:pt x="2498" y="586"/>
                  <a:pt x="2517" y="608"/>
                </a:cubicBezTo>
                <a:cubicBezTo>
                  <a:pt x="2529" y="622"/>
                  <a:pt x="2538" y="639"/>
                  <a:pt x="2548" y="655"/>
                </a:cubicBezTo>
                <a:cubicBezTo>
                  <a:pt x="2553" y="663"/>
                  <a:pt x="2564" y="678"/>
                  <a:pt x="2564" y="678"/>
                </a:cubicBezTo>
                <a:cubicBezTo>
                  <a:pt x="2583" y="742"/>
                  <a:pt x="2600" y="807"/>
                  <a:pt x="2610" y="873"/>
                </a:cubicBezTo>
                <a:cubicBezTo>
                  <a:pt x="2608" y="904"/>
                  <a:pt x="2614" y="938"/>
                  <a:pt x="2603" y="967"/>
                </a:cubicBezTo>
                <a:cubicBezTo>
                  <a:pt x="2578" y="1033"/>
                  <a:pt x="2490" y="1033"/>
                  <a:pt x="2439" y="1037"/>
                </a:cubicBezTo>
                <a:cubicBezTo>
                  <a:pt x="2331" y="1056"/>
                  <a:pt x="2221" y="1052"/>
                  <a:pt x="2112" y="1068"/>
                </a:cubicBezTo>
                <a:cubicBezTo>
                  <a:pt x="2055" y="1086"/>
                  <a:pt x="1997" y="1104"/>
                  <a:pt x="1948" y="1138"/>
                </a:cubicBezTo>
                <a:cubicBezTo>
                  <a:pt x="1934" y="1192"/>
                  <a:pt x="1897" y="1209"/>
                  <a:pt x="1854" y="1239"/>
                </a:cubicBezTo>
                <a:cubicBezTo>
                  <a:pt x="1799" y="1277"/>
                  <a:pt x="1764" y="1301"/>
                  <a:pt x="1699" y="1325"/>
                </a:cubicBezTo>
                <a:cubicBezTo>
                  <a:pt x="1639" y="1385"/>
                  <a:pt x="1580" y="1460"/>
                  <a:pt x="1512" y="1512"/>
                </a:cubicBezTo>
                <a:cubicBezTo>
                  <a:pt x="1478" y="1538"/>
                  <a:pt x="1350" y="1593"/>
                  <a:pt x="1301" y="1606"/>
                </a:cubicBezTo>
                <a:cubicBezTo>
                  <a:pt x="1257" y="1603"/>
                  <a:pt x="1212" y="1607"/>
                  <a:pt x="1169" y="1598"/>
                </a:cubicBezTo>
                <a:cubicBezTo>
                  <a:pt x="1100" y="1584"/>
                  <a:pt x="1068" y="1518"/>
                  <a:pt x="1005" y="1496"/>
                </a:cubicBezTo>
                <a:cubicBezTo>
                  <a:pt x="979" y="1459"/>
                  <a:pt x="948" y="1429"/>
                  <a:pt x="919" y="1395"/>
                </a:cubicBezTo>
                <a:cubicBezTo>
                  <a:pt x="913" y="1388"/>
                  <a:pt x="911" y="1378"/>
                  <a:pt x="904" y="1372"/>
                </a:cubicBezTo>
                <a:cubicBezTo>
                  <a:pt x="899" y="1368"/>
                  <a:pt x="851" y="1357"/>
                  <a:pt x="849" y="1356"/>
                </a:cubicBezTo>
                <a:cubicBezTo>
                  <a:pt x="788" y="1311"/>
                  <a:pt x="748" y="1251"/>
                  <a:pt x="686" y="1208"/>
                </a:cubicBezTo>
                <a:cubicBezTo>
                  <a:pt x="641" y="1137"/>
                  <a:pt x="631" y="1117"/>
                  <a:pt x="545" y="1099"/>
                </a:cubicBezTo>
                <a:cubicBezTo>
                  <a:pt x="509" y="1074"/>
                  <a:pt x="463" y="1071"/>
                  <a:pt x="421" y="1060"/>
                </a:cubicBezTo>
                <a:cubicBezTo>
                  <a:pt x="391" y="1040"/>
                  <a:pt x="378" y="1022"/>
                  <a:pt x="343" y="1013"/>
                </a:cubicBezTo>
                <a:cubicBezTo>
                  <a:pt x="271" y="971"/>
                  <a:pt x="205" y="1009"/>
                  <a:pt x="140" y="967"/>
                </a:cubicBezTo>
                <a:cubicBezTo>
                  <a:pt x="110" y="925"/>
                  <a:pt x="69" y="892"/>
                  <a:pt x="39" y="850"/>
                </a:cubicBezTo>
                <a:cubicBezTo>
                  <a:pt x="27" y="833"/>
                  <a:pt x="19" y="813"/>
                  <a:pt x="8" y="795"/>
                </a:cubicBezTo>
                <a:cubicBezTo>
                  <a:pt x="13" y="715"/>
                  <a:pt x="24" y="655"/>
                  <a:pt x="31" y="577"/>
                </a:cubicBezTo>
                <a:cubicBezTo>
                  <a:pt x="27" y="490"/>
                  <a:pt x="53" y="435"/>
                  <a:pt x="0" y="382"/>
                </a:cubicBezTo>
                <a:close/>
              </a:path>
            </a:pathLst>
          </a:custGeom>
          <a:solidFill>
            <a:srgbClr val="CCFF66"/>
          </a:solidFill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87" name="Freeform 3"/>
          <p:cNvSpPr>
            <a:spLocks/>
          </p:cNvSpPr>
          <p:nvPr/>
        </p:nvSpPr>
        <p:spPr bwMode="auto">
          <a:xfrm>
            <a:off x="3429000" y="1905000"/>
            <a:ext cx="609600" cy="1219200"/>
          </a:xfrm>
          <a:custGeom>
            <a:avLst/>
            <a:gdLst>
              <a:gd name="T0" fmla="*/ 2147483646 w 497"/>
              <a:gd name="T1" fmla="*/ 2147483646 h 1101"/>
              <a:gd name="T2" fmla="*/ 2147483646 w 497"/>
              <a:gd name="T3" fmla="*/ 2147483646 h 1101"/>
              <a:gd name="T4" fmla="*/ 2147483646 w 497"/>
              <a:gd name="T5" fmla="*/ 2147483646 h 1101"/>
              <a:gd name="T6" fmla="*/ 2147483646 w 497"/>
              <a:gd name="T7" fmla="*/ 2147483646 h 1101"/>
              <a:gd name="T8" fmla="*/ 2147483646 w 497"/>
              <a:gd name="T9" fmla="*/ 2147483646 h 1101"/>
              <a:gd name="T10" fmla="*/ 2147483646 w 497"/>
              <a:gd name="T11" fmla="*/ 2147483646 h 1101"/>
              <a:gd name="T12" fmla="*/ 2147483646 w 497"/>
              <a:gd name="T13" fmla="*/ 2147483646 h 1101"/>
              <a:gd name="T14" fmla="*/ 2147483646 w 497"/>
              <a:gd name="T15" fmla="*/ 2147483646 h 1101"/>
              <a:gd name="T16" fmla="*/ 2147483646 w 497"/>
              <a:gd name="T17" fmla="*/ 2147483646 h 1101"/>
              <a:gd name="T18" fmla="*/ 2147483646 w 497"/>
              <a:gd name="T19" fmla="*/ 2147483646 h 1101"/>
              <a:gd name="T20" fmla="*/ 2147483646 w 497"/>
              <a:gd name="T21" fmla="*/ 2147483646 h 1101"/>
              <a:gd name="T22" fmla="*/ 2147483646 w 497"/>
              <a:gd name="T23" fmla="*/ 2147483646 h 1101"/>
              <a:gd name="T24" fmla="*/ 2147483646 w 497"/>
              <a:gd name="T25" fmla="*/ 2147483646 h 1101"/>
              <a:gd name="T26" fmla="*/ 2147483646 w 497"/>
              <a:gd name="T27" fmla="*/ 2147483646 h 1101"/>
              <a:gd name="T28" fmla="*/ 2147483646 w 497"/>
              <a:gd name="T29" fmla="*/ 2147483646 h 1101"/>
              <a:gd name="T30" fmla="*/ 2147483646 w 497"/>
              <a:gd name="T31" fmla="*/ 2147483646 h 1101"/>
              <a:gd name="T32" fmla="*/ 2147483646 w 497"/>
              <a:gd name="T33" fmla="*/ 2147483646 h 1101"/>
              <a:gd name="T34" fmla="*/ 2147483646 w 497"/>
              <a:gd name="T35" fmla="*/ 2147483646 h 110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97" h="1101">
                <a:moveTo>
                  <a:pt x="35" y="80"/>
                </a:moveTo>
                <a:cubicBezTo>
                  <a:pt x="42" y="150"/>
                  <a:pt x="52" y="217"/>
                  <a:pt x="74" y="283"/>
                </a:cubicBezTo>
                <a:cubicBezTo>
                  <a:pt x="88" y="404"/>
                  <a:pt x="106" y="513"/>
                  <a:pt x="152" y="626"/>
                </a:cubicBezTo>
                <a:cubicBezTo>
                  <a:pt x="154" y="645"/>
                  <a:pt x="162" y="738"/>
                  <a:pt x="167" y="766"/>
                </a:cubicBezTo>
                <a:cubicBezTo>
                  <a:pt x="172" y="793"/>
                  <a:pt x="196" y="823"/>
                  <a:pt x="206" y="844"/>
                </a:cubicBezTo>
                <a:cubicBezTo>
                  <a:pt x="213" y="859"/>
                  <a:pt x="212" y="878"/>
                  <a:pt x="222" y="891"/>
                </a:cubicBezTo>
                <a:cubicBezTo>
                  <a:pt x="267" y="953"/>
                  <a:pt x="249" y="926"/>
                  <a:pt x="276" y="969"/>
                </a:cubicBezTo>
                <a:cubicBezTo>
                  <a:pt x="284" y="1010"/>
                  <a:pt x="301" y="1067"/>
                  <a:pt x="323" y="1101"/>
                </a:cubicBezTo>
                <a:cubicBezTo>
                  <a:pt x="331" y="1098"/>
                  <a:pt x="341" y="1099"/>
                  <a:pt x="347" y="1093"/>
                </a:cubicBezTo>
                <a:cubicBezTo>
                  <a:pt x="353" y="1087"/>
                  <a:pt x="352" y="1078"/>
                  <a:pt x="354" y="1070"/>
                </a:cubicBezTo>
                <a:cubicBezTo>
                  <a:pt x="360" y="1049"/>
                  <a:pt x="363" y="1028"/>
                  <a:pt x="370" y="1008"/>
                </a:cubicBezTo>
                <a:cubicBezTo>
                  <a:pt x="381" y="974"/>
                  <a:pt x="372" y="990"/>
                  <a:pt x="401" y="961"/>
                </a:cubicBezTo>
                <a:cubicBezTo>
                  <a:pt x="421" y="902"/>
                  <a:pt x="407" y="927"/>
                  <a:pt x="440" y="883"/>
                </a:cubicBezTo>
                <a:cubicBezTo>
                  <a:pt x="452" y="849"/>
                  <a:pt x="462" y="816"/>
                  <a:pt x="471" y="781"/>
                </a:cubicBezTo>
                <a:cubicBezTo>
                  <a:pt x="496" y="474"/>
                  <a:pt x="497" y="542"/>
                  <a:pt x="479" y="111"/>
                </a:cubicBezTo>
                <a:cubicBezTo>
                  <a:pt x="475" y="18"/>
                  <a:pt x="485" y="33"/>
                  <a:pt x="440" y="2"/>
                </a:cubicBezTo>
                <a:cubicBezTo>
                  <a:pt x="302" y="5"/>
                  <a:pt x="164" y="0"/>
                  <a:pt x="27" y="10"/>
                </a:cubicBezTo>
                <a:cubicBezTo>
                  <a:pt x="0" y="12"/>
                  <a:pt x="13" y="124"/>
                  <a:pt x="35" y="80"/>
                </a:cubicBez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100000">
                <a:srgbClr val="7647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88" name="Freeform 4"/>
          <p:cNvSpPr>
            <a:spLocks/>
          </p:cNvSpPr>
          <p:nvPr/>
        </p:nvSpPr>
        <p:spPr bwMode="auto">
          <a:xfrm>
            <a:off x="3724275" y="3289300"/>
            <a:ext cx="500063" cy="1138238"/>
          </a:xfrm>
          <a:custGeom>
            <a:avLst/>
            <a:gdLst>
              <a:gd name="T0" fmla="*/ 2147483646 w 315"/>
              <a:gd name="T1" fmla="*/ 2147483646 h 717"/>
              <a:gd name="T2" fmla="*/ 2147483646 w 315"/>
              <a:gd name="T3" fmla="*/ 2147483646 h 717"/>
              <a:gd name="T4" fmla="*/ 2147483646 w 315"/>
              <a:gd name="T5" fmla="*/ 0 h 717"/>
              <a:gd name="T6" fmla="*/ 2147483646 w 315"/>
              <a:gd name="T7" fmla="*/ 2147483646 h 717"/>
              <a:gd name="T8" fmla="*/ 2147483646 w 315"/>
              <a:gd name="T9" fmla="*/ 2147483646 h 717"/>
              <a:gd name="T10" fmla="*/ 2147483646 w 315"/>
              <a:gd name="T11" fmla="*/ 2147483646 h 717"/>
              <a:gd name="T12" fmla="*/ 2147483646 w 315"/>
              <a:gd name="T13" fmla="*/ 2147483646 h 717"/>
              <a:gd name="T14" fmla="*/ 2147483646 w 315"/>
              <a:gd name="T15" fmla="*/ 2147483646 h 717"/>
              <a:gd name="T16" fmla="*/ 2147483646 w 315"/>
              <a:gd name="T17" fmla="*/ 2147483646 h 717"/>
              <a:gd name="T18" fmla="*/ 2147483646 w 315"/>
              <a:gd name="T19" fmla="*/ 2147483646 h 717"/>
              <a:gd name="T20" fmla="*/ 2147483646 w 315"/>
              <a:gd name="T21" fmla="*/ 2147483646 h 717"/>
              <a:gd name="T22" fmla="*/ 2147483646 w 315"/>
              <a:gd name="T23" fmla="*/ 2147483646 h 717"/>
              <a:gd name="T24" fmla="*/ 2147483646 w 315"/>
              <a:gd name="T25" fmla="*/ 2147483646 h 717"/>
              <a:gd name="T26" fmla="*/ 2147483646 w 315"/>
              <a:gd name="T27" fmla="*/ 2147483646 h 717"/>
              <a:gd name="T28" fmla="*/ 2147483646 w 315"/>
              <a:gd name="T29" fmla="*/ 2147483646 h 717"/>
              <a:gd name="T30" fmla="*/ 2147483646 w 315"/>
              <a:gd name="T31" fmla="*/ 2147483646 h 71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315" h="717">
                <a:moveTo>
                  <a:pt x="17" y="717"/>
                </a:moveTo>
                <a:cubicBezTo>
                  <a:pt x="0" y="521"/>
                  <a:pt x="1" y="330"/>
                  <a:pt x="48" y="140"/>
                </a:cubicBezTo>
                <a:cubicBezTo>
                  <a:pt x="55" y="62"/>
                  <a:pt x="39" y="25"/>
                  <a:pt x="110" y="0"/>
                </a:cubicBezTo>
                <a:cubicBezTo>
                  <a:pt x="162" y="17"/>
                  <a:pt x="137" y="42"/>
                  <a:pt x="180" y="70"/>
                </a:cubicBezTo>
                <a:cubicBezTo>
                  <a:pt x="192" y="105"/>
                  <a:pt x="216" y="140"/>
                  <a:pt x="235" y="172"/>
                </a:cubicBezTo>
                <a:cubicBezTo>
                  <a:pt x="245" y="188"/>
                  <a:pt x="266" y="218"/>
                  <a:pt x="266" y="218"/>
                </a:cubicBezTo>
                <a:cubicBezTo>
                  <a:pt x="280" y="259"/>
                  <a:pt x="276" y="302"/>
                  <a:pt x="289" y="343"/>
                </a:cubicBezTo>
                <a:cubicBezTo>
                  <a:pt x="292" y="384"/>
                  <a:pt x="315" y="492"/>
                  <a:pt x="297" y="538"/>
                </a:cubicBezTo>
                <a:cubicBezTo>
                  <a:pt x="294" y="546"/>
                  <a:pt x="282" y="543"/>
                  <a:pt x="274" y="546"/>
                </a:cubicBezTo>
                <a:cubicBezTo>
                  <a:pt x="263" y="577"/>
                  <a:pt x="250" y="583"/>
                  <a:pt x="219" y="592"/>
                </a:cubicBezTo>
                <a:cubicBezTo>
                  <a:pt x="204" y="603"/>
                  <a:pt x="188" y="613"/>
                  <a:pt x="173" y="624"/>
                </a:cubicBezTo>
                <a:cubicBezTo>
                  <a:pt x="165" y="629"/>
                  <a:pt x="203" y="601"/>
                  <a:pt x="196" y="608"/>
                </a:cubicBezTo>
                <a:cubicBezTo>
                  <a:pt x="167" y="637"/>
                  <a:pt x="183" y="628"/>
                  <a:pt x="149" y="639"/>
                </a:cubicBezTo>
                <a:cubicBezTo>
                  <a:pt x="146" y="647"/>
                  <a:pt x="147" y="657"/>
                  <a:pt x="141" y="662"/>
                </a:cubicBezTo>
                <a:cubicBezTo>
                  <a:pt x="121" y="678"/>
                  <a:pt x="41" y="684"/>
                  <a:pt x="25" y="686"/>
                </a:cubicBezTo>
                <a:cubicBezTo>
                  <a:pt x="25" y="686"/>
                  <a:pt x="20" y="707"/>
                  <a:pt x="17" y="717"/>
                </a:cubicBez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100000">
                <a:srgbClr val="7647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89" name="Freeform 5"/>
          <p:cNvSpPr>
            <a:spLocks/>
          </p:cNvSpPr>
          <p:nvPr/>
        </p:nvSpPr>
        <p:spPr bwMode="auto">
          <a:xfrm>
            <a:off x="2119313" y="1820863"/>
            <a:ext cx="742950" cy="2173287"/>
          </a:xfrm>
          <a:custGeom>
            <a:avLst/>
            <a:gdLst>
              <a:gd name="T0" fmla="*/ 2147483646 w 468"/>
              <a:gd name="T1" fmla="*/ 2147483646 h 1369"/>
              <a:gd name="T2" fmla="*/ 2147483646 w 468"/>
              <a:gd name="T3" fmla="*/ 2147483646 h 1369"/>
              <a:gd name="T4" fmla="*/ 2147483646 w 468"/>
              <a:gd name="T5" fmla="*/ 2147483646 h 1369"/>
              <a:gd name="T6" fmla="*/ 2147483646 w 468"/>
              <a:gd name="T7" fmla="*/ 2147483646 h 1369"/>
              <a:gd name="T8" fmla="*/ 2147483646 w 468"/>
              <a:gd name="T9" fmla="*/ 2147483646 h 1369"/>
              <a:gd name="T10" fmla="*/ 2147483646 w 468"/>
              <a:gd name="T11" fmla="*/ 2147483646 h 1369"/>
              <a:gd name="T12" fmla="*/ 2147483646 w 468"/>
              <a:gd name="T13" fmla="*/ 2147483646 h 1369"/>
              <a:gd name="T14" fmla="*/ 2147483646 w 468"/>
              <a:gd name="T15" fmla="*/ 2147483646 h 1369"/>
              <a:gd name="T16" fmla="*/ 2147483646 w 468"/>
              <a:gd name="T17" fmla="*/ 2147483646 h 1369"/>
              <a:gd name="T18" fmla="*/ 2147483646 w 468"/>
              <a:gd name="T19" fmla="*/ 2147483646 h 1369"/>
              <a:gd name="T20" fmla="*/ 2147483646 w 468"/>
              <a:gd name="T21" fmla="*/ 2147483646 h 1369"/>
              <a:gd name="T22" fmla="*/ 2147483646 w 468"/>
              <a:gd name="T23" fmla="*/ 2147483646 h 1369"/>
              <a:gd name="T24" fmla="*/ 2147483646 w 468"/>
              <a:gd name="T25" fmla="*/ 2147483646 h 1369"/>
              <a:gd name="T26" fmla="*/ 2147483646 w 468"/>
              <a:gd name="T27" fmla="*/ 2147483646 h 1369"/>
              <a:gd name="T28" fmla="*/ 2147483646 w 468"/>
              <a:gd name="T29" fmla="*/ 2147483646 h 136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68" h="1369">
                <a:moveTo>
                  <a:pt x="15" y="185"/>
                </a:moveTo>
                <a:cubicBezTo>
                  <a:pt x="42" y="180"/>
                  <a:pt x="73" y="169"/>
                  <a:pt x="100" y="169"/>
                </a:cubicBezTo>
                <a:cubicBezTo>
                  <a:pt x="123" y="164"/>
                  <a:pt x="442" y="0"/>
                  <a:pt x="397" y="154"/>
                </a:cubicBezTo>
                <a:cubicBezTo>
                  <a:pt x="390" y="308"/>
                  <a:pt x="388" y="461"/>
                  <a:pt x="365" y="613"/>
                </a:cubicBezTo>
                <a:cubicBezTo>
                  <a:pt x="359" y="814"/>
                  <a:pt x="353" y="808"/>
                  <a:pt x="365" y="987"/>
                </a:cubicBezTo>
                <a:cubicBezTo>
                  <a:pt x="369" y="1041"/>
                  <a:pt x="363" y="1069"/>
                  <a:pt x="404" y="1097"/>
                </a:cubicBezTo>
                <a:cubicBezTo>
                  <a:pt x="407" y="1115"/>
                  <a:pt x="404" y="1135"/>
                  <a:pt x="412" y="1151"/>
                </a:cubicBezTo>
                <a:cubicBezTo>
                  <a:pt x="416" y="1158"/>
                  <a:pt x="431" y="1152"/>
                  <a:pt x="435" y="1159"/>
                </a:cubicBezTo>
                <a:cubicBezTo>
                  <a:pt x="443" y="1175"/>
                  <a:pt x="439" y="1195"/>
                  <a:pt x="443" y="1213"/>
                </a:cubicBezTo>
                <a:cubicBezTo>
                  <a:pt x="447" y="1229"/>
                  <a:pt x="459" y="1260"/>
                  <a:pt x="459" y="1260"/>
                </a:cubicBezTo>
                <a:cubicBezTo>
                  <a:pt x="468" y="1354"/>
                  <a:pt x="467" y="1317"/>
                  <a:pt x="467" y="1369"/>
                </a:cubicBezTo>
                <a:lnTo>
                  <a:pt x="297" y="1157"/>
                </a:lnTo>
                <a:lnTo>
                  <a:pt x="9" y="1061"/>
                </a:lnTo>
                <a:cubicBezTo>
                  <a:pt x="28" y="911"/>
                  <a:pt x="126" y="436"/>
                  <a:pt x="22" y="286"/>
                </a:cubicBezTo>
                <a:cubicBezTo>
                  <a:pt x="0" y="218"/>
                  <a:pt x="15" y="253"/>
                  <a:pt x="15" y="185"/>
                </a:cubicBezTo>
                <a:close/>
              </a:path>
            </a:pathLst>
          </a:custGeom>
          <a:gradFill rotWithShape="0">
            <a:gsLst>
              <a:gs pos="0">
                <a:srgbClr val="FF9900"/>
              </a:gs>
              <a:gs pos="100000">
                <a:srgbClr val="7647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4390" name="Group 6"/>
          <p:cNvGrpSpPr>
            <a:grpSpLocks/>
          </p:cNvGrpSpPr>
          <p:nvPr/>
        </p:nvGrpSpPr>
        <p:grpSpPr bwMode="auto">
          <a:xfrm>
            <a:off x="4481513" y="2659063"/>
            <a:ext cx="2049462" cy="369887"/>
            <a:chOff x="3312" y="2183"/>
            <a:chExt cx="1291" cy="233"/>
          </a:xfrm>
        </p:grpSpPr>
        <p:sp>
          <p:nvSpPr>
            <p:cNvPr id="51227" name="Line 7"/>
            <p:cNvSpPr>
              <a:spLocks noChangeShapeType="1"/>
            </p:cNvSpPr>
            <p:nvPr/>
          </p:nvSpPr>
          <p:spPr bwMode="auto">
            <a:xfrm flipH="1">
              <a:off x="3312" y="2304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8" name="Text Box 8"/>
            <p:cNvSpPr txBox="1">
              <a:spLocks noChangeArrowheads="1"/>
            </p:cNvSpPr>
            <p:nvPr/>
          </p:nvSpPr>
          <p:spPr bwMode="auto">
            <a:xfrm>
              <a:off x="4118" y="2183"/>
              <a:ext cx="48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GB" sz="1800">
                  <a:latin typeface="Century Gothic" charset="0"/>
                </a:rPr>
                <a:t>cave</a:t>
              </a:r>
            </a:p>
          </p:txBody>
        </p:sp>
      </p:grpSp>
      <p:grpSp>
        <p:nvGrpSpPr>
          <p:cNvPr id="144393" name="Group 9"/>
          <p:cNvGrpSpPr>
            <a:grpSpLocks/>
          </p:cNvGrpSpPr>
          <p:nvPr/>
        </p:nvGrpSpPr>
        <p:grpSpPr bwMode="auto">
          <a:xfrm>
            <a:off x="3251200" y="938213"/>
            <a:ext cx="1371600" cy="1447800"/>
            <a:chOff x="2208" y="480"/>
            <a:chExt cx="864" cy="912"/>
          </a:xfrm>
        </p:grpSpPr>
        <p:sp>
          <p:nvSpPr>
            <p:cNvPr id="51225" name="Line 10"/>
            <p:cNvSpPr>
              <a:spLocks noChangeShapeType="1"/>
            </p:cNvSpPr>
            <p:nvPr/>
          </p:nvSpPr>
          <p:spPr bwMode="auto">
            <a:xfrm>
              <a:off x="2544" y="720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6" name="Text Box 11"/>
            <p:cNvSpPr txBox="1">
              <a:spLocks noChangeArrowheads="1"/>
            </p:cNvSpPr>
            <p:nvPr/>
          </p:nvSpPr>
          <p:spPr bwMode="auto">
            <a:xfrm>
              <a:off x="2208" y="480"/>
              <a:ext cx="8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1800">
                  <a:latin typeface="Century Gothic" charset="0"/>
                </a:rPr>
                <a:t>stalactite</a:t>
              </a:r>
            </a:p>
          </p:txBody>
        </p:sp>
      </p:grpSp>
      <p:grpSp>
        <p:nvGrpSpPr>
          <p:cNvPr id="144396" name="Group 12"/>
          <p:cNvGrpSpPr>
            <a:grpSpLocks/>
          </p:cNvGrpSpPr>
          <p:nvPr/>
        </p:nvGrpSpPr>
        <p:grpSpPr bwMode="auto">
          <a:xfrm>
            <a:off x="3505200" y="3962400"/>
            <a:ext cx="1360488" cy="1589088"/>
            <a:chOff x="2496" y="2688"/>
            <a:chExt cx="857" cy="1001"/>
          </a:xfrm>
        </p:grpSpPr>
        <p:sp>
          <p:nvSpPr>
            <p:cNvPr id="51223" name="Line 13"/>
            <p:cNvSpPr>
              <a:spLocks noChangeShapeType="1"/>
            </p:cNvSpPr>
            <p:nvPr/>
          </p:nvSpPr>
          <p:spPr bwMode="auto">
            <a:xfrm flipH="1" flipV="1">
              <a:off x="2736" y="2688"/>
              <a:ext cx="48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4" name="Text Box 14"/>
            <p:cNvSpPr txBox="1">
              <a:spLocks noChangeArrowheads="1"/>
            </p:cNvSpPr>
            <p:nvPr/>
          </p:nvSpPr>
          <p:spPr bwMode="auto">
            <a:xfrm>
              <a:off x="2496" y="3456"/>
              <a:ext cx="85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GB" sz="1800">
                  <a:latin typeface="Century Gothic" charset="0"/>
                </a:rPr>
                <a:t>stalagmite</a:t>
              </a:r>
            </a:p>
          </p:txBody>
        </p:sp>
      </p:grpSp>
      <p:grpSp>
        <p:nvGrpSpPr>
          <p:cNvPr id="144399" name="Group 15"/>
          <p:cNvGrpSpPr>
            <a:grpSpLocks/>
          </p:cNvGrpSpPr>
          <p:nvPr/>
        </p:nvGrpSpPr>
        <p:grpSpPr bwMode="auto">
          <a:xfrm>
            <a:off x="304800" y="2590800"/>
            <a:ext cx="2209800" cy="369888"/>
            <a:chOff x="432" y="1968"/>
            <a:chExt cx="1392" cy="233"/>
          </a:xfrm>
        </p:grpSpPr>
        <p:sp>
          <p:nvSpPr>
            <p:cNvPr id="51221" name="Line 16"/>
            <p:cNvSpPr>
              <a:spLocks noChangeShapeType="1"/>
            </p:cNvSpPr>
            <p:nvPr/>
          </p:nvSpPr>
          <p:spPr bwMode="auto">
            <a:xfrm>
              <a:off x="816" y="2064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2" name="Text Box 17"/>
            <p:cNvSpPr txBox="1">
              <a:spLocks noChangeArrowheads="1"/>
            </p:cNvSpPr>
            <p:nvPr/>
          </p:nvSpPr>
          <p:spPr bwMode="auto">
            <a:xfrm>
              <a:off x="432" y="1968"/>
              <a:ext cx="44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GB" sz="1800">
                  <a:latin typeface="Century Gothic" charset="0"/>
                </a:rPr>
                <a:t>pillar</a:t>
              </a:r>
            </a:p>
          </p:txBody>
        </p:sp>
      </p:grpSp>
      <p:grpSp>
        <p:nvGrpSpPr>
          <p:cNvPr id="51210" name="Group 18"/>
          <p:cNvGrpSpPr>
            <a:grpSpLocks/>
          </p:cNvGrpSpPr>
          <p:nvPr/>
        </p:nvGrpSpPr>
        <p:grpSpPr bwMode="auto">
          <a:xfrm>
            <a:off x="762000" y="1066800"/>
            <a:ext cx="2133600" cy="914400"/>
            <a:chOff x="720" y="1008"/>
            <a:chExt cx="1344" cy="576"/>
          </a:xfrm>
        </p:grpSpPr>
        <p:sp>
          <p:nvSpPr>
            <p:cNvPr id="51217" name="Line 19"/>
            <p:cNvSpPr>
              <a:spLocks noChangeShapeType="1"/>
            </p:cNvSpPr>
            <p:nvPr/>
          </p:nvSpPr>
          <p:spPr bwMode="auto">
            <a:xfrm>
              <a:off x="720" y="1008"/>
              <a:ext cx="816" cy="0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8" name="Line 20"/>
            <p:cNvSpPr>
              <a:spLocks noChangeShapeType="1"/>
            </p:cNvSpPr>
            <p:nvPr/>
          </p:nvSpPr>
          <p:spPr bwMode="auto">
            <a:xfrm>
              <a:off x="1536" y="1008"/>
              <a:ext cx="0" cy="288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9" name="Line 21"/>
            <p:cNvSpPr>
              <a:spLocks noChangeShapeType="1"/>
            </p:cNvSpPr>
            <p:nvPr/>
          </p:nvSpPr>
          <p:spPr bwMode="auto">
            <a:xfrm>
              <a:off x="1536" y="1296"/>
              <a:ext cx="432" cy="0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0" name="Line 22"/>
            <p:cNvSpPr>
              <a:spLocks noChangeShapeType="1"/>
            </p:cNvSpPr>
            <p:nvPr/>
          </p:nvSpPr>
          <p:spPr bwMode="auto">
            <a:xfrm>
              <a:off x="1968" y="1296"/>
              <a:ext cx="96" cy="288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211" name="Group 23"/>
          <p:cNvGrpSpPr>
            <a:grpSpLocks/>
          </p:cNvGrpSpPr>
          <p:nvPr/>
        </p:nvGrpSpPr>
        <p:grpSpPr bwMode="auto">
          <a:xfrm>
            <a:off x="4343400" y="3962400"/>
            <a:ext cx="2286000" cy="685800"/>
            <a:chOff x="2976" y="2832"/>
            <a:chExt cx="1440" cy="432"/>
          </a:xfrm>
        </p:grpSpPr>
        <p:sp>
          <p:nvSpPr>
            <p:cNvPr id="51214" name="Line 24"/>
            <p:cNvSpPr>
              <a:spLocks noChangeShapeType="1"/>
            </p:cNvSpPr>
            <p:nvPr/>
          </p:nvSpPr>
          <p:spPr bwMode="auto">
            <a:xfrm>
              <a:off x="2976" y="2832"/>
              <a:ext cx="720" cy="48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5" name="Line 25"/>
            <p:cNvSpPr>
              <a:spLocks noChangeShapeType="1"/>
            </p:cNvSpPr>
            <p:nvPr/>
          </p:nvSpPr>
          <p:spPr bwMode="auto">
            <a:xfrm>
              <a:off x="3696" y="2880"/>
              <a:ext cx="48" cy="384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6" name="Line 26"/>
            <p:cNvSpPr>
              <a:spLocks noChangeShapeType="1"/>
            </p:cNvSpPr>
            <p:nvPr/>
          </p:nvSpPr>
          <p:spPr bwMode="auto">
            <a:xfrm>
              <a:off x="3744" y="3264"/>
              <a:ext cx="672" cy="0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/>
        </p:nvSpPr>
        <p:spPr>
          <a:xfrm>
            <a:off x="-42571" y="-85130"/>
            <a:ext cx="745749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alt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 Gothic" panose="020B0502020202020204" pitchFamily="34" charset="0"/>
                <a:ea typeface="+mn-ea"/>
              </a:rPr>
              <a:t>Underground features</a:t>
            </a:r>
            <a:endParaRPr lang="en-GB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2660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6" grpId="0" animBg="1"/>
      <p:bldP spid="144387" grpId="0" animBg="1"/>
      <p:bldP spid="144388" grpId="0" animBg="1"/>
      <p:bldP spid="14438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6"/>
          <p:cNvSpPr txBox="1">
            <a:spLocks noChangeArrowheads="1"/>
          </p:cNvSpPr>
          <p:nvPr/>
        </p:nvSpPr>
        <p:spPr bwMode="auto">
          <a:xfrm>
            <a:off x="685800" y="1828800"/>
            <a:ext cx="426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149511" name="Text Box 7"/>
          <p:cNvSpPr txBox="1">
            <a:spLocks noChangeArrowheads="1"/>
          </p:cNvSpPr>
          <p:nvPr/>
        </p:nvSpPr>
        <p:spPr bwMode="auto">
          <a:xfrm>
            <a:off x="34925" y="1341438"/>
            <a:ext cx="89154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GB" dirty="0">
                <a:latin typeface="Century Gothic" charset="0"/>
              </a:rPr>
              <a:t>The water that drips down into the cavern is laced with calcium carbonate </a:t>
            </a:r>
            <a:r>
              <a:rPr lang="en-GB" b="1" dirty="0">
                <a:latin typeface="Century Gothic" charset="0"/>
              </a:rPr>
              <a:t>(produced from carbonation).</a:t>
            </a:r>
          </a:p>
          <a:p>
            <a:pPr eaLnBrk="1" hangingPunct="1">
              <a:buFontTx/>
              <a:buChar char="•"/>
            </a:pPr>
            <a:endParaRPr lang="en-GB" b="1" dirty="0">
              <a:latin typeface="Century Gothic" charset="0"/>
            </a:endParaRPr>
          </a:p>
          <a:p>
            <a:pPr eaLnBrk="1" hangingPunct="1">
              <a:buFontTx/>
              <a:buChar char="•"/>
            </a:pPr>
            <a:r>
              <a:rPr lang="en-GB" dirty="0">
                <a:latin typeface="Century Gothic" charset="0"/>
              </a:rPr>
              <a:t>The water drips from the roof extremely slowly, allowing for evaporation to </a:t>
            </a:r>
            <a:r>
              <a:rPr lang="en-GB" dirty="0" smtClean="0">
                <a:latin typeface="Century Gothic" charset="0"/>
              </a:rPr>
              <a:t>occur - leaves </a:t>
            </a:r>
            <a:r>
              <a:rPr lang="en-GB" dirty="0">
                <a:latin typeface="Century Gothic" charset="0"/>
              </a:rPr>
              <a:t>behind the </a:t>
            </a:r>
            <a:r>
              <a:rPr lang="en-GB" b="1" dirty="0">
                <a:latin typeface="Century Gothic" charset="0"/>
              </a:rPr>
              <a:t>calcium carbonate</a:t>
            </a:r>
            <a:r>
              <a:rPr lang="en-GB" dirty="0">
                <a:latin typeface="Century Gothic" charset="0"/>
              </a:rPr>
              <a:t>, which is</a:t>
            </a:r>
            <a:r>
              <a:rPr lang="en-GB" b="1" dirty="0">
                <a:latin typeface="Century Gothic" charset="0"/>
              </a:rPr>
              <a:t> deposited </a:t>
            </a:r>
            <a:r>
              <a:rPr lang="en-GB" dirty="0">
                <a:latin typeface="Century Gothic" charset="0"/>
              </a:rPr>
              <a:t>on the roof as </a:t>
            </a:r>
            <a:r>
              <a:rPr lang="en-GB" b="1" dirty="0">
                <a:latin typeface="Century Gothic" charset="0"/>
              </a:rPr>
              <a:t>dripstone.</a:t>
            </a:r>
          </a:p>
          <a:p>
            <a:pPr eaLnBrk="1" hangingPunct="1">
              <a:buFontTx/>
              <a:buChar char="•"/>
            </a:pPr>
            <a:endParaRPr lang="en-GB" dirty="0">
              <a:latin typeface="Century Gothic" charset="0"/>
            </a:endParaRPr>
          </a:p>
          <a:p>
            <a:pPr eaLnBrk="1" hangingPunct="1">
              <a:buFontTx/>
              <a:buChar char="•"/>
            </a:pPr>
            <a:r>
              <a:rPr lang="en-GB" dirty="0">
                <a:latin typeface="Century Gothic" charset="0"/>
              </a:rPr>
              <a:t>The deposits build up and the dripstone grows downwards to form </a:t>
            </a:r>
            <a:r>
              <a:rPr lang="en-GB" b="1" u="sng" dirty="0">
                <a:latin typeface="Century Gothic" charset="0"/>
              </a:rPr>
              <a:t>stalactites</a:t>
            </a:r>
            <a:r>
              <a:rPr lang="en-GB" b="1" dirty="0">
                <a:latin typeface="Century Gothic" charset="0"/>
              </a:rPr>
              <a:t>. </a:t>
            </a:r>
          </a:p>
          <a:p>
            <a:pPr eaLnBrk="1" hangingPunct="1">
              <a:buFontTx/>
              <a:buChar char="•"/>
            </a:pPr>
            <a:endParaRPr lang="en-GB" dirty="0">
              <a:latin typeface="Century Gothic" charset="0"/>
            </a:endParaRPr>
          </a:p>
          <a:p>
            <a:pPr eaLnBrk="1" hangingPunct="1">
              <a:buFontTx/>
              <a:buChar char="•"/>
            </a:pPr>
            <a:r>
              <a:rPr lang="en-GB" dirty="0">
                <a:latin typeface="Century Gothic" charset="0"/>
              </a:rPr>
              <a:t>Stalactites grow very slowly due to the caverns being very cold allowing little evaporation to occur.</a:t>
            </a:r>
          </a:p>
        </p:txBody>
      </p:sp>
      <p:sp>
        <p:nvSpPr>
          <p:cNvPr id="2" name="Rectangle 1"/>
          <p:cNvSpPr/>
          <p:nvPr/>
        </p:nvSpPr>
        <p:spPr>
          <a:xfrm>
            <a:off x="2840675" y="221954"/>
            <a:ext cx="3398687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Stalactites </a:t>
            </a:r>
            <a:endParaRPr lang="en-GB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entury Gothic" panose="020B0502020202020204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6872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11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743200"/>
            <a:ext cx="6858000" cy="762000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GB" sz="2800">
              <a:latin typeface="Comic Sans MS" charset="0"/>
            </a:endParaRPr>
          </a:p>
          <a:p>
            <a:pPr eaLnBrk="1" hangingPunct="1">
              <a:buFont typeface="Wingdings" charset="0"/>
              <a:buNone/>
            </a:pPr>
            <a:endParaRPr lang="en-GB" sz="2800">
              <a:latin typeface="Comic Sans MS" charset="0"/>
            </a:endParaRPr>
          </a:p>
        </p:txBody>
      </p:sp>
      <p:sp>
        <p:nvSpPr>
          <p:cNvPr id="153604" name="Rectangle 4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n-ea"/>
            </a:endParaRPr>
          </a:p>
        </p:txBody>
      </p:sp>
      <p:sp>
        <p:nvSpPr>
          <p:cNvPr id="153605" name="Rectangle 5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n-ea"/>
            </a:endParaRPr>
          </a:p>
        </p:txBody>
      </p:sp>
      <p:pic>
        <p:nvPicPr>
          <p:cNvPr id="53253" name="Picture 6" descr="File00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10" name="Text Box 10"/>
          <p:cNvSpPr txBox="1">
            <a:spLocks noChangeArrowheads="1"/>
          </p:cNvSpPr>
          <p:nvPr/>
        </p:nvSpPr>
        <p:spPr bwMode="auto">
          <a:xfrm>
            <a:off x="-206375" y="2790825"/>
            <a:ext cx="9126538" cy="954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2800" b="1">
                <a:latin typeface="Century Gothic" charset="0"/>
                <a:cs typeface="Calibri" charset="0"/>
              </a:rPr>
              <a:t>The deposits build up to stalactites that grow downwards into the cavern. </a:t>
            </a:r>
          </a:p>
        </p:txBody>
      </p:sp>
      <p:sp>
        <p:nvSpPr>
          <p:cNvPr id="153611" name="Text Box 11"/>
          <p:cNvSpPr txBox="1">
            <a:spLocks noChangeArrowheads="1"/>
          </p:cNvSpPr>
          <p:nvPr/>
        </p:nvSpPr>
        <p:spPr bwMode="auto">
          <a:xfrm>
            <a:off x="827088" y="895350"/>
            <a:ext cx="807085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charset="0"/>
              <a:buNone/>
            </a:pPr>
            <a:r>
              <a:rPr lang="en-GB" sz="2800" b="1">
                <a:latin typeface="Century Gothic" charset="0"/>
                <a:cs typeface="Calibri" charset="0"/>
              </a:rPr>
              <a:t>The water continues to drip and evaporate. </a:t>
            </a:r>
          </a:p>
        </p:txBody>
      </p:sp>
      <p:sp>
        <p:nvSpPr>
          <p:cNvPr id="2" name="Down Arrow 1"/>
          <p:cNvSpPr/>
          <p:nvPr/>
        </p:nvSpPr>
        <p:spPr>
          <a:xfrm>
            <a:off x="3813175" y="1612900"/>
            <a:ext cx="1035050" cy="936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59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0" grpId="0" animBg="1"/>
      <p:bldP spid="1536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Dsc00016_Stalactites_in_Grapevine_Gulch_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395288" y="260350"/>
            <a:ext cx="8588375" cy="1570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sz="3200">
                <a:latin typeface="Century Gothic" charset="0"/>
              </a:rPr>
              <a:t>Stalactites grow down from the cave roof…on average about </a:t>
            </a:r>
            <a:r>
              <a:rPr lang="en-GB" sz="3200" b="1" u="sng">
                <a:latin typeface="Century Gothic" charset="0"/>
              </a:rPr>
              <a:t>one inch every 500 years.</a:t>
            </a:r>
          </a:p>
        </p:txBody>
      </p:sp>
    </p:spTree>
    <p:extLst>
      <p:ext uri="{BB962C8B-B14F-4D97-AF65-F5344CB8AC3E}">
        <p14:creationId xmlns:p14="http://schemas.microsoft.com/office/powerpoint/2010/main" val="299147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0" y="4005263"/>
            <a:ext cx="9036050" cy="9540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sz="2800">
                <a:latin typeface="Century Gothic" charset="0"/>
              </a:rPr>
              <a:t>Straw stalactites - slender, hollow and faster growing, grow about </a:t>
            </a:r>
            <a:r>
              <a:rPr lang="en-GB" sz="2800" b="1" u="sng">
                <a:latin typeface="Century Gothic" charset="0"/>
              </a:rPr>
              <a:t>one inch every 100 years.</a:t>
            </a:r>
            <a:endParaRPr lang="en-GB" sz="2000" b="1" u="sng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90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44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-107950" y="692150"/>
            <a:ext cx="9251950" cy="5857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3200">
                <a:latin typeface="Century Gothic" charset="0"/>
              </a:rPr>
              <a:t>...stalagmites grow up from the cave floor</a:t>
            </a:r>
          </a:p>
        </p:txBody>
      </p:sp>
    </p:spTree>
    <p:extLst>
      <p:ext uri="{BB962C8B-B14F-4D97-AF65-F5344CB8AC3E}">
        <p14:creationId xmlns:p14="http://schemas.microsoft.com/office/powerpoint/2010/main" val="239453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3" name="Rectangle 3"/>
          <p:cNvSpPr>
            <a:spLocks noGrp="1" noChangeArrowheads="1"/>
          </p:cNvSpPr>
          <p:nvPr>
            <p:ph idx="1"/>
          </p:nvPr>
        </p:nvSpPr>
        <p:spPr>
          <a:xfrm>
            <a:off x="46038" y="1268413"/>
            <a:ext cx="9097962" cy="5029200"/>
          </a:xfrm>
        </p:spPr>
        <p:txBody>
          <a:bodyPr/>
          <a:lstStyle/>
          <a:p>
            <a:pPr eaLnBrk="1" hangingPunct="1"/>
            <a:r>
              <a:rPr lang="en-GB" sz="2000">
                <a:latin typeface="Century Gothic" charset="0"/>
                <a:cs typeface="Calibri" charset="0"/>
              </a:rPr>
              <a:t>Some of the water drips onto the cavern floor, where it evaporates, leaving behind </a:t>
            </a:r>
            <a:r>
              <a:rPr lang="en-GB" sz="2000" b="1">
                <a:latin typeface="Century Gothic" charset="0"/>
                <a:cs typeface="Calibri" charset="0"/>
              </a:rPr>
              <a:t>calcium carbonate as dripstone.</a:t>
            </a:r>
          </a:p>
          <a:p>
            <a:pPr eaLnBrk="1" hangingPunct="1"/>
            <a:endParaRPr lang="en-GB" sz="2000">
              <a:latin typeface="Century Gothic" charset="0"/>
              <a:cs typeface="Calibri" charset="0"/>
            </a:endParaRPr>
          </a:p>
          <a:p>
            <a:pPr eaLnBrk="1" hangingPunct="1"/>
            <a:r>
              <a:rPr lang="en-GB" sz="2000">
                <a:latin typeface="Century Gothic" charset="0"/>
                <a:cs typeface="Calibri" charset="0"/>
              </a:rPr>
              <a:t>As more water drips down, more is deposited.</a:t>
            </a:r>
          </a:p>
          <a:p>
            <a:pPr eaLnBrk="1" hangingPunct="1"/>
            <a:endParaRPr lang="en-GB" sz="2000">
              <a:latin typeface="Century Gothic" charset="0"/>
              <a:cs typeface="Calibri" charset="0"/>
            </a:endParaRPr>
          </a:p>
          <a:p>
            <a:pPr eaLnBrk="1" hangingPunct="1"/>
            <a:r>
              <a:rPr lang="en-GB" sz="2000">
                <a:latin typeface="Century Gothic" charset="0"/>
                <a:cs typeface="Calibri" charset="0"/>
              </a:rPr>
              <a:t>This results in the dripstone building up and growing upwards from the cavern floor.</a:t>
            </a:r>
          </a:p>
          <a:p>
            <a:pPr eaLnBrk="1" hangingPunct="1"/>
            <a:endParaRPr lang="en-GB" sz="2000">
              <a:latin typeface="Century Gothic" charset="0"/>
              <a:cs typeface="Calibri" charset="0"/>
            </a:endParaRPr>
          </a:p>
          <a:p>
            <a:pPr eaLnBrk="1" hangingPunct="1"/>
            <a:r>
              <a:rPr lang="en-GB" sz="2000">
                <a:latin typeface="Century Gothic" charset="0"/>
                <a:cs typeface="Calibri" charset="0"/>
              </a:rPr>
              <a:t>This forms </a:t>
            </a:r>
            <a:r>
              <a:rPr lang="en-GB" sz="2000" b="1">
                <a:latin typeface="Century Gothic" charset="0"/>
                <a:cs typeface="Calibri" charset="0"/>
              </a:rPr>
              <a:t>STALAGMITES.</a:t>
            </a:r>
          </a:p>
          <a:p>
            <a:pPr eaLnBrk="1" hangingPunct="1"/>
            <a:endParaRPr lang="en-GB" sz="2000">
              <a:latin typeface="Century Gothic" charset="0"/>
              <a:cs typeface="Calibri" charset="0"/>
            </a:endParaRPr>
          </a:p>
          <a:p>
            <a:pPr eaLnBrk="1" hangingPunct="1"/>
            <a:r>
              <a:rPr lang="en-GB" sz="2000">
                <a:latin typeface="Century Gothic" charset="0"/>
                <a:cs typeface="Calibri" charset="0"/>
              </a:rPr>
              <a:t>Stalagmites grow just as slowly as stalactites.</a:t>
            </a:r>
          </a:p>
          <a:p>
            <a:pPr eaLnBrk="1" hangingPunct="1"/>
            <a:endParaRPr lang="en-GB" sz="2000">
              <a:latin typeface="Century Gothic" charset="0"/>
              <a:cs typeface="Calibri" charset="0"/>
            </a:endParaRPr>
          </a:p>
          <a:p>
            <a:pPr eaLnBrk="1" hangingPunct="1"/>
            <a:r>
              <a:rPr lang="en-GB" sz="2000">
                <a:latin typeface="Century Gothic" charset="0"/>
                <a:cs typeface="Calibri" charset="0"/>
              </a:rPr>
              <a:t>Eventually over thousands of years, the two can join to form a </a:t>
            </a:r>
            <a:r>
              <a:rPr lang="en-GB" sz="2000" b="1">
                <a:latin typeface="Century Gothic" charset="0"/>
                <a:cs typeface="Calibri" charset="0"/>
              </a:rPr>
              <a:t>pillar.</a:t>
            </a:r>
          </a:p>
          <a:p>
            <a:pPr eaLnBrk="1" hangingPunct="1">
              <a:buFont typeface="Wingdings" charset="0"/>
              <a:buNone/>
            </a:pPr>
            <a:endParaRPr lang="en-GB" sz="2000">
              <a:latin typeface="Century Gothic" charset="0"/>
              <a:cs typeface="Calibri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23779" y="166366"/>
            <a:ext cx="406553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Stalagmites</a:t>
            </a:r>
            <a:endParaRPr lang="en-GB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entury Gothic" panose="020B0502020202020204" pitchFamily="34" charset="0"/>
              <a:ea typeface="+mn-ea"/>
            </a:endParaRPr>
          </a:p>
        </p:txBody>
      </p:sp>
      <p:pic>
        <p:nvPicPr>
          <p:cNvPr id="56324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39700"/>
            <a:ext cx="925513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622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3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 descr="stalagmites4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52" name="Text Box 8"/>
          <p:cNvSpPr txBox="1">
            <a:spLocks noChangeArrowheads="1"/>
          </p:cNvSpPr>
          <p:nvPr/>
        </p:nvSpPr>
        <p:spPr bwMode="auto">
          <a:xfrm>
            <a:off x="1716088" y="4987925"/>
            <a:ext cx="5538787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charset="0"/>
              <a:buNone/>
            </a:pPr>
            <a:r>
              <a:rPr lang="en-GB">
                <a:latin typeface="Century Gothic" charset="0"/>
              </a:rPr>
              <a:t>When they meet they form a </a:t>
            </a:r>
            <a:r>
              <a:rPr lang="en-GB" b="1">
                <a:latin typeface="Century Gothic" charset="0"/>
              </a:rPr>
              <a:t>pillar.</a:t>
            </a:r>
          </a:p>
        </p:txBody>
      </p:sp>
      <p:sp>
        <p:nvSpPr>
          <p:cNvPr id="185354" name="Text Box 10"/>
          <p:cNvSpPr txBox="1">
            <a:spLocks noChangeArrowheads="1"/>
          </p:cNvSpPr>
          <p:nvPr/>
        </p:nvSpPr>
        <p:spPr bwMode="auto">
          <a:xfrm>
            <a:off x="381000" y="152400"/>
            <a:ext cx="8534400" cy="1255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charset="0"/>
              <a:buNone/>
            </a:pPr>
            <a:r>
              <a:rPr lang="en-GB" sz="2800">
                <a:latin typeface="Century Gothic" charset="0"/>
                <a:cs typeface="Cambria Math" charset="0"/>
              </a:rPr>
              <a:t>Limestone pillars formed when stalactites grow upwards and the stalagmites grow downwards until they meet.</a:t>
            </a:r>
          </a:p>
        </p:txBody>
      </p:sp>
      <p:sp>
        <p:nvSpPr>
          <p:cNvPr id="185355" name="Line 11"/>
          <p:cNvSpPr>
            <a:spLocks noChangeShapeType="1"/>
          </p:cNvSpPr>
          <p:nvPr/>
        </p:nvSpPr>
        <p:spPr bwMode="auto">
          <a:xfrm flipH="1" flipV="1">
            <a:off x="2857500" y="2676525"/>
            <a:ext cx="1447800" cy="23622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7" name="Line 13"/>
          <p:cNvSpPr>
            <a:spLocks noChangeShapeType="1"/>
          </p:cNvSpPr>
          <p:nvPr/>
        </p:nvSpPr>
        <p:spPr bwMode="auto">
          <a:xfrm flipH="1" flipV="1">
            <a:off x="900113" y="4076700"/>
            <a:ext cx="3405187" cy="9525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8" name="Line 14"/>
          <p:cNvSpPr>
            <a:spLocks noChangeShapeType="1"/>
          </p:cNvSpPr>
          <p:nvPr/>
        </p:nvSpPr>
        <p:spPr bwMode="auto">
          <a:xfrm flipV="1">
            <a:off x="4305300" y="3141663"/>
            <a:ext cx="817563" cy="1897062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84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5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5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5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5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5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5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5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5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52" grpId="0" animBg="1" autoUpdateAnimBg="0"/>
      <p:bldP spid="185354" grpId="0" animBg="1" autoUpdateAnimBg="0"/>
      <p:bldP spid="185355" grpId="0" animBg="1"/>
      <p:bldP spid="185357" grpId="0" animBg="1"/>
      <p:bldP spid="18535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0"/>
            <a:ext cx="9144000" cy="695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Text Box 4"/>
          <p:cNvSpPr txBox="1">
            <a:spLocks noChangeArrowheads="1"/>
          </p:cNvSpPr>
          <p:nvPr/>
        </p:nvSpPr>
        <p:spPr bwMode="auto">
          <a:xfrm>
            <a:off x="2195513" y="333375"/>
            <a:ext cx="4184650" cy="584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sz="3200">
                <a:latin typeface="Century Gothic" charset="0"/>
              </a:rPr>
              <a:t>Columns or pillars</a:t>
            </a:r>
            <a:endParaRPr lang="en-GB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95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"/>
          <p:cNvGrpSpPr>
            <a:grpSpLocks/>
          </p:cNvGrpSpPr>
          <p:nvPr/>
        </p:nvGrpSpPr>
        <p:grpSpPr bwMode="auto">
          <a:xfrm>
            <a:off x="533400" y="457200"/>
            <a:ext cx="5075238" cy="3071813"/>
            <a:chOff x="2400" y="336"/>
            <a:chExt cx="3197" cy="1935"/>
          </a:xfrm>
        </p:grpSpPr>
        <p:pic>
          <p:nvPicPr>
            <p:cNvPr id="61446" name="Picture 3" descr="C:\My Documents\GEOG DEPT\clip art\BOOK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336"/>
              <a:ext cx="3197" cy="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447" name="Text Box 4"/>
            <p:cNvSpPr txBox="1">
              <a:spLocks noChangeArrowheads="1"/>
            </p:cNvSpPr>
            <p:nvPr/>
          </p:nvSpPr>
          <p:spPr bwMode="auto">
            <a:xfrm>
              <a:off x="3456" y="816"/>
              <a:ext cx="1044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GB" sz="1800">
                  <a:solidFill>
                    <a:schemeClr val="bg1"/>
                  </a:solidFill>
                  <a:latin typeface="Arial" charset="0"/>
                </a:rPr>
                <a:t>Core  Higher</a:t>
              </a:r>
            </a:p>
            <a:p>
              <a:r>
                <a:rPr lang="en-GB" sz="1800">
                  <a:solidFill>
                    <a:schemeClr val="bg1"/>
                  </a:solidFill>
                  <a:latin typeface="Arial" charset="0"/>
                </a:rPr>
                <a:t>GEOGRAPHY</a:t>
              </a:r>
            </a:p>
            <a:p>
              <a:r>
                <a:rPr lang="en-GB" sz="1800">
                  <a:solidFill>
                    <a:schemeClr val="bg1"/>
                  </a:solidFill>
                  <a:latin typeface="Arial" charset="0"/>
                </a:rPr>
                <a:t>page 118</a:t>
              </a:r>
              <a:endParaRPr lang="en-GB" sz="1800">
                <a:latin typeface="Arial" charset="0"/>
              </a:endParaRPr>
            </a:p>
          </p:txBody>
        </p:sp>
      </p:grpSp>
      <p:pic>
        <p:nvPicPr>
          <p:cNvPr id="133125" name="Picture 5" descr="C:\My Documents\inglebroug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6419850" cy="6419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4" name="Text Box 11"/>
          <p:cNvSpPr txBox="1">
            <a:spLocks noChangeArrowheads="1"/>
          </p:cNvSpPr>
          <p:nvPr/>
        </p:nvSpPr>
        <p:spPr bwMode="auto">
          <a:xfrm>
            <a:off x="6804025" y="2852738"/>
            <a:ext cx="2082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sz="2000" b="1">
                <a:latin typeface="Century Gothic" charset="0"/>
              </a:rPr>
              <a:t>Caves/caverns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5219700" y="3213100"/>
            <a:ext cx="1733550" cy="100806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42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/>
          <a:lstStyle/>
          <a:p>
            <a:r>
              <a:rPr lang="en-GB" sz="8800" dirty="0" smtClean="0"/>
              <a:t>Intermittent Drainage</a:t>
            </a:r>
            <a:endParaRPr lang="en-GB" sz="8800" dirty="0"/>
          </a:p>
        </p:txBody>
      </p:sp>
      <p:sp>
        <p:nvSpPr>
          <p:cNvPr id="16386" name="AutoShape 2" descr="Image result for riv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3554" name="AutoShape 2" descr="Image result for weath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3556" name="AutoShape 4" descr="Image result for weath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3558" name="AutoShape 6" descr="Image result for weath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3562" name="AutoShape 10" descr="Image result for weather station circl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194" name="AutoShape 2" descr="Image result for limestone pave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196" name="AutoShape 4" descr="Image result for limestone pave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pic>
        <p:nvPicPr>
          <p:cNvPr id="11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996952"/>
            <a:ext cx="59436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837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intermittent drainage?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When water flows over ground on impermeable rock and then disappears underground when it flows onto permeable rock.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77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463675"/>
            <a:ext cx="8785225" cy="4351338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GB" altLang="en-US" sz="2000" smtClean="0">
                <a:latin typeface="Century Gothic" pitchFamily="34" charset="0"/>
              </a:rPr>
              <a:t>Streams flowing over limestone rock disappear down swallow holes and flow down the joints and bedding planes until the water reaches the impermeable water table.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endParaRPr lang="en-GB" altLang="en-US" sz="2000" smtClean="0">
              <a:latin typeface="Century Gothic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altLang="en-US" sz="2000" smtClean="0">
                <a:latin typeface="Century Gothic" pitchFamily="34" charset="0"/>
              </a:rPr>
              <a:t>The water/stream flows along the water table until it reaches the surface and appears as a spring.</a:t>
            </a:r>
            <a:endParaRPr lang="en-GB" altLang="en-US" sz="2000" smtClean="0">
              <a:latin typeface="Century Gothic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GB" altLang="en-US" sz="2000" smtClean="0">
                <a:latin typeface="Century Gothic" pitchFamily="34" charset="0"/>
                <a:ea typeface="Calibri" pitchFamily="34" charset="0"/>
                <a:cs typeface="Calibri" pitchFamily="34" charset="0"/>
              </a:rPr>
              <a:t>After heavy rainfall the water table can rise.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000" smtClean="0">
                <a:latin typeface="Century Gothic" pitchFamily="34" charset="0"/>
                <a:ea typeface="Calibri" pitchFamily="34" charset="0"/>
                <a:cs typeface="Calibri" pitchFamily="34" charset="0"/>
              </a:rPr>
              <a:t>At these times the underground streams come to the surface.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000" smtClean="0">
                <a:latin typeface="Century Gothic" pitchFamily="34" charset="0"/>
                <a:ea typeface="Calibri" pitchFamily="34" charset="0"/>
                <a:cs typeface="Calibri" pitchFamily="34" charset="0"/>
              </a:rPr>
              <a:t>As these streams do not flow over the surface all the time they are called intermittent streams.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000" smtClean="0">
                <a:latin typeface="Century Gothic" pitchFamily="34" charset="0"/>
                <a:ea typeface="Calibri" pitchFamily="34" charset="0"/>
                <a:cs typeface="Calibri" pitchFamily="34" charset="0"/>
              </a:rPr>
              <a:t>The area is said to have an </a:t>
            </a:r>
            <a:r>
              <a:rPr lang="en-GB" altLang="en-US" sz="2000" b="1" smtClean="0">
                <a:latin typeface="Century Gothic" pitchFamily="34" charset="0"/>
                <a:ea typeface="Calibri" pitchFamily="34" charset="0"/>
                <a:cs typeface="Calibri" pitchFamily="34" charset="0"/>
              </a:rPr>
              <a:t>intermittent drainage.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528" y="332656"/>
            <a:ext cx="745909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 Gothic" panose="020B0502020202020204" pitchFamily="34" charset="0"/>
                <a:cs typeface="Calibri" panose="020F0502020204030204" pitchFamily="34" charset="0"/>
              </a:rPr>
              <a:t>Intermittent Drainage </a:t>
            </a:r>
            <a:endParaRPr lang="en-GB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637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9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9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t>Resurgence/Spring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When a stream disappears it travels underground through a complex series of caves and eventually works its way down to a level of impermeable rock or until it reaches the top of the water table. 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stream travels along the surface of the impermeable rock until it reaches the surface as a spring.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301207"/>
            <a:ext cx="2127176" cy="148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76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Wheel of Fortune!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Without jotters, explain the formation of…..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https://www.classtools.net/random-name-picker/70_3E2M72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3501008"/>
            <a:ext cx="219075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8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Assignment Write Up - Monday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Must bring PI sheets – make sure all labelled with figure numbers (Figure 1,2,3 etc.) – 2 single sides of A4.</a:t>
            </a:r>
          </a:p>
          <a:p>
            <a:r>
              <a:rPr lang="en-GB" dirty="0" smtClean="0"/>
              <a:t>Over weekend learn key points (mainly your explanations – worth 11 marks).</a:t>
            </a:r>
          </a:p>
          <a:p>
            <a:r>
              <a:rPr lang="en-GB" dirty="0" smtClean="0"/>
              <a:t>Remember to try and say why each method is good/bad and be clear about what exactly you did.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782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871160">
            <a:off x="456212" y="1519313"/>
            <a:ext cx="8229600" cy="350558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7200" dirty="0" smtClean="0"/>
              <a:t>Last Minute Explanation Revision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5204190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Formation Posters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My walls are looking very bare!</a:t>
            </a:r>
          </a:p>
          <a:p>
            <a:r>
              <a:rPr lang="en-GB" dirty="0" smtClean="0"/>
              <a:t>In pairs, create a poster to explain the formation of one of the features we have learnt – can make it 3D:</a:t>
            </a:r>
          </a:p>
          <a:p>
            <a:r>
              <a:rPr lang="en-GB" dirty="0" smtClean="0"/>
              <a:t>Limestone Pavement (including </a:t>
            </a:r>
            <a:r>
              <a:rPr lang="en-GB" dirty="0" err="1" smtClean="0"/>
              <a:t>clints</a:t>
            </a:r>
            <a:r>
              <a:rPr lang="en-GB" dirty="0" smtClean="0"/>
              <a:t> and </a:t>
            </a:r>
            <a:r>
              <a:rPr lang="en-GB" dirty="0" err="1" smtClean="0"/>
              <a:t>grykes</a:t>
            </a:r>
            <a:r>
              <a:rPr lang="en-GB" dirty="0" smtClean="0"/>
              <a:t>), Swallow Hole, Cave, Stalactite, Stalagmite, Pillar,, Intermittent Drainage.</a:t>
            </a:r>
          </a:p>
          <a:p>
            <a:r>
              <a:rPr lang="en-GB" dirty="0" smtClean="0"/>
              <a:t>Include nice coloured diagrams and highlight key points in the explanation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781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Limestone Pop Up Model!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Create a pop up model to sum up some of the above ground and underground features that we have learnt.</a:t>
            </a:r>
          </a:p>
          <a:p>
            <a:r>
              <a:rPr lang="en-GB" dirty="0" smtClean="0"/>
              <a:t>Create a key to show what features you have labelled.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346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 cstate="print"/>
          <a:srcRect l="3593" t="21577" r="4187" b="11758"/>
          <a:stretch>
            <a:fillRect/>
          </a:stretch>
        </p:blipFill>
        <p:spPr bwMode="auto">
          <a:xfrm>
            <a:off x="0" y="836712"/>
            <a:ext cx="9312860" cy="577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8100392" y="2708920"/>
            <a:ext cx="936104" cy="1800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16216" y="2708920"/>
            <a:ext cx="1512168" cy="1800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6965803" y="3483469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Back</a:t>
            </a:r>
            <a:endParaRPr lang="en-GB" sz="1800" b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8260343" y="3483469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Base</a:t>
            </a:r>
            <a:endParaRPr lang="en-GB" sz="1800" b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725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734" t="5952" r="2552" b="7143"/>
          <a:stretch>
            <a:fillRect/>
          </a:stretch>
        </p:blipFill>
        <p:spPr bwMode="auto">
          <a:xfrm>
            <a:off x="0" y="1268760"/>
            <a:ext cx="9071035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444208" y="116632"/>
            <a:ext cx="2448272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u="sng" dirty="0" smtClean="0">
                <a:solidFill>
                  <a:prstClr val="black"/>
                </a:solidFill>
                <a:latin typeface="Calibri"/>
                <a:ea typeface="+mn-ea"/>
              </a:rPr>
              <a:t>Features Box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Pillar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Stalactite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Stalagmite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Scar/ Cliff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Limestone pavement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Swallow Hole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Spring</a:t>
            </a:r>
            <a:endParaRPr lang="en-GB" sz="1800" b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995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0" u="sng" dirty="0" smtClean="0">
                <a:solidFill>
                  <a:prstClr val="black"/>
                </a:solidFill>
                <a:latin typeface="Calibri"/>
                <a:ea typeface="+mn-ea"/>
              </a:rPr>
              <a:t>Limestone Feature Pop up model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Cut around this template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Fold the dashed lines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Stick the tabs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dirty="0" smtClean="0">
                <a:solidFill>
                  <a:prstClr val="black"/>
                </a:solidFill>
                <a:latin typeface="Calibri"/>
                <a:ea typeface="+mn-ea"/>
              </a:rPr>
              <a:t>Create a key for the 7 features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b="0" dirty="0" smtClean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9253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Planet Earth - Caves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https://www.bbc.co.uk/iplayer/episode/b0074sh2/planet-earth-4-caves</a:t>
            </a:r>
          </a:p>
        </p:txBody>
      </p:sp>
    </p:spTree>
    <p:extLst>
      <p:ext uri="{BB962C8B-B14F-4D97-AF65-F5344CB8AC3E}">
        <p14:creationId xmlns:p14="http://schemas.microsoft.com/office/powerpoint/2010/main" val="186232108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3380</TotalTime>
  <Words>954</Words>
  <Application>Microsoft Office PowerPoint</Application>
  <PresentationFormat>On-screen Show (4:3)</PresentationFormat>
  <Paragraphs>129</Paragraphs>
  <Slides>40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1" baseType="lpstr">
      <vt:lpstr>MS PGothic</vt:lpstr>
      <vt:lpstr>MS PGothic</vt:lpstr>
      <vt:lpstr>Arial</vt:lpstr>
      <vt:lpstr>Bodoni MT Ultra Bold</vt:lpstr>
      <vt:lpstr>Calibri</vt:lpstr>
      <vt:lpstr>Cambria Math</vt:lpstr>
      <vt:lpstr>Century Gothic</vt:lpstr>
      <vt:lpstr>Comic Sans MS</vt:lpstr>
      <vt:lpstr>Times New Roman</vt:lpstr>
      <vt:lpstr>Wingdings</vt:lpstr>
      <vt:lpstr>Default Design</vt:lpstr>
      <vt:lpstr>Underground Formations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Underground Limestone Features</vt:lpstr>
      <vt:lpstr>Learning Intentions</vt:lpstr>
      <vt:lpstr>PowerPoint Presentation</vt:lpstr>
      <vt:lpstr>PowerPoint Presentation</vt:lpstr>
      <vt:lpstr>Cave/Cavern Formation</vt:lpstr>
      <vt:lpstr>PowerPoint Presentation</vt:lpstr>
      <vt:lpstr>Bit of David Attenborough…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Intermittent Drainage</vt:lpstr>
      <vt:lpstr>What is intermittent drainage?</vt:lpstr>
      <vt:lpstr>PowerPoint Presentation</vt:lpstr>
      <vt:lpstr>Resurgence/Spring</vt:lpstr>
      <vt:lpstr>Wheel of Fortune!</vt:lpstr>
      <vt:lpstr>Assignment Write Up - Monday</vt:lpstr>
      <vt:lpstr>Last Minute Explanation Revision</vt:lpstr>
      <vt:lpstr>Formation Posters</vt:lpstr>
      <vt:lpstr>Limestone Pop Up Model!</vt:lpstr>
      <vt:lpstr>PowerPoint Presentation</vt:lpstr>
      <vt:lpstr>PowerPoint Presentation</vt:lpstr>
      <vt:lpstr>Planet Earth - Caves</vt:lpstr>
    </vt:vector>
  </TitlesOfParts>
  <Company>CEC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317</cp:revision>
  <cp:lastPrinted>2019-01-25T10:51:50Z</cp:lastPrinted>
  <dcterms:created xsi:type="dcterms:W3CDTF">2005-01-31T15:07:56Z</dcterms:created>
  <dcterms:modified xsi:type="dcterms:W3CDTF">2019-01-25T11:25:02Z</dcterms:modified>
</cp:coreProperties>
</file>