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773" r:id="rId2"/>
    <p:sldId id="741" r:id="rId3"/>
    <p:sldId id="753" r:id="rId4"/>
    <p:sldId id="755" r:id="rId5"/>
    <p:sldId id="756" r:id="rId6"/>
    <p:sldId id="772" r:id="rId7"/>
    <p:sldId id="757" r:id="rId8"/>
    <p:sldId id="758" r:id="rId9"/>
    <p:sldId id="759" r:id="rId10"/>
    <p:sldId id="770" r:id="rId11"/>
    <p:sldId id="774" r:id="rId12"/>
    <p:sldId id="775" r:id="rId13"/>
    <p:sldId id="771" r:id="rId14"/>
    <p:sldId id="776" r:id="rId15"/>
    <p:sldId id="777" r:id="rId16"/>
    <p:sldId id="778" r:id="rId17"/>
    <p:sldId id="764" r:id="rId18"/>
    <p:sldId id="762" r:id="rId19"/>
    <p:sldId id="763" r:id="rId20"/>
    <p:sldId id="767" r:id="rId21"/>
    <p:sldId id="765" r:id="rId22"/>
    <p:sldId id="768" r:id="rId23"/>
    <p:sldId id="766" r:id="rId24"/>
    <p:sldId id="760" r:id="rId25"/>
    <p:sldId id="761" r:id="rId26"/>
    <p:sldId id="742" r:id="rId27"/>
    <p:sldId id="769" r:id="rId28"/>
  </p:sldIdLst>
  <p:sldSz cx="9144000" cy="6858000" type="screen4x3"/>
  <p:notesSz cx="6796088" cy="9929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>
      <p:cViewPr>
        <p:scale>
          <a:sx n="70" d="100"/>
          <a:sy n="70" d="100"/>
        </p:scale>
        <p:origin x="50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70" cy="497047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00" y="1"/>
            <a:ext cx="2944270" cy="497047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04/02/2019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180"/>
            <a:ext cx="2944270" cy="497046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00" y="9431180"/>
            <a:ext cx="2944270" cy="497046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20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22226 11386 512 0,'-24'0'0'16,"24"0"0"-1,-25-50 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21.7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22772 10195 512 0,'-25'0'0'0,"25"-24"0"15,50 24 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45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5060 9972 512 0,'0'0'0'16,"51"-24"0"-16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55.2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3895 9749 512 0,'0'0'0'0,"0"-25"0"15,0 25 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57.2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4192 9278 512 0,'0'-26'0'16,"0"26"0"-16,26-24 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4:26.2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7715 7740 512 0,'-25'0'0'15,"25"24"0"-15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5:16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20689 9675 512 0,'0'0'0'16,"24"0"0"-16,-48-25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5:41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21259 9278 512 0,'25'0'0'0,"-25"-26"0"15,0 26 0 1,25 0 0-16,-25-24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6:06.4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3746 7219 512 0,'0'-24'0'16,"25"-2"0"-16,0-23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6:24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7641 8707 512 0,'0'0'0'15,"25"-25"0"1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09.1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8832 5259 512 0,'-25'0'0'0,"25"-25"0"15,0 1 0-15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28.4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6128 8533 512 0,'0'-25'0'0,"0"25"0"15,0-49 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50.9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6623 8831 512 0,'0'0'0'0,"0"0"0"16,0-25 0 0,0 25 0-16,26 0 0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15.0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6525 7268 512 0,'0'0'0'0,"0"-25"0"16,24 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35.5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5012 8533 512 0,'0'0'0'0,"48"-25"0"15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41.9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5458 7615 512 0,'25'0'0'16,"-25"-24"0"-1,0 24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545" y="1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04/02/2019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7288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9" y="4716664"/>
            <a:ext cx="5436870" cy="4468416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545" y="9431600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7155" indent="-28352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4085" indent="-22681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7718" indent="-22681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1352" indent="-22681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4986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48620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2254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55888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ADC5F-7E5B-4A45-923F-4D6AE6CF4B5C}" type="slidenum">
              <a:rPr lang="en-GB" altLang="en-US" sz="1200">
                <a:solidFill>
                  <a:prstClr val="black"/>
                </a:solidFill>
              </a:rPr>
              <a:pPr/>
              <a:t>21</a:t>
            </a:fld>
            <a:endParaRPr lang="en-GB" altLang="en-US" sz="1200" dirty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361" y="744776"/>
            <a:ext cx="4961366" cy="372387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2613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7155" indent="-28352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4085" indent="-22681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7718" indent="-22681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1352" indent="-22681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4986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48620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2254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55888" indent="-22681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ADC5F-7E5B-4A45-923F-4D6AE6CF4B5C}" type="slidenum">
              <a:rPr lang="en-GB" altLang="en-US" sz="1200">
                <a:solidFill>
                  <a:prstClr val="black"/>
                </a:solidFill>
              </a:rPr>
              <a:pPr/>
              <a:t>23</a:t>
            </a:fld>
            <a:endParaRPr lang="en-GB" altLang="en-US" sz="1200" dirty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361" y="744776"/>
            <a:ext cx="4961366" cy="372387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37059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customXml" Target="../ink/ink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customXml" Target="../ink/ink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536" y="-1"/>
            <a:ext cx="9177536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2780928"/>
            <a:ext cx="3600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1</a:t>
            </a:r>
            <a:endParaRPr lang="en-GB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783960" y="3475841"/>
            <a:ext cx="3600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2</a:t>
            </a:r>
            <a:endParaRPr lang="en-GB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3491880" y="6450011"/>
            <a:ext cx="3600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3</a:t>
            </a:r>
            <a:endParaRPr lang="en-GB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3362633"/>
            <a:ext cx="3600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4</a:t>
            </a:r>
            <a:endParaRPr lang="en-GB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5579577" y="4005064"/>
            <a:ext cx="3600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5</a:t>
            </a:r>
            <a:endParaRPr lang="en-GB" sz="1800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5292080" y="4365104"/>
            <a:ext cx="324036" cy="720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2765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2413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6600" dirty="0" smtClean="0"/>
              <a:t>The Profile of a River</a:t>
            </a:r>
            <a:endParaRPr lang="en-GB" sz="66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34306"/>
            <a:ext cx="6708708" cy="4386982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7983720" y="4080960"/>
              <a:ext cx="18000" cy="18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74360" y="4071600"/>
                <a:ext cx="3672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135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Background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A river changes in many different ways on its journey from the source to the mouth.</a:t>
            </a:r>
          </a:p>
          <a:p>
            <a:r>
              <a:rPr lang="en-US" dirty="0" smtClean="0"/>
              <a:t>The river can be split into three different courses: Upper Course, Middle Course, Lower Course.</a:t>
            </a:r>
          </a:p>
          <a:p>
            <a:r>
              <a:rPr lang="en-US" dirty="0" smtClean="0"/>
              <a:t>It is important that you know the different characteristics of each course.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188920" y="3661560"/>
              <a:ext cx="18360" cy="9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9560" y="3652200"/>
                <a:ext cx="37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767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The Long Profile of  a River</a:t>
            </a:r>
            <a:endParaRPr lang="en-US" dirty="0"/>
          </a:p>
        </p:txBody>
      </p:sp>
      <p:pic>
        <p:nvPicPr>
          <p:cNvPr id="4" name="Picture 3" descr="Screen Shot 2016-05-06 at 09.07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8680504" cy="352839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821600" y="3581280"/>
              <a:ext cx="18720" cy="9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12240" y="3571920"/>
                <a:ext cx="37440" cy="2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585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In Graph Form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70436"/>
            <a:ext cx="7920880" cy="50527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402200" y="3500640"/>
              <a:ext cx="360" cy="9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92840" y="3491280"/>
                <a:ext cx="1944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642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River Severn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Split your page into three: upper, middle, lower.</a:t>
            </a:r>
            <a:endParaRPr lang="en-US" dirty="0"/>
          </a:p>
          <a:p>
            <a:r>
              <a:rPr lang="en-US" dirty="0" smtClean="0"/>
              <a:t>Watch the video about the journey of the River Severn.</a:t>
            </a:r>
          </a:p>
          <a:p>
            <a:r>
              <a:rPr lang="en-US" dirty="0" smtClean="0"/>
              <a:t>Write down any observations at all you make about each section (what does it look like? Any features </a:t>
            </a:r>
            <a:r>
              <a:rPr lang="en-US" dirty="0" err="1" smtClean="0"/>
              <a:t>etc</a:t>
            </a:r>
            <a:r>
              <a:rPr lang="en-US" dirty="0" smtClean="0"/>
              <a:t>?)</a:t>
            </a:r>
          </a:p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=_M48ANM3hAQ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09120" y="3322080"/>
              <a:ext cx="9720" cy="18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9760" y="3312720"/>
                <a:ext cx="2844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455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Upper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28800"/>
            <a:ext cx="4539942" cy="33584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3" y="1628800"/>
            <a:ext cx="3814359" cy="3384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3861048"/>
            <a:ext cx="1504127" cy="267260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2768400" y="2786400"/>
              <a:ext cx="9360" cy="9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59040" y="277668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395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Middle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56" y="1926404"/>
            <a:ext cx="3238500" cy="411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088" y="1763817"/>
            <a:ext cx="2029620" cy="1921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361" y="3063554"/>
            <a:ext cx="2768861" cy="3060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7448040" y="3474000"/>
              <a:ext cx="9000" cy="9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38680" y="3464640"/>
                <a:ext cx="27720" cy="2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881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Lower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54" y="2141908"/>
            <a:ext cx="4233290" cy="3174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732" y="2198955"/>
            <a:ext cx="4081179" cy="36079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653240" y="3322080"/>
              <a:ext cx="18360" cy="18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3880" y="3312720"/>
                <a:ext cx="3708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Different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V Shape Valley</a:t>
            </a:r>
          </a:p>
          <a:p>
            <a:r>
              <a:rPr lang="en-US" dirty="0" smtClean="0"/>
              <a:t>Waterfall</a:t>
            </a:r>
          </a:p>
          <a:p>
            <a:r>
              <a:rPr lang="en-US" dirty="0" smtClean="0"/>
              <a:t>Meander</a:t>
            </a:r>
          </a:p>
          <a:p>
            <a:r>
              <a:rPr lang="en-US" dirty="0" smtClean="0"/>
              <a:t>Ox Bow Lake</a:t>
            </a:r>
          </a:p>
          <a:p>
            <a:r>
              <a:rPr lang="en-US" dirty="0" smtClean="0"/>
              <a:t>River Beach/River Cliff</a:t>
            </a:r>
          </a:p>
          <a:p>
            <a:r>
              <a:rPr lang="en-US" dirty="0" smtClean="0"/>
              <a:t>Floodplain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48560" y="2563200"/>
              <a:ext cx="18360" cy="360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9200" y="2553840"/>
                <a:ext cx="37080" cy="5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54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14"/>
            <a:ext cx="9161142" cy="686201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750760" y="3125520"/>
              <a:ext cx="9360" cy="9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1400" y="311616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425"/>
            <a:ext cx="9144000" cy="68389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170520" y="1875600"/>
              <a:ext cx="9360" cy="180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60800" y="1866240"/>
                <a:ext cx="2844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32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15" b="1115"/>
          <a:stretch>
            <a:fillRect/>
          </a:stretch>
        </p:blipFill>
        <p:spPr>
          <a:xfrm>
            <a:off x="14723" y="620688"/>
            <a:ext cx="9165296" cy="5040560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206080" y="3045240"/>
              <a:ext cx="360" cy="27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6360" y="3035880"/>
                <a:ext cx="19440" cy="4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724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305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84280" y="3170160"/>
              <a:ext cx="9720" cy="9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4920" y="3160800"/>
                <a:ext cx="2844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830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8988"/>
            <a:ext cx="9144001" cy="68290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49000" y="2598840"/>
              <a:ext cx="9000" cy="180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9640" y="2589480"/>
                <a:ext cx="27720" cy="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74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37" y="-53182"/>
            <a:ext cx="9170802" cy="701057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804320" y="3062880"/>
              <a:ext cx="17640" cy="9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94960" y="3053520"/>
                <a:ext cx="3636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51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32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52197"/>
              </p:ext>
            </p:extLst>
          </p:nvPr>
        </p:nvGraphicFramePr>
        <p:xfrm>
          <a:off x="107505" y="116633"/>
          <a:ext cx="8712967" cy="6336703"/>
        </p:xfrm>
        <a:graphic>
          <a:graphicData uri="http://schemas.openxmlformats.org/drawingml/2006/table">
            <a:tbl>
              <a:tblPr/>
              <a:tblGrid>
                <a:gridCol w="217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64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2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Characteristics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Upper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Middle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Slope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Steep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flatter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Flat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Narrow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wider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Widest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5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Shallow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deeper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Deepest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7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Load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Sharp angular pebbles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rounded pebbles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Small pebbles, sand and silt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58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Features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Waterfall, V Shape Valley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Oxbow, </a:t>
                      </a:r>
                      <a:r>
                        <a:rPr kumimoji="0" lang="en-GB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Meander,Floodplain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River Cliff/Beach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SAME AS BEFORE + Levees, deltas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11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work/processes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Vertical Erosion and Transportation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Lateral Erosion, Transportation and some deposition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Mainly deposit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transportation.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964880" y="2732760"/>
              <a:ext cx="9360" cy="9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5520" y="272340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65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Feature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Split your table into three columns  – Upper Course, Middle Course, Lower Course – or draw a river system!</a:t>
            </a:r>
          </a:p>
          <a:p>
            <a:r>
              <a:rPr lang="en-US" dirty="0" smtClean="0"/>
              <a:t>Sort the cards into what area you think they apply to – use what you have learnt from the video.</a:t>
            </a:r>
          </a:p>
          <a:p>
            <a:r>
              <a:rPr lang="en-US" dirty="0" smtClean="0"/>
              <a:t>When I say you have guessed it correct –complete the table into your jotter. </a:t>
            </a:r>
          </a:p>
        </p:txBody>
      </p:sp>
    </p:spTree>
    <p:extLst>
      <p:ext uri="{BB962C8B-B14F-4D97-AF65-F5344CB8AC3E}">
        <p14:creationId xmlns:p14="http://schemas.microsoft.com/office/powerpoint/2010/main" val="213544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32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685790"/>
              </p:ext>
            </p:extLst>
          </p:nvPr>
        </p:nvGraphicFramePr>
        <p:xfrm>
          <a:off x="547603" y="366713"/>
          <a:ext cx="8147819" cy="6121099"/>
        </p:xfrm>
        <a:graphic>
          <a:graphicData uri="http://schemas.openxmlformats.org/drawingml/2006/table">
            <a:tbl>
              <a:tblPr/>
              <a:tblGrid>
                <a:gridCol w="1869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7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0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Characteristics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Upper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Middle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Slope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5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5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3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Load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59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Features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514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work/processes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55777" y="1196756"/>
            <a:ext cx="16502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Steep gradient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499992" y="1196756"/>
            <a:ext cx="1728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Gentle sloping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588224" y="1124748"/>
            <a:ext cx="22824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More gentle sloping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99796" y="1772820"/>
            <a:ext cx="13501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River is narrow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355977" y="1772820"/>
            <a:ext cx="22157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River starting to widen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516220" y="1916832"/>
            <a:ext cx="2260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River at its widest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788" y="2204868"/>
            <a:ext cx="143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Very shallow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499992" y="2204868"/>
            <a:ext cx="24884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River becomes deeper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588226" y="2420888"/>
            <a:ext cx="23252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River at its deepest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55780" y="2780932"/>
            <a:ext cx="20657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Heavy and angular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499993" y="2852940"/>
            <a:ext cx="22252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Smaller and rounder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553799" y="2780932"/>
            <a:ext cx="25902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Very fine silt and sand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55780" y="3573016"/>
            <a:ext cx="150256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V-shaped valleys and waterfalls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355976" y="3501009"/>
            <a:ext cx="230425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Floodplain, meanders, river beaches/cliffs, ox-bow lakes, levees, 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660232" y="3356992"/>
            <a:ext cx="202678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Floodplain, bigger meanders, ox-bow lakes, levees, deltas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699794" y="4869160"/>
            <a:ext cx="147875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Vertical erosion and transportation 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499996" y="4941172"/>
            <a:ext cx="19978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Lateral erosion, transportation and some deposition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516217" y="4797152"/>
            <a:ext cx="215205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Mainly deposition, transportation and some erosion </a:t>
            </a:r>
          </a:p>
        </p:txBody>
      </p:sp>
    </p:spTree>
    <p:extLst>
      <p:ext uri="{BB962C8B-B14F-4D97-AF65-F5344CB8AC3E}">
        <p14:creationId xmlns:p14="http://schemas.microsoft.com/office/powerpoint/2010/main" val="20148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836712"/>
            <a:ext cx="7776864" cy="452431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What does erosion mean?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9652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7696" y="1313836"/>
            <a:ext cx="9240901" cy="5342794"/>
          </a:xfrm>
          <a:prstGeom prst="flowChartAlternateProcess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Erosion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take place in four different ways: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1.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Hydraulic action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force of just the water in the river wearing away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the land.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2.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Abrasion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force of the water plus the load (rocks </a:t>
            </a:r>
            <a:r>
              <a:rPr lang="en-GB" altLang="en-US" sz="1800" b="0" dirty="0" err="1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etc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) that the river is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carrying, wearing away the land.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3.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Attrition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material that the river is carrying, breaking each other down in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the river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4.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Solution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is the acid in the river water, dissolving the rock and wearing it down</a:t>
            </a:r>
            <a:r>
              <a:rPr lang="en-GB" altLang="en-US" sz="24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endParaRPr lang="en-GB" altLang="en-US" sz="2400" b="0" dirty="0" smtClean="0">
              <a:solidFill>
                <a:srgbClr val="103154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756" y="260648"/>
            <a:ext cx="952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5400" spc="50" dirty="0" smtClean="0">
                <a:ln w="9525" cmpd="sng">
                  <a:solidFill>
                    <a:srgbClr val="FF7F0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7F01">
                      <a:alpha val="40000"/>
                    </a:srgbClr>
                  </a:glow>
                </a:effectLst>
                <a:latin typeface="Century Gothic" panose="020B0502020202020204" pitchFamily="34" charset="0"/>
                <a:ea typeface="+mn-ea"/>
              </a:rPr>
              <a:t>What does erosion involve?</a:t>
            </a:r>
            <a:endParaRPr lang="en-GB" sz="5400" spc="50" dirty="0">
              <a:ln w="9525" cmpd="sng">
                <a:solidFill>
                  <a:srgbClr val="FF7F0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7F01">
                    <a:alpha val="40000"/>
                  </a:srgbClr>
                </a:glow>
              </a:effectLst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404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7776864" cy="415498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Why might a river deposit its load?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4772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-36512" y="1628800"/>
            <a:ext cx="9180512" cy="4536504"/>
          </a:xfrm>
          <a:prstGeom prst="flowChartAlternateProcess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 river choses to deposit its load for the following three reasons:</a:t>
            </a:r>
            <a:endParaRPr lang="en-GB" altLang="en-US" sz="2000" b="0" dirty="0" smtClean="0">
              <a:solidFill>
                <a:srgbClr val="103154"/>
              </a:solidFill>
              <a:latin typeface="Century Gothic" panose="020B0502020202020204" pitchFamily="34" charset="0"/>
              <a:ea typeface="+mn-ea"/>
            </a:endParaRP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The material that it is carrying is too heavy.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The river has lost power/speed/energy and no longer can move the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material (heaviest material deposited first)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3. The river doesn’t have enough water to move the material</a:t>
            </a:r>
          </a:p>
        </p:txBody>
      </p:sp>
      <p:sp>
        <p:nvSpPr>
          <p:cNvPr id="2" name="Rectangle 1"/>
          <p:cNvSpPr/>
          <p:nvPr/>
        </p:nvSpPr>
        <p:spPr>
          <a:xfrm>
            <a:off x="267592" y="59140"/>
            <a:ext cx="88847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4800" spc="50" dirty="0" smtClean="0">
                <a:ln w="9525" cmpd="sng">
                  <a:solidFill>
                    <a:srgbClr val="FF7F0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7F01">
                      <a:alpha val="40000"/>
                    </a:srgbClr>
                  </a:glow>
                </a:effectLst>
                <a:latin typeface="Century Gothic" panose="020B0502020202020204" pitchFamily="34" charset="0"/>
                <a:ea typeface="+mn-ea"/>
              </a:rPr>
              <a:t>What does deposition involve?</a:t>
            </a:r>
            <a:endParaRPr lang="en-GB" sz="4800" spc="50" dirty="0">
              <a:ln w="9525" cmpd="sng">
                <a:solidFill>
                  <a:srgbClr val="FF7F0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7F01">
                    <a:alpha val="40000"/>
                  </a:srgbClr>
                </a:glow>
              </a:effectLst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942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3" y="0"/>
            <a:ext cx="907063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455252"/>
            <a:ext cx="2304256" cy="1446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sz="3200" b="0" dirty="0" smtClean="0">
              <a:latin typeface="Times New Roman"/>
              <a:cs typeface="Times New Roman"/>
            </a:endParaRPr>
          </a:p>
          <a:p>
            <a:r>
              <a:rPr lang="en-US" sz="2400" b="0" dirty="0" smtClean="0">
                <a:latin typeface="Times New Roman"/>
                <a:cs typeface="Times New Roman"/>
              </a:rPr>
              <a:t>Steep Land</a:t>
            </a:r>
          </a:p>
          <a:p>
            <a:endParaRPr lang="en-US" sz="3200" b="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3573016"/>
            <a:ext cx="2304256" cy="1446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sz="3200" b="0" dirty="0" smtClean="0">
              <a:latin typeface="Times New Roman"/>
              <a:cs typeface="Times New Roman"/>
            </a:endParaRPr>
          </a:p>
          <a:p>
            <a:r>
              <a:rPr lang="en-US" sz="2400" b="0" dirty="0" smtClean="0">
                <a:latin typeface="Times New Roman"/>
                <a:cs typeface="Times New Roman"/>
              </a:rPr>
              <a:t>Floodplain</a:t>
            </a:r>
          </a:p>
          <a:p>
            <a:endParaRPr lang="en-US" sz="3200" b="0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0232" y="3573016"/>
            <a:ext cx="2304256" cy="13849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sz="3200" b="0" dirty="0" smtClean="0">
              <a:latin typeface="Times New Roman"/>
              <a:cs typeface="Times New Roman"/>
            </a:endParaRPr>
          </a:p>
          <a:p>
            <a:r>
              <a:rPr lang="en-US" sz="2000" b="0" dirty="0" smtClean="0">
                <a:latin typeface="Times New Roman"/>
                <a:cs typeface="Times New Roman"/>
              </a:rPr>
              <a:t>Lots of tributaries</a:t>
            </a:r>
          </a:p>
          <a:p>
            <a:endParaRPr lang="en-US" sz="3200" b="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238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8377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60232" y="3645024"/>
            <a:ext cx="2304256" cy="1446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sz="3200" b="0" dirty="0" smtClean="0">
              <a:latin typeface="Times New Roman"/>
              <a:cs typeface="Times New Roman"/>
            </a:endParaRPr>
          </a:p>
          <a:p>
            <a:r>
              <a:rPr lang="en-US" sz="2400" b="0" dirty="0" smtClean="0">
                <a:latin typeface="Times New Roman"/>
                <a:cs typeface="Times New Roman"/>
              </a:rPr>
              <a:t>Mouth</a:t>
            </a:r>
          </a:p>
          <a:p>
            <a:endParaRPr lang="en-US" sz="3200" b="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3645024"/>
            <a:ext cx="2304256" cy="1446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sz="3200" b="0" dirty="0" smtClean="0">
              <a:latin typeface="Times New Roman"/>
              <a:cs typeface="Times New Roman"/>
            </a:endParaRPr>
          </a:p>
          <a:p>
            <a:r>
              <a:rPr lang="en-US" sz="2400" b="0" dirty="0" smtClean="0">
                <a:latin typeface="Times New Roman"/>
                <a:cs typeface="Times New Roman"/>
              </a:rPr>
              <a:t>Source</a:t>
            </a:r>
          </a:p>
          <a:p>
            <a:endParaRPr lang="en-US" sz="3200" b="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4019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2566"/>
            <a:ext cx="6552728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5696" y="2204864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/>
              <a:t>How well have you remembered?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19052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The Journey of a River – from Source to Mouth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5445224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2400" dirty="0" smtClean="0"/>
              <a:t>Pick a river – River Forth is my suggestion but feel free to challenge yourself.</a:t>
            </a:r>
          </a:p>
          <a:p>
            <a:r>
              <a:rPr lang="en-US" sz="2400" dirty="0" smtClean="0"/>
              <a:t>Using Google Maps/Google Earth to make a virtual river profile on </a:t>
            </a:r>
            <a:r>
              <a:rPr lang="en-US" sz="2400" dirty="0" err="1" smtClean="0"/>
              <a:t>powerpoint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Include a </a:t>
            </a:r>
            <a:r>
              <a:rPr lang="en-US" sz="2400" dirty="0"/>
              <a:t>slide for each river </a:t>
            </a:r>
            <a:r>
              <a:rPr lang="en-US" sz="2400" dirty="0" smtClean="0"/>
              <a:t>courses:</a:t>
            </a:r>
          </a:p>
          <a:p>
            <a:pPr algn="ctr"/>
            <a:r>
              <a:rPr lang="en-US" sz="2400" dirty="0"/>
              <a:t>S</a:t>
            </a:r>
            <a:r>
              <a:rPr lang="en-US" sz="2400" dirty="0" smtClean="0"/>
              <a:t>creenshot of any features you find (source, mouth, meander </a:t>
            </a:r>
            <a:r>
              <a:rPr lang="en-US" sz="2400" dirty="0" err="1" smtClean="0"/>
              <a:t>etc</a:t>
            </a:r>
            <a:r>
              <a:rPr lang="en-US" sz="2400" dirty="0" smtClean="0"/>
              <a:t>) Descriptions on labels - what is </a:t>
            </a:r>
            <a:r>
              <a:rPr lang="en-US" sz="2400" dirty="0" err="1" smtClean="0"/>
              <a:t>width?depth</a:t>
            </a:r>
            <a:r>
              <a:rPr lang="en-US" sz="2400" dirty="0" smtClean="0"/>
              <a:t>? </a:t>
            </a:r>
            <a:r>
              <a:rPr lang="en-US" sz="2400" dirty="0" err="1" smtClean="0"/>
              <a:t>Slope?What</a:t>
            </a:r>
            <a:r>
              <a:rPr lang="en-US" sz="2400" dirty="0" smtClean="0"/>
              <a:t> does the river look like? – </a:t>
            </a:r>
            <a:r>
              <a:rPr lang="en-US" sz="2400" dirty="0" err="1" smtClean="0"/>
              <a:t>straight,narrow</a:t>
            </a:r>
            <a:r>
              <a:rPr lang="en-US" sz="2400" dirty="0" smtClean="0"/>
              <a:t> etc. Describe features (meander – fast on outside but slow on inside means…)</a:t>
            </a:r>
            <a:endParaRPr lang="en-US" sz="2400" dirty="0"/>
          </a:p>
          <a:p>
            <a:pPr algn="ctr"/>
            <a:r>
              <a:rPr lang="en-US" sz="2400" dirty="0" smtClean="0"/>
              <a:t>Try say where that course starts (</a:t>
            </a:r>
            <a:r>
              <a:rPr lang="en-US" sz="2400" dirty="0" err="1" smtClean="0"/>
              <a:t>Stirling</a:t>
            </a:r>
            <a:r>
              <a:rPr lang="en-US" sz="2400" dirty="0" smtClean="0"/>
              <a:t>, Ben Nevis </a:t>
            </a:r>
            <a:r>
              <a:rPr lang="en-US" sz="2400" dirty="0" err="1" smtClean="0"/>
              <a:t>etc</a:t>
            </a:r>
            <a:r>
              <a:rPr lang="en-US" sz="2400" dirty="0" smtClean="0"/>
              <a:t>).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Send these to me when you are done.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416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3112</TotalTime>
  <Words>641</Words>
  <Application>Microsoft Office PowerPoint</Application>
  <PresentationFormat>On-screen Show (4:3)</PresentationFormat>
  <Paragraphs>143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MS PGothic</vt:lpstr>
      <vt:lpstr>Arial</vt:lpstr>
      <vt:lpstr>Calibri</vt:lpstr>
      <vt:lpstr>Century Gothic</vt:lpstr>
      <vt:lpstr>Comic Sans MS</vt:lpstr>
      <vt:lpstr>Corbel</vt:lpstr>
      <vt:lpstr>Times New Roman</vt:lpstr>
      <vt:lpstr>Default Design</vt:lpstr>
      <vt:lpstr>PowerPoint Presentation</vt:lpstr>
      <vt:lpstr>The Profile of a River</vt:lpstr>
      <vt:lpstr>Background Info</vt:lpstr>
      <vt:lpstr>The Long Profile of  a River</vt:lpstr>
      <vt:lpstr>In Graph Form</vt:lpstr>
      <vt:lpstr>River Severn Video</vt:lpstr>
      <vt:lpstr>Upper Course</vt:lpstr>
      <vt:lpstr>Middle Course</vt:lpstr>
      <vt:lpstr>Lower Course</vt:lpstr>
      <vt:lpstr>Different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Feature 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Journey of a River – from Source to Mouth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291</cp:revision>
  <dcterms:created xsi:type="dcterms:W3CDTF">2005-01-31T15:07:56Z</dcterms:created>
  <dcterms:modified xsi:type="dcterms:W3CDTF">2019-02-04T14:49:38Z</dcterms:modified>
</cp:coreProperties>
</file>