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5" r:id="rId1"/>
  </p:sldMasterIdLst>
  <p:notesMasterIdLst>
    <p:notesMasterId r:id="rId45"/>
  </p:notesMasterIdLst>
  <p:handoutMasterIdLst>
    <p:handoutMasterId r:id="rId46"/>
  </p:handoutMasterIdLst>
  <p:sldIdLst>
    <p:sldId id="1211" r:id="rId2"/>
    <p:sldId id="1212" r:id="rId3"/>
    <p:sldId id="1178" r:id="rId4"/>
    <p:sldId id="1213" r:id="rId5"/>
    <p:sldId id="1216" r:id="rId6"/>
    <p:sldId id="1217" r:id="rId7"/>
    <p:sldId id="1218" r:id="rId8"/>
    <p:sldId id="1219" r:id="rId9"/>
    <p:sldId id="1220" r:id="rId10"/>
    <p:sldId id="1221" r:id="rId11"/>
    <p:sldId id="1222" r:id="rId12"/>
    <p:sldId id="1223" r:id="rId13"/>
    <p:sldId id="1224" r:id="rId14"/>
    <p:sldId id="1189" r:id="rId15"/>
    <p:sldId id="1192" r:id="rId16"/>
    <p:sldId id="1193" r:id="rId17"/>
    <p:sldId id="1226" r:id="rId18"/>
    <p:sldId id="1225" r:id="rId19"/>
    <p:sldId id="1227" r:id="rId20"/>
    <p:sldId id="1190" r:id="rId21"/>
    <p:sldId id="1228" r:id="rId22"/>
    <p:sldId id="1229" r:id="rId23"/>
    <p:sldId id="1230" r:id="rId24"/>
    <p:sldId id="1231" r:id="rId25"/>
    <p:sldId id="1232" r:id="rId26"/>
    <p:sldId id="1233" r:id="rId27"/>
    <p:sldId id="1234" r:id="rId28"/>
    <p:sldId id="1235" r:id="rId29"/>
    <p:sldId id="1236" r:id="rId30"/>
    <p:sldId id="1237" r:id="rId31"/>
    <p:sldId id="1238" r:id="rId32"/>
    <p:sldId id="1239" r:id="rId33"/>
    <p:sldId id="1240" r:id="rId34"/>
    <p:sldId id="1241" r:id="rId35"/>
    <p:sldId id="1242" r:id="rId36"/>
    <p:sldId id="1243" r:id="rId37"/>
    <p:sldId id="1244" r:id="rId38"/>
    <p:sldId id="1245" r:id="rId39"/>
    <p:sldId id="1246" r:id="rId40"/>
    <p:sldId id="1247" r:id="rId41"/>
    <p:sldId id="1249" r:id="rId42"/>
    <p:sldId id="1248" r:id="rId43"/>
    <p:sldId id="1257" r:id="rId44"/>
  </p:sldIdLst>
  <p:sldSz cx="9144000" cy="6858000" type="screen4x3"/>
  <p:notesSz cx="6797675" cy="9926638"/>
  <p:defaultTextStyle>
    <a:defPPr>
      <a:defRPr lang="en-US"/>
    </a:defPPr>
    <a:lvl1pPr algn="l" rtl="0" eaLnBrk="0" fontAlgn="base" hangingPunct="0">
      <a:spcBef>
        <a:spcPct val="0"/>
      </a:spcBef>
      <a:spcAft>
        <a:spcPct val="0"/>
      </a:spcAft>
      <a:defRPr sz="3600" b="1" kern="1200">
        <a:solidFill>
          <a:schemeClr val="tx1"/>
        </a:solidFill>
        <a:latin typeface="Comic Sans MS" pitchFamily="66" charset="0"/>
        <a:ea typeface="MS PGothic" pitchFamily="34" charset="-128"/>
        <a:cs typeface="+mn-cs"/>
      </a:defRPr>
    </a:lvl1pPr>
    <a:lvl2pPr marL="457200" algn="l" rtl="0" eaLnBrk="0" fontAlgn="base" hangingPunct="0">
      <a:spcBef>
        <a:spcPct val="0"/>
      </a:spcBef>
      <a:spcAft>
        <a:spcPct val="0"/>
      </a:spcAft>
      <a:defRPr sz="3600" b="1" kern="1200">
        <a:solidFill>
          <a:schemeClr val="tx1"/>
        </a:solidFill>
        <a:latin typeface="Comic Sans MS" pitchFamily="66" charset="0"/>
        <a:ea typeface="MS PGothic" pitchFamily="34" charset="-128"/>
        <a:cs typeface="+mn-cs"/>
      </a:defRPr>
    </a:lvl2pPr>
    <a:lvl3pPr marL="914400" algn="l" rtl="0" eaLnBrk="0" fontAlgn="base" hangingPunct="0">
      <a:spcBef>
        <a:spcPct val="0"/>
      </a:spcBef>
      <a:spcAft>
        <a:spcPct val="0"/>
      </a:spcAft>
      <a:defRPr sz="3600" b="1" kern="1200">
        <a:solidFill>
          <a:schemeClr val="tx1"/>
        </a:solidFill>
        <a:latin typeface="Comic Sans MS" pitchFamily="66" charset="0"/>
        <a:ea typeface="MS PGothic" pitchFamily="34" charset="-128"/>
        <a:cs typeface="+mn-cs"/>
      </a:defRPr>
    </a:lvl3pPr>
    <a:lvl4pPr marL="1371600" algn="l" rtl="0" eaLnBrk="0" fontAlgn="base" hangingPunct="0">
      <a:spcBef>
        <a:spcPct val="0"/>
      </a:spcBef>
      <a:spcAft>
        <a:spcPct val="0"/>
      </a:spcAft>
      <a:defRPr sz="3600" b="1" kern="1200">
        <a:solidFill>
          <a:schemeClr val="tx1"/>
        </a:solidFill>
        <a:latin typeface="Comic Sans MS" pitchFamily="66" charset="0"/>
        <a:ea typeface="MS PGothic" pitchFamily="34" charset="-128"/>
        <a:cs typeface="+mn-cs"/>
      </a:defRPr>
    </a:lvl4pPr>
    <a:lvl5pPr marL="1828800" algn="l" rtl="0" eaLnBrk="0" fontAlgn="base" hangingPunct="0">
      <a:spcBef>
        <a:spcPct val="0"/>
      </a:spcBef>
      <a:spcAft>
        <a:spcPct val="0"/>
      </a:spcAft>
      <a:defRPr sz="3600" b="1" kern="1200">
        <a:solidFill>
          <a:schemeClr val="tx1"/>
        </a:solidFill>
        <a:latin typeface="Comic Sans MS" pitchFamily="66" charset="0"/>
        <a:ea typeface="MS PGothic" pitchFamily="34" charset="-128"/>
        <a:cs typeface="+mn-cs"/>
      </a:defRPr>
    </a:lvl5pPr>
    <a:lvl6pPr marL="2286000" algn="l" defTabSz="914400" rtl="0" eaLnBrk="1" latinLnBrk="0" hangingPunct="1">
      <a:defRPr sz="3600" b="1" kern="1200">
        <a:solidFill>
          <a:schemeClr val="tx1"/>
        </a:solidFill>
        <a:latin typeface="Comic Sans MS" pitchFamily="66" charset="0"/>
        <a:ea typeface="MS PGothic" pitchFamily="34" charset="-128"/>
        <a:cs typeface="+mn-cs"/>
      </a:defRPr>
    </a:lvl6pPr>
    <a:lvl7pPr marL="2743200" algn="l" defTabSz="914400" rtl="0" eaLnBrk="1" latinLnBrk="0" hangingPunct="1">
      <a:defRPr sz="3600" b="1" kern="1200">
        <a:solidFill>
          <a:schemeClr val="tx1"/>
        </a:solidFill>
        <a:latin typeface="Comic Sans MS" pitchFamily="66" charset="0"/>
        <a:ea typeface="MS PGothic" pitchFamily="34" charset="-128"/>
        <a:cs typeface="+mn-cs"/>
      </a:defRPr>
    </a:lvl7pPr>
    <a:lvl8pPr marL="3200400" algn="l" defTabSz="914400" rtl="0" eaLnBrk="1" latinLnBrk="0" hangingPunct="1">
      <a:defRPr sz="3600" b="1" kern="1200">
        <a:solidFill>
          <a:schemeClr val="tx1"/>
        </a:solidFill>
        <a:latin typeface="Comic Sans MS" pitchFamily="66" charset="0"/>
        <a:ea typeface="MS PGothic" pitchFamily="34" charset="-128"/>
        <a:cs typeface="+mn-cs"/>
      </a:defRPr>
    </a:lvl8pPr>
    <a:lvl9pPr marL="3657600" algn="l" defTabSz="914400" rtl="0" eaLnBrk="1" latinLnBrk="0" hangingPunct="1">
      <a:defRPr sz="3600" b="1" kern="1200">
        <a:solidFill>
          <a:schemeClr val="tx1"/>
        </a:solidFill>
        <a:latin typeface="Comic Sans MS" pitchFamily="66"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B6FB1"/>
    <a:srgbClr val="FFFF99"/>
    <a:srgbClr val="3742AD"/>
    <a:srgbClr val="C9271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833" autoAdjust="0"/>
    <p:restoredTop sz="94702" autoAdjust="0"/>
  </p:normalViewPr>
  <p:slideViewPr>
    <p:cSldViewPr>
      <p:cViewPr varScale="1">
        <p:scale>
          <a:sx n="69" d="100"/>
          <a:sy n="69" d="100"/>
        </p:scale>
        <p:origin x="570"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2944958" cy="496888"/>
          </a:xfrm>
          <a:prstGeom prst="rect">
            <a:avLst/>
          </a:prstGeom>
        </p:spPr>
        <p:txBody>
          <a:bodyPr vert="horz" lIns="92872" tIns="46436" rIns="92872" bIns="46436" rtlCol="0"/>
          <a:lstStyle>
            <a:lvl1pPr algn="l">
              <a:defRPr sz="1200"/>
            </a:lvl1pPr>
          </a:lstStyle>
          <a:p>
            <a:endParaRPr lang="en-GB"/>
          </a:p>
        </p:txBody>
      </p:sp>
      <p:sp>
        <p:nvSpPr>
          <p:cNvPr id="3" name="Date Placeholder 2"/>
          <p:cNvSpPr>
            <a:spLocks noGrp="1"/>
          </p:cNvSpPr>
          <p:nvPr>
            <p:ph type="dt" sz="quarter" idx="1"/>
          </p:nvPr>
        </p:nvSpPr>
        <p:spPr>
          <a:xfrm>
            <a:off x="3851099" y="2"/>
            <a:ext cx="2944958" cy="496888"/>
          </a:xfrm>
          <a:prstGeom prst="rect">
            <a:avLst/>
          </a:prstGeom>
        </p:spPr>
        <p:txBody>
          <a:bodyPr vert="horz" lIns="92872" tIns="46436" rIns="92872" bIns="46436" rtlCol="0"/>
          <a:lstStyle>
            <a:lvl1pPr algn="r">
              <a:defRPr sz="1200"/>
            </a:lvl1pPr>
          </a:lstStyle>
          <a:p>
            <a:fld id="{BD706891-E2FE-42B6-BA91-4835BF480521}" type="datetimeFigureOut">
              <a:rPr lang="en-GB" smtClean="0"/>
              <a:pPr/>
              <a:t>13/03/2019</a:t>
            </a:fld>
            <a:endParaRPr lang="en-GB"/>
          </a:p>
        </p:txBody>
      </p:sp>
      <p:sp>
        <p:nvSpPr>
          <p:cNvPr id="4" name="Footer Placeholder 3"/>
          <p:cNvSpPr>
            <a:spLocks noGrp="1"/>
          </p:cNvSpPr>
          <p:nvPr>
            <p:ph type="ftr" sz="quarter" idx="2"/>
          </p:nvPr>
        </p:nvSpPr>
        <p:spPr>
          <a:xfrm>
            <a:off x="0" y="9428164"/>
            <a:ext cx="2944958" cy="496887"/>
          </a:xfrm>
          <a:prstGeom prst="rect">
            <a:avLst/>
          </a:prstGeom>
        </p:spPr>
        <p:txBody>
          <a:bodyPr vert="horz" lIns="92872" tIns="46436" rIns="92872" bIns="46436" rtlCol="0" anchor="b"/>
          <a:lstStyle>
            <a:lvl1pPr algn="l">
              <a:defRPr sz="1200"/>
            </a:lvl1pPr>
          </a:lstStyle>
          <a:p>
            <a:endParaRPr lang="en-GB"/>
          </a:p>
        </p:txBody>
      </p:sp>
      <p:sp>
        <p:nvSpPr>
          <p:cNvPr id="5" name="Slide Number Placeholder 4"/>
          <p:cNvSpPr>
            <a:spLocks noGrp="1"/>
          </p:cNvSpPr>
          <p:nvPr>
            <p:ph type="sldNum" sz="quarter" idx="3"/>
          </p:nvPr>
        </p:nvSpPr>
        <p:spPr>
          <a:xfrm>
            <a:off x="3851099" y="9428164"/>
            <a:ext cx="2944958" cy="496887"/>
          </a:xfrm>
          <a:prstGeom prst="rect">
            <a:avLst/>
          </a:prstGeom>
        </p:spPr>
        <p:txBody>
          <a:bodyPr vert="horz" lIns="92872" tIns="46436" rIns="92872" bIns="46436" rtlCol="0" anchor="b"/>
          <a:lstStyle>
            <a:lvl1pPr algn="r">
              <a:defRPr sz="1200"/>
            </a:lvl1pPr>
          </a:lstStyle>
          <a:p>
            <a:fld id="{5204B4D9-5F21-4652-A6E8-426DD208459A}" type="slidenum">
              <a:rPr lang="en-GB" smtClean="0"/>
              <a:pPr/>
              <a:t>‹#›</a:t>
            </a:fld>
            <a:endParaRPr lang="en-GB"/>
          </a:p>
        </p:txBody>
      </p:sp>
    </p:spTree>
    <p:extLst>
      <p:ext uri="{BB962C8B-B14F-4D97-AF65-F5344CB8AC3E}">
        <p14:creationId xmlns:p14="http://schemas.microsoft.com/office/powerpoint/2010/main" val="241924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2"/>
            <a:ext cx="2945659" cy="496332"/>
          </a:xfrm>
          <a:prstGeom prst="rect">
            <a:avLst/>
          </a:prstGeom>
        </p:spPr>
        <p:txBody>
          <a:bodyPr vert="horz" lIns="92872" tIns="46436" rIns="92872" bIns="46436" rtlCol="0"/>
          <a:lstStyle>
            <a:lvl1pPr algn="l">
              <a:defRPr sz="1200" smtClean="0"/>
            </a:lvl1pPr>
          </a:lstStyle>
          <a:p>
            <a:pPr>
              <a:defRPr/>
            </a:pPr>
            <a:endParaRPr lang="en-GB"/>
          </a:p>
        </p:txBody>
      </p:sp>
      <p:sp>
        <p:nvSpPr>
          <p:cNvPr id="3" name="Date Placeholder 2"/>
          <p:cNvSpPr>
            <a:spLocks noGrp="1"/>
          </p:cNvSpPr>
          <p:nvPr>
            <p:ph type="dt" idx="1"/>
          </p:nvPr>
        </p:nvSpPr>
        <p:spPr>
          <a:xfrm>
            <a:off x="3850444" y="2"/>
            <a:ext cx="2945659" cy="496332"/>
          </a:xfrm>
          <a:prstGeom prst="rect">
            <a:avLst/>
          </a:prstGeom>
        </p:spPr>
        <p:txBody>
          <a:bodyPr vert="horz" lIns="92872" tIns="46436" rIns="92872" bIns="46436" rtlCol="0"/>
          <a:lstStyle>
            <a:lvl1pPr algn="r">
              <a:defRPr sz="1200" smtClean="0"/>
            </a:lvl1pPr>
          </a:lstStyle>
          <a:p>
            <a:pPr>
              <a:defRPr/>
            </a:pPr>
            <a:fld id="{DC902F4D-219D-4565-B917-303B3AA554AB}" type="datetimeFigureOut">
              <a:rPr lang="en-GB"/>
              <a:pPr>
                <a:defRPr/>
              </a:pPr>
              <a:t>13/03/2019</a:t>
            </a:fld>
            <a:endParaRPr lang="en-GB"/>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2872" tIns="46436" rIns="92872" bIns="46436" rtlCol="0" anchor="ctr"/>
          <a:lstStyle/>
          <a:p>
            <a:pPr lvl="0"/>
            <a:endParaRPr lang="en-GB" noProof="0" smtClean="0"/>
          </a:p>
        </p:txBody>
      </p:sp>
      <p:sp>
        <p:nvSpPr>
          <p:cNvPr id="5" name="Notes Placeholder 4"/>
          <p:cNvSpPr>
            <a:spLocks noGrp="1"/>
          </p:cNvSpPr>
          <p:nvPr>
            <p:ph type="body" sz="quarter" idx="3"/>
          </p:nvPr>
        </p:nvSpPr>
        <p:spPr>
          <a:xfrm>
            <a:off x="679768" y="4715156"/>
            <a:ext cx="5438140" cy="4466987"/>
          </a:xfrm>
          <a:prstGeom prst="rect">
            <a:avLst/>
          </a:prstGeom>
        </p:spPr>
        <p:txBody>
          <a:bodyPr vert="horz" lIns="92872" tIns="46436" rIns="92872" bIns="46436"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smtClean="0"/>
          </a:p>
        </p:txBody>
      </p:sp>
      <p:sp>
        <p:nvSpPr>
          <p:cNvPr id="6" name="Footer Placeholder 5"/>
          <p:cNvSpPr>
            <a:spLocks noGrp="1"/>
          </p:cNvSpPr>
          <p:nvPr>
            <p:ph type="ftr" sz="quarter" idx="4"/>
          </p:nvPr>
        </p:nvSpPr>
        <p:spPr>
          <a:xfrm>
            <a:off x="1" y="9428585"/>
            <a:ext cx="2945659" cy="496332"/>
          </a:xfrm>
          <a:prstGeom prst="rect">
            <a:avLst/>
          </a:prstGeom>
        </p:spPr>
        <p:txBody>
          <a:bodyPr vert="horz" lIns="92872" tIns="46436" rIns="92872" bIns="46436" rtlCol="0" anchor="b"/>
          <a:lstStyle>
            <a:lvl1pPr algn="l">
              <a:defRPr sz="1200" smtClean="0"/>
            </a:lvl1pPr>
          </a:lstStyle>
          <a:p>
            <a:pPr>
              <a:defRPr/>
            </a:pPr>
            <a:endParaRPr lang="en-GB"/>
          </a:p>
        </p:txBody>
      </p:sp>
      <p:sp>
        <p:nvSpPr>
          <p:cNvPr id="7" name="Slide Number Placeholder 6"/>
          <p:cNvSpPr>
            <a:spLocks noGrp="1"/>
          </p:cNvSpPr>
          <p:nvPr>
            <p:ph type="sldNum" sz="quarter" idx="5"/>
          </p:nvPr>
        </p:nvSpPr>
        <p:spPr>
          <a:xfrm>
            <a:off x="3850444" y="9428585"/>
            <a:ext cx="2945659" cy="496332"/>
          </a:xfrm>
          <a:prstGeom prst="rect">
            <a:avLst/>
          </a:prstGeom>
        </p:spPr>
        <p:txBody>
          <a:bodyPr vert="horz" lIns="92872" tIns="46436" rIns="92872" bIns="46436" rtlCol="0" anchor="b"/>
          <a:lstStyle>
            <a:lvl1pPr algn="r">
              <a:defRPr sz="1200" smtClean="0"/>
            </a:lvl1pPr>
          </a:lstStyle>
          <a:p>
            <a:pPr>
              <a:defRPr/>
            </a:pPr>
            <a:fld id="{6E8C7A54-AA62-4C41-A54C-3A2089508505}" type="slidenum">
              <a:rPr lang="en-GB"/>
              <a:pPr>
                <a:defRPr/>
              </a:pPr>
              <a:t>‹#›</a:t>
            </a:fld>
            <a:endParaRPr lang="en-GB"/>
          </a:p>
        </p:txBody>
      </p:sp>
    </p:spTree>
    <p:extLst>
      <p:ext uri="{BB962C8B-B14F-4D97-AF65-F5344CB8AC3E}">
        <p14:creationId xmlns:p14="http://schemas.microsoft.com/office/powerpoint/2010/main" val="423647825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a:t>
            </a:r>
            <a:r>
              <a:rPr lang="en-US" dirty="0" err="1" smtClean="0"/>
              <a:t>www.theguardian.com</a:t>
            </a:r>
            <a:r>
              <a:rPr lang="en-US" dirty="0" smtClean="0"/>
              <a:t>/news/2015/</a:t>
            </a:r>
            <a:r>
              <a:rPr lang="en-US" dirty="0" err="1" smtClean="0"/>
              <a:t>apr</a:t>
            </a:r>
            <a:r>
              <a:rPr lang="en-US" dirty="0" smtClean="0"/>
              <a:t>/08/can-world-economy-survive-without-fossil-fuels</a:t>
            </a:r>
            <a:endParaRPr lang="en-US" dirty="0"/>
          </a:p>
        </p:txBody>
      </p:sp>
      <p:sp>
        <p:nvSpPr>
          <p:cNvPr id="4" name="Slide Number Placeholder 3"/>
          <p:cNvSpPr>
            <a:spLocks noGrp="1"/>
          </p:cNvSpPr>
          <p:nvPr>
            <p:ph type="sldNum" sz="quarter" idx="10"/>
          </p:nvPr>
        </p:nvSpPr>
        <p:spPr/>
        <p:txBody>
          <a:bodyPr/>
          <a:lstStyle/>
          <a:p>
            <a:fld id="{F28168E1-6B07-954D-A690-4D650EE9DDD3}" type="slidenum">
              <a:rPr lang="en-US" smtClean="0"/>
              <a:pPr/>
              <a:t>33</a:t>
            </a:fld>
            <a:endParaRPr lang="en-US"/>
          </a:p>
        </p:txBody>
      </p:sp>
    </p:spTree>
    <p:extLst>
      <p:ext uri="{BB962C8B-B14F-4D97-AF65-F5344CB8AC3E}">
        <p14:creationId xmlns:p14="http://schemas.microsoft.com/office/powerpoint/2010/main" val="20965488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6E8C7A54-AA62-4C41-A54C-3A2089508505}" type="slidenum">
              <a:rPr lang="en-GB" smtClean="0"/>
              <a:pPr>
                <a:defRPr/>
              </a:pPr>
              <a:t>41</a:t>
            </a:fld>
            <a:endParaRPr lang="en-GB"/>
          </a:p>
        </p:txBody>
      </p:sp>
    </p:spTree>
    <p:extLst>
      <p:ext uri="{BB962C8B-B14F-4D97-AF65-F5344CB8AC3E}">
        <p14:creationId xmlns:p14="http://schemas.microsoft.com/office/powerpoint/2010/main" val="10217040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http://www.geogonline.org.uk/Y8_globalwarming.htm</a:t>
            </a:r>
            <a:endParaRPr lang="en-US" dirty="0"/>
          </a:p>
        </p:txBody>
      </p:sp>
      <p:sp>
        <p:nvSpPr>
          <p:cNvPr id="4" name="Slide Number Placeholder 3"/>
          <p:cNvSpPr>
            <a:spLocks noGrp="1"/>
          </p:cNvSpPr>
          <p:nvPr>
            <p:ph type="sldNum" sz="quarter" idx="10"/>
          </p:nvPr>
        </p:nvSpPr>
        <p:spPr/>
        <p:txBody>
          <a:bodyPr/>
          <a:lstStyle/>
          <a:p>
            <a:fld id="{F28168E1-6B07-954D-A690-4D650EE9DDD3}" type="slidenum">
              <a:rPr lang="en-US" smtClean="0"/>
              <a:pPr/>
              <a:t>43</a:t>
            </a:fld>
            <a:endParaRPr lang="en-US"/>
          </a:p>
        </p:txBody>
      </p:sp>
    </p:spTree>
    <p:extLst>
      <p:ext uri="{BB962C8B-B14F-4D97-AF65-F5344CB8AC3E}">
        <p14:creationId xmlns:p14="http://schemas.microsoft.com/office/powerpoint/2010/main" val="34785805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E16012B-1B85-4CE7-BE13-07F54056340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087090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F6B5826-F876-4FED-8AFE-3AB3B922FAE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542916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8"/>
            <a:ext cx="78867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623888" y="458947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851BE91-E384-443D-B212-0AA92410AE5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805667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7F70649-D92D-4929-A2E3-EB0B87B07D6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144053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9"/>
            <a:ext cx="78867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630239"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9"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9D44D17D-CA15-4F24-B50A-B2DF0659899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621884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239D1B6D-37A5-43DC-830D-9367FFE10E5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1604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4ED4043F-09BD-4F3D-A9D1-2A2AC46AED2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607810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43" y="457200"/>
            <a:ext cx="2949575"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3887788" y="98743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30243"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42B06CE-0614-4918-858A-802BD7B48A1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142439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43" y="457200"/>
            <a:ext cx="2949575"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3887788" y="98743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630243"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13DB454-C1D5-41AB-8532-654A08C461D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912520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316A238-5945-4847-A85C-EB7397ADE25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584916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4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A2DE7FE-D4F9-4230-98FE-4EF067890CA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568272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B6FB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6"/>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l" eaLnBrk="1" hangingPunct="1">
              <a:defRPr sz="1400" b="0">
                <a:latin typeface="+mn-lt"/>
                <a:ea typeface="+mn-ea"/>
                <a:cs typeface="+mn-cs"/>
              </a:defRPr>
            </a:lvl1pPr>
          </a:lstStyle>
          <a:p>
            <a:pPr>
              <a:defRPr/>
            </a:pPr>
            <a:endParaRPr lang="en-US" alt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eaLnBrk="1" hangingPunct="1">
              <a:defRPr sz="1400" b="0">
                <a:latin typeface="+mn-lt"/>
                <a:ea typeface="+mn-ea"/>
                <a:cs typeface="+mn-cs"/>
              </a:defRPr>
            </a:lvl1pPr>
          </a:lstStyle>
          <a:p>
            <a:pPr>
              <a:defRPr/>
            </a:pPr>
            <a:endParaRPr lang="en-US" alt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eaLnBrk="1" hangingPunct="1">
              <a:defRPr sz="1400" b="0">
                <a:latin typeface="Arial" pitchFamily="34" charset="0"/>
              </a:defRPr>
            </a:lvl1pPr>
          </a:lstStyle>
          <a:p>
            <a:pPr>
              <a:defRPr/>
            </a:pPr>
            <a:fld id="{EA822B33-2081-4F93-AD51-39897CAD6FF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50985385"/>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ctr" rtl="0" eaLnBrk="0" fontAlgn="base" hangingPunct="0">
        <a:spcBef>
          <a:spcPct val="0"/>
        </a:spcBef>
        <a:spcAft>
          <a:spcPct val="0"/>
        </a:spcAft>
        <a:defRPr sz="4400" kern="1200">
          <a:solidFill>
            <a:schemeClr val="tx2"/>
          </a:solidFill>
          <a:latin typeface="+mj-lt"/>
          <a:ea typeface="MS PGothic" panose="020B0600070205080204" pitchFamily="34" charset="-128"/>
          <a:cs typeface="MS PGothic" charset="0"/>
        </a:defRPr>
      </a:lvl1pPr>
      <a:lvl2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2pPr>
      <a:lvl3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3pPr>
      <a:lvl4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4pPr>
      <a:lvl5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S PGothic" panose="020B0600070205080204" pitchFamily="34" charset="-128"/>
          <a:cs typeface="MS PGothic" charset="0"/>
        </a:defRPr>
      </a:lvl1pPr>
      <a:lvl2pPr marL="742950" indent="-285750" algn="l" rtl="0" eaLnBrk="0" fontAlgn="base" hangingPunct="0">
        <a:spcBef>
          <a:spcPct val="20000"/>
        </a:spcBef>
        <a:spcAft>
          <a:spcPct val="0"/>
        </a:spcAft>
        <a:buChar char="–"/>
        <a:defRPr sz="2800" kern="1200">
          <a:solidFill>
            <a:schemeClr val="tx1"/>
          </a:solidFill>
          <a:latin typeface="+mn-lt"/>
          <a:ea typeface="MS PGothic" panose="020B0600070205080204" pitchFamily="34" charset="-128"/>
          <a:cs typeface="MS PGothic" charset="0"/>
        </a:defRPr>
      </a:lvl2pPr>
      <a:lvl3pPr marL="1143000" indent="-228600" algn="l" rtl="0" eaLnBrk="0" fontAlgn="base" hangingPunct="0">
        <a:spcBef>
          <a:spcPct val="20000"/>
        </a:spcBef>
        <a:spcAft>
          <a:spcPct val="0"/>
        </a:spcAft>
        <a:buChar char="•"/>
        <a:defRPr sz="2400" kern="1200">
          <a:solidFill>
            <a:schemeClr val="tx1"/>
          </a:solidFill>
          <a:latin typeface="+mn-lt"/>
          <a:ea typeface="MS PGothic" panose="020B0600070205080204" pitchFamily="34" charset="-128"/>
          <a:cs typeface="MS PGothic" charset="0"/>
        </a:defRPr>
      </a:lvl3pPr>
      <a:lvl4pPr marL="1600200" indent="-228600" algn="l" rtl="0" eaLnBrk="0" fontAlgn="base" hangingPunct="0">
        <a:spcBef>
          <a:spcPct val="20000"/>
        </a:spcBef>
        <a:spcAft>
          <a:spcPct val="0"/>
        </a:spcAft>
        <a:buChar char="–"/>
        <a:defRPr sz="2000" kern="1200">
          <a:solidFill>
            <a:schemeClr val="tx1"/>
          </a:solidFill>
          <a:latin typeface="+mn-lt"/>
          <a:ea typeface="MS PGothic" panose="020B0600070205080204" pitchFamily="34" charset="-128"/>
          <a:cs typeface="MS PGothic" charset="0"/>
        </a:defRPr>
      </a:lvl4pPr>
      <a:lvl5pPr marL="2057400" indent="-228600" algn="l" rtl="0" eaLnBrk="0" fontAlgn="base" hangingPunct="0">
        <a:spcBef>
          <a:spcPct val="20000"/>
        </a:spcBef>
        <a:spcAft>
          <a:spcPct val="0"/>
        </a:spcAft>
        <a:buChar char="»"/>
        <a:defRPr sz="2000" kern="1200">
          <a:solidFill>
            <a:schemeClr val="tx1"/>
          </a:solidFill>
          <a:latin typeface="+mn-lt"/>
          <a:ea typeface="MS PGothic" panose="020B0600070205080204" pitchFamily="34" charset="-128"/>
          <a:cs typeface="MS PGothic"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s://www.youtube.com/watch?v=cJ-J91SwP8w"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3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2.xml"/><Relationship Id="rId4" Type="http://schemas.openxmlformats.org/officeDocument/2006/relationships/image" Target="../media/image44.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0" y="1734207"/>
            <a:ext cx="9144000" cy="5123793"/>
          </a:xfrm>
          <a:prstGeom prst="rect">
            <a:avLst/>
          </a:prstGeom>
        </p:spPr>
      </p:pic>
      <p:sp>
        <p:nvSpPr>
          <p:cNvPr id="5" name="Rectangle 4"/>
          <p:cNvSpPr/>
          <p:nvPr/>
        </p:nvSpPr>
        <p:spPr>
          <a:xfrm>
            <a:off x="0" y="-48799"/>
            <a:ext cx="9144000" cy="203375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GB" sz="1800" b="0">
              <a:solidFill>
                <a:prstClr val="black"/>
              </a:solidFill>
              <a:latin typeface="Book Antiqua"/>
            </a:endParaRPr>
          </a:p>
        </p:txBody>
      </p:sp>
      <p:sp>
        <p:nvSpPr>
          <p:cNvPr id="6" name="Down Arrow 5"/>
          <p:cNvSpPr/>
          <p:nvPr/>
        </p:nvSpPr>
        <p:spPr>
          <a:xfrm rot="19481662">
            <a:off x="1082536" y="1546105"/>
            <a:ext cx="712441" cy="2354951"/>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GB" sz="1800" b="0">
              <a:solidFill>
                <a:prstClr val="white"/>
              </a:solidFill>
              <a:latin typeface="Book Antiqua"/>
            </a:endParaRPr>
          </a:p>
        </p:txBody>
      </p:sp>
      <p:sp>
        <p:nvSpPr>
          <p:cNvPr id="7" name="Up Arrow 6"/>
          <p:cNvSpPr/>
          <p:nvPr/>
        </p:nvSpPr>
        <p:spPr>
          <a:xfrm rot="18667490">
            <a:off x="2140478" y="2225736"/>
            <a:ext cx="774176" cy="1161007"/>
          </a:xfrm>
          <a:prstGeom prst="upArrow">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GB" sz="1800" b="0">
              <a:solidFill>
                <a:prstClr val="white"/>
              </a:solidFill>
              <a:latin typeface="Book Antiqua"/>
            </a:endParaRPr>
          </a:p>
        </p:txBody>
      </p:sp>
      <p:sp>
        <p:nvSpPr>
          <p:cNvPr id="8" name="Up Arrow 7"/>
          <p:cNvSpPr/>
          <p:nvPr/>
        </p:nvSpPr>
        <p:spPr>
          <a:xfrm rot="1233866">
            <a:off x="5340570" y="542389"/>
            <a:ext cx="1277007" cy="2703551"/>
          </a:xfrm>
          <a:prstGeom prst="up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GB" sz="1800" b="0">
              <a:solidFill>
                <a:prstClr val="white"/>
              </a:solidFill>
              <a:latin typeface="Book Antiqua"/>
            </a:endParaRPr>
          </a:p>
        </p:txBody>
      </p:sp>
      <p:sp>
        <p:nvSpPr>
          <p:cNvPr id="9" name="Rectangle 8"/>
          <p:cNvSpPr/>
          <p:nvPr/>
        </p:nvSpPr>
        <p:spPr>
          <a:xfrm rot="20399120">
            <a:off x="5860832" y="2031299"/>
            <a:ext cx="1146941" cy="526271"/>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GB" sz="1800" b="0">
              <a:solidFill>
                <a:prstClr val="white"/>
              </a:solidFill>
              <a:latin typeface="Book Antiqua"/>
            </a:endParaRPr>
          </a:p>
        </p:txBody>
      </p:sp>
      <p:sp>
        <p:nvSpPr>
          <p:cNvPr id="10" name="Down Arrow 9"/>
          <p:cNvSpPr/>
          <p:nvPr/>
        </p:nvSpPr>
        <p:spPr>
          <a:xfrm rot="20198099">
            <a:off x="6806387" y="1604006"/>
            <a:ext cx="1040525" cy="1575147"/>
          </a:xfrm>
          <a:prstGeom prst="downArrow">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GB" sz="1800" b="0">
              <a:solidFill>
                <a:prstClr val="white"/>
              </a:solidFill>
              <a:latin typeface="Book Antiqua"/>
            </a:endParaRPr>
          </a:p>
        </p:txBody>
      </p:sp>
      <p:sp>
        <p:nvSpPr>
          <p:cNvPr id="11" name="TextBox 10"/>
          <p:cNvSpPr txBox="1"/>
          <p:nvPr/>
        </p:nvSpPr>
        <p:spPr>
          <a:xfrm>
            <a:off x="177363" y="3832813"/>
            <a:ext cx="2849616" cy="1754327"/>
          </a:xfrm>
          <a:prstGeom prst="rect">
            <a:avLst/>
          </a:prstGeom>
          <a:solidFill>
            <a:schemeClr val="bg1"/>
          </a:solidFill>
        </p:spPr>
        <p:txBody>
          <a:bodyPr wrap="square" rtlCol="0">
            <a:spAutoFit/>
          </a:bodyPr>
          <a:lstStyle/>
          <a:p>
            <a:pPr eaLnBrk="1" fontAlgn="auto" hangingPunct="1">
              <a:spcBef>
                <a:spcPts val="0"/>
              </a:spcBef>
              <a:spcAft>
                <a:spcPts val="0"/>
              </a:spcAft>
            </a:pPr>
            <a:r>
              <a:rPr lang="en-GB" sz="1800" b="0" dirty="0" smtClean="0">
                <a:solidFill>
                  <a:prstClr val="black"/>
                </a:solidFill>
                <a:latin typeface="Century Gothic" panose="020B0502020202020204" pitchFamily="34" charset="0"/>
              </a:rPr>
              <a:t>1. Solar energy from the sun passes through the atmosphere and is absorbed by the surface – </a:t>
            </a:r>
            <a:r>
              <a:rPr lang="en-GB" sz="1800" dirty="0" smtClean="0">
                <a:solidFill>
                  <a:prstClr val="black"/>
                </a:solidFill>
                <a:latin typeface="Century Gothic" panose="020B0502020202020204" pitchFamily="34" charset="0"/>
              </a:rPr>
              <a:t>trees, seas and oceans.</a:t>
            </a:r>
            <a:endParaRPr lang="en-GB" sz="1800" dirty="0">
              <a:solidFill>
                <a:prstClr val="black"/>
              </a:solidFill>
              <a:latin typeface="Century Gothic" panose="020B0502020202020204" pitchFamily="34" charset="0"/>
            </a:endParaRPr>
          </a:p>
        </p:txBody>
      </p:sp>
      <p:sp>
        <p:nvSpPr>
          <p:cNvPr id="12" name="TextBox 11"/>
          <p:cNvSpPr txBox="1"/>
          <p:nvPr/>
        </p:nvSpPr>
        <p:spPr>
          <a:xfrm>
            <a:off x="1331640" y="620688"/>
            <a:ext cx="2057400" cy="1200329"/>
          </a:xfrm>
          <a:prstGeom prst="rect">
            <a:avLst/>
          </a:prstGeom>
          <a:solidFill>
            <a:schemeClr val="bg1"/>
          </a:solidFill>
        </p:spPr>
        <p:txBody>
          <a:bodyPr wrap="square" rtlCol="0">
            <a:spAutoFit/>
          </a:bodyPr>
          <a:lstStyle/>
          <a:p>
            <a:pPr eaLnBrk="1" fontAlgn="auto" hangingPunct="1">
              <a:spcBef>
                <a:spcPts val="0"/>
              </a:spcBef>
              <a:spcAft>
                <a:spcPts val="0"/>
              </a:spcAft>
            </a:pPr>
            <a:r>
              <a:rPr lang="en-GB" sz="1800" b="0" dirty="0" smtClean="0">
                <a:solidFill>
                  <a:prstClr val="black"/>
                </a:solidFill>
                <a:latin typeface="Century Gothic" panose="020B0502020202020204" pitchFamily="34" charset="0"/>
              </a:rPr>
              <a:t>2. Some energy is reflected back out to space – </a:t>
            </a:r>
            <a:r>
              <a:rPr lang="en-GB" sz="1800" dirty="0" smtClean="0">
                <a:solidFill>
                  <a:prstClr val="black"/>
                </a:solidFill>
                <a:latin typeface="Century Gothic" panose="020B0502020202020204" pitchFamily="34" charset="0"/>
              </a:rPr>
              <a:t>ice and snow</a:t>
            </a:r>
            <a:endParaRPr lang="en-GB" sz="1800" dirty="0">
              <a:solidFill>
                <a:prstClr val="black"/>
              </a:solidFill>
              <a:latin typeface="Century Gothic" panose="020B0502020202020204" pitchFamily="34" charset="0"/>
            </a:endParaRPr>
          </a:p>
        </p:txBody>
      </p:sp>
      <p:sp>
        <p:nvSpPr>
          <p:cNvPr id="13" name="TextBox 12"/>
          <p:cNvSpPr txBox="1"/>
          <p:nvPr/>
        </p:nvSpPr>
        <p:spPr>
          <a:xfrm>
            <a:off x="6673916" y="131948"/>
            <a:ext cx="2057400" cy="1754327"/>
          </a:xfrm>
          <a:prstGeom prst="rect">
            <a:avLst/>
          </a:prstGeom>
          <a:solidFill>
            <a:schemeClr val="bg1"/>
          </a:solidFill>
        </p:spPr>
        <p:txBody>
          <a:bodyPr wrap="square" rtlCol="0">
            <a:spAutoFit/>
          </a:bodyPr>
          <a:lstStyle/>
          <a:p>
            <a:pPr eaLnBrk="1" fontAlgn="auto" hangingPunct="1">
              <a:spcBef>
                <a:spcPts val="0"/>
              </a:spcBef>
              <a:spcAft>
                <a:spcPts val="0"/>
              </a:spcAft>
            </a:pPr>
            <a:r>
              <a:rPr lang="en-GB" sz="1800" b="0" dirty="0" smtClean="0">
                <a:solidFill>
                  <a:prstClr val="black"/>
                </a:solidFill>
                <a:latin typeface="Century Gothic" panose="020B0502020202020204" pitchFamily="34" charset="0"/>
              </a:rPr>
              <a:t>3. Earth’s surface is heated and radiates the heat back out to space.</a:t>
            </a:r>
            <a:endParaRPr lang="en-GB" sz="1800" b="0" dirty="0">
              <a:solidFill>
                <a:prstClr val="black"/>
              </a:solidFill>
              <a:latin typeface="Century Gothic" panose="020B0502020202020204" pitchFamily="34" charset="0"/>
            </a:endParaRPr>
          </a:p>
        </p:txBody>
      </p:sp>
      <p:sp>
        <p:nvSpPr>
          <p:cNvPr id="14" name="TextBox 13"/>
          <p:cNvSpPr txBox="1"/>
          <p:nvPr/>
        </p:nvSpPr>
        <p:spPr>
          <a:xfrm>
            <a:off x="6349563" y="3306294"/>
            <a:ext cx="2511301" cy="2308324"/>
          </a:xfrm>
          <a:prstGeom prst="rect">
            <a:avLst/>
          </a:prstGeom>
          <a:solidFill>
            <a:schemeClr val="bg1"/>
          </a:solidFill>
        </p:spPr>
        <p:txBody>
          <a:bodyPr wrap="square" rtlCol="0">
            <a:spAutoFit/>
          </a:bodyPr>
          <a:lstStyle/>
          <a:p>
            <a:pPr eaLnBrk="1" fontAlgn="auto" hangingPunct="1">
              <a:spcBef>
                <a:spcPts val="0"/>
              </a:spcBef>
              <a:spcAft>
                <a:spcPts val="0"/>
              </a:spcAft>
            </a:pPr>
            <a:r>
              <a:rPr lang="en-GB" sz="1800" b="0" dirty="0" smtClean="0">
                <a:solidFill>
                  <a:prstClr val="black"/>
                </a:solidFill>
                <a:latin typeface="Century Gothic" panose="020B0502020202020204" pitchFamily="34" charset="0"/>
              </a:rPr>
              <a:t>4. Greenhouse gases in the atmosphere trap some of the heat which causes the Earth’s temperature to stay at an even level (not too hot or too cold)</a:t>
            </a:r>
            <a:endParaRPr lang="en-GB" sz="1800" b="0" dirty="0">
              <a:solidFill>
                <a:prstClr val="black"/>
              </a:solidFill>
              <a:latin typeface="Century Gothic" panose="020B0502020202020204" pitchFamily="34" charset="0"/>
            </a:endParaRPr>
          </a:p>
        </p:txBody>
      </p:sp>
      <p:cxnSp>
        <p:nvCxnSpPr>
          <p:cNvPr id="3" name="Straight Connector 2"/>
          <p:cNvCxnSpPr/>
          <p:nvPr/>
        </p:nvCxnSpPr>
        <p:spPr>
          <a:xfrm>
            <a:off x="0" y="1984953"/>
            <a:ext cx="9144000" cy="0"/>
          </a:xfrm>
          <a:prstGeom prst="line">
            <a:avLst/>
          </a:prstGeom>
          <a:ln w="76200" cmpd="sng">
            <a:solidFill>
              <a:schemeClr val="bg1"/>
            </a:solidFill>
          </a:ln>
        </p:spPr>
        <p:style>
          <a:lnRef idx="2">
            <a:schemeClr val="accent1"/>
          </a:lnRef>
          <a:fillRef idx="0">
            <a:schemeClr val="accent1"/>
          </a:fillRef>
          <a:effectRef idx="1">
            <a:schemeClr val="accent1"/>
          </a:effectRef>
          <a:fontRef idx="minor">
            <a:schemeClr val="tx1"/>
          </a:fontRef>
        </p:style>
      </p:cxnSp>
      <p:sp>
        <p:nvSpPr>
          <p:cNvPr id="38" name="TextBox 37"/>
          <p:cNvSpPr txBox="1"/>
          <p:nvPr/>
        </p:nvSpPr>
        <p:spPr>
          <a:xfrm>
            <a:off x="3419872" y="1196752"/>
            <a:ext cx="2057400" cy="1754326"/>
          </a:xfrm>
          <a:prstGeom prst="rect">
            <a:avLst/>
          </a:prstGeom>
          <a:solidFill>
            <a:schemeClr val="bg1"/>
          </a:solidFill>
        </p:spPr>
        <p:txBody>
          <a:bodyPr wrap="square" rtlCol="0">
            <a:spAutoFit/>
          </a:bodyPr>
          <a:lstStyle/>
          <a:p>
            <a:pPr eaLnBrk="1" fontAlgn="auto" hangingPunct="1">
              <a:spcBef>
                <a:spcPts val="0"/>
              </a:spcBef>
              <a:spcAft>
                <a:spcPts val="0"/>
              </a:spcAft>
            </a:pPr>
            <a:r>
              <a:rPr lang="en-GB" sz="1800" b="0" dirty="0" smtClean="0">
                <a:solidFill>
                  <a:prstClr val="black"/>
                </a:solidFill>
                <a:latin typeface="Century Gothic" panose="020B0502020202020204" pitchFamily="34" charset="0"/>
              </a:rPr>
              <a:t>LAYER OF GREENHOUSE GASES (CO2, METHANE, NITRIOUS OXIDE ETC)</a:t>
            </a:r>
            <a:endParaRPr lang="en-GB" sz="1800" dirty="0">
              <a:solidFill>
                <a:prstClr val="black"/>
              </a:solidFill>
              <a:latin typeface="Century Gothic" panose="020B0502020202020204" pitchFamily="34" charset="0"/>
            </a:endParaRPr>
          </a:p>
        </p:txBody>
      </p:sp>
      <p:sp>
        <p:nvSpPr>
          <p:cNvPr id="39" name="Oval 38"/>
          <p:cNvSpPr/>
          <p:nvPr/>
        </p:nvSpPr>
        <p:spPr>
          <a:xfrm>
            <a:off x="0" y="620688"/>
            <a:ext cx="1187624" cy="1008112"/>
          </a:xfrm>
          <a:prstGeom prst="ellipse">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solidFill>
                <a:prstClr val="white"/>
              </a:solidFill>
              <a:latin typeface="Book Antiqua"/>
            </a:endParaRPr>
          </a:p>
        </p:txBody>
      </p:sp>
      <p:sp>
        <p:nvSpPr>
          <p:cNvPr id="2" name="Rectangle 1"/>
          <p:cNvSpPr/>
          <p:nvPr/>
        </p:nvSpPr>
        <p:spPr>
          <a:xfrm>
            <a:off x="1675339" y="5657671"/>
            <a:ext cx="6462183" cy="1200329"/>
          </a:xfrm>
          <a:prstGeom prst="rect">
            <a:avLst/>
          </a:prstGeom>
          <a:solidFill>
            <a:schemeClr val="bg1"/>
          </a:solidFill>
          <a:ln>
            <a:solidFill>
              <a:schemeClr val="tx1"/>
            </a:solidFill>
          </a:ln>
        </p:spPr>
        <p:txBody>
          <a:bodyPr wrap="square">
            <a:spAutoFit/>
          </a:bodyPr>
          <a:lstStyle/>
          <a:p>
            <a:r>
              <a:rPr lang="en-GB" sz="1800" dirty="0">
                <a:solidFill>
                  <a:prstClr val="black"/>
                </a:solidFill>
                <a:latin typeface="Century Gothic" panose="020B0502020202020204" pitchFamily="34" charset="0"/>
              </a:rPr>
              <a:t>Increased greenhouse gases being let out means that the blanket of greenhouse gases is getting bigger so more heat is kept in = earth gets hotter. </a:t>
            </a:r>
            <a:r>
              <a:rPr lang="en-GB" sz="1800" dirty="0" smtClean="0">
                <a:solidFill>
                  <a:prstClr val="black"/>
                </a:solidFill>
                <a:latin typeface="Century Gothic" panose="020B0502020202020204" pitchFamily="34" charset="0"/>
              </a:rPr>
              <a:t>This </a:t>
            </a:r>
            <a:r>
              <a:rPr lang="en-GB" sz="1800" dirty="0">
                <a:solidFill>
                  <a:prstClr val="black"/>
                </a:solidFill>
                <a:latin typeface="Century Gothic" panose="020B0502020202020204" pitchFamily="34" charset="0"/>
              </a:rPr>
              <a:t>is called the greenhouse gas effect.</a:t>
            </a:r>
          </a:p>
        </p:txBody>
      </p:sp>
    </p:spTree>
    <p:extLst>
      <p:ext uri="{BB962C8B-B14F-4D97-AF65-F5344CB8AC3E}">
        <p14:creationId xmlns:p14="http://schemas.microsoft.com/office/powerpoint/2010/main" val="2715018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ppt_x"/>
                                          </p:val>
                                        </p:tav>
                                        <p:tav tm="100000">
                                          <p:val>
                                            <p:strVal val="#ppt_x"/>
                                          </p:val>
                                        </p:tav>
                                      </p:tavLst>
                                    </p:anim>
                                    <p:anim calcmode="lin" valueType="num">
                                      <p:cBhvr additive="base">
                                        <p:cTn id="2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8"/>
                                        </p:tgtEl>
                                        <p:attrNameLst>
                                          <p:attrName>style.visibility</p:attrName>
                                        </p:attrNameLst>
                                      </p:cBhvr>
                                      <p:to>
                                        <p:strVal val="visible"/>
                                      </p:to>
                                    </p:set>
                                    <p:anim calcmode="lin" valueType="num">
                                      <p:cBhvr additive="base">
                                        <p:cTn id="31" dur="500" fill="hold"/>
                                        <p:tgtEl>
                                          <p:spTgt spid="38"/>
                                        </p:tgtEl>
                                        <p:attrNameLst>
                                          <p:attrName>ppt_x</p:attrName>
                                        </p:attrNameLst>
                                      </p:cBhvr>
                                      <p:tavLst>
                                        <p:tav tm="0">
                                          <p:val>
                                            <p:strVal val="#ppt_x"/>
                                          </p:val>
                                        </p:tav>
                                        <p:tav tm="100000">
                                          <p:val>
                                            <p:strVal val="#ppt_x"/>
                                          </p:val>
                                        </p:tav>
                                      </p:tavLst>
                                    </p:anim>
                                    <p:anim calcmode="lin" valueType="num">
                                      <p:cBhvr additive="base">
                                        <p:cTn id="32"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
                                        </p:tgtEl>
                                        <p:attrNameLst>
                                          <p:attrName>style.visibility</p:attrName>
                                        </p:attrNameLst>
                                      </p:cBhvr>
                                      <p:to>
                                        <p:strVal val="visible"/>
                                      </p:to>
                                    </p:set>
                                    <p:anim calcmode="lin" valueType="num">
                                      <p:cBhvr additive="base">
                                        <p:cTn id="37" dur="500" fill="hold"/>
                                        <p:tgtEl>
                                          <p:spTgt spid="2"/>
                                        </p:tgtEl>
                                        <p:attrNameLst>
                                          <p:attrName>ppt_x</p:attrName>
                                        </p:attrNameLst>
                                      </p:cBhvr>
                                      <p:tavLst>
                                        <p:tav tm="0">
                                          <p:val>
                                            <p:strVal val="#ppt_x"/>
                                          </p:val>
                                        </p:tav>
                                        <p:tav tm="100000">
                                          <p:val>
                                            <p:strVal val="#ppt_x"/>
                                          </p:val>
                                        </p:tav>
                                      </p:tavLst>
                                    </p:anim>
                                    <p:anim calcmode="lin" valueType="num">
                                      <p:cBhvr additive="base">
                                        <p:cTn id="3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38" grpId="0" animBg="1"/>
      <p:bldP spid="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stretch>
            <a:fillRect/>
          </a:stretch>
        </p:blipFill>
        <p:spPr>
          <a:xfrm>
            <a:off x="827584" y="1052736"/>
            <a:ext cx="7576700" cy="4463365"/>
          </a:xfrm>
          <a:prstGeom prst="rect">
            <a:avLst/>
          </a:prstGeom>
        </p:spPr>
      </p:pic>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4607585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6"/>
          <p:cNvSpPr>
            <a:spLocks noChangeArrowheads="1"/>
          </p:cNvSpPr>
          <p:nvPr/>
        </p:nvSpPr>
        <p:spPr bwMode="auto">
          <a:xfrm>
            <a:off x="460375" y="179810"/>
            <a:ext cx="8216081" cy="1728192"/>
          </a:xfrm>
          <a:prstGeom prst="rect">
            <a:avLst/>
          </a:prstGeom>
          <a:solidFill>
            <a:schemeClr val="bg1"/>
          </a:solidFill>
          <a:ln w="9525">
            <a:solidFill>
              <a:schemeClr val="tx1"/>
            </a:solidFill>
            <a:miter lim="800000"/>
            <a:headEnd/>
            <a:tailEnd/>
          </a:ln>
        </p:spPr>
        <p:txBody>
          <a:bodyPr anchor="ctr"/>
          <a:lstStyle/>
          <a:p>
            <a:pPr algn="ctr" eaLnBrk="1" hangingPunct="1"/>
            <a:r>
              <a:rPr lang="en-US" sz="6600" dirty="0" smtClean="0">
                <a:solidFill>
                  <a:schemeClr val="tx2"/>
                </a:solidFill>
              </a:rPr>
              <a:t>Climate Change Causes – Physical</a:t>
            </a:r>
            <a:endParaRPr lang="en-US" sz="6600" dirty="0">
              <a:solidFill>
                <a:schemeClr val="tx2"/>
              </a:solidFill>
            </a:endParaRPr>
          </a:p>
        </p:txBody>
      </p:sp>
      <p:sp>
        <p:nvSpPr>
          <p:cNvPr id="5123" name="AutoShape 5" descr="Image result for population"/>
          <p:cNvSpPr>
            <a:spLocks noChangeAspect="1" noChangeArrowheads="1"/>
          </p:cNvSpPr>
          <p:nvPr/>
        </p:nvSpPr>
        <p:spPr bwMode="auto">
          <a:xfrm>
            <a:off x="290513" y="-274638"/>
            <a:ext cx="304800" cy="304801"/>
          </a:xfrm>
          <a:prstGeom prst="rect">
            <a:avLst/>
          </a:prstGeom>
          <a:noFill/>
          <a:ln w="9525">
            <a:noFill/>
            <a:miter lim="800000"/>
            <a:headEnd/>
            <a:tailEnd/>
          </a:ln>
        </p:spPr>
        <p:txBody>
          <a:bodyPr/>
          <a:lstStyle/>
          <a:p>
            <a:endParaRPr lang="en-GB"/>
          </a:p>
        </p:txBody>
      </p:sp>
      <p:sp>
        <p:nvSpPr>
          <p:cNvPr id="10242" name="AutoShape 2" descr="Image result for population pyramid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0244" name="AutoShape 4" descr="Image result for population pyramid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9458" name="AutoShape 2" descr="Image result for overpopulatio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9460" name="AutoShape 4" descr="Image result for overpopulatio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2" name="AutoShape 2" descr="Image result for one child policy"/>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1266" name="AutoShape 2" descr="Image result for extensive commercial arable farm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1268" name="AutoShape 4" descr="Image result for extensive commercial arable farm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4" name="Picture 3"/>
          <p:cNvPicPr>
            <a:picLocks noChangeAspect="1"/>
          </p:cNvPicPr>
          <p:nvPr/>
        </p:nvPicPr>
        <p:blipFill>
          <a:blip r:embed="rId2"/>
          <a:stretch>
            <a:fillRect/>
          </a:stretch>
        </p:blipFill>
        <p:spPr>
          <a:xfrm>
            <a:off x="1648997" y="2060848"/>
            <a:ext cx="6062029" cy="4284465"/>
          </a:xfrm>
          <a:prstGeom prst="rect">
            <a:avLst/>
          </a:prstGeom>
        </p:spPr>
      </p:pic>
    </p:spTree>
    <p:extLst>
      <p:ext uri="{BB962C8B-B14F-4D97-AF65-F5344CB8AC3E}">
        <p14:creationId xmlns:p14="http://schemas.microsoft.com/office/powerpoint/2010/main" val="213009735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23528" y="1916832"/>
            <a:ext cx="8712968" cy="1754326"/>
          </a:xfrm>
          <a:prstGeom prst="rect">
            <a:avLst/>
          </a:prstGeom>
          <a:solidFill>
            <a:schemeClr val="bg1"/>
          </a:solidFill>
          <a:ln>
            <a:solidFill>
              <a:schemeClr val="tx1"/>
            </a:solidFill>
          </a:ln>
        </p:spPr>
        <p:txBody>
          <a:bodyPr wrap="square" rtlCol="0">
            <a:spAutoFit/>
          </a:bodyPr>
          <a:lstStyle/>
          <a:p>
            <a:r>
              <a:rPr lang="en-GB" dirty="0" smtClean="0"/>
              <a:t>Physical Causes = things that we (as humans) cannot control happening to the world. </a:t>
            </a:r>
            <a:endParaRPr lang="en-GB" dirty="0"/>
          </a:p>
        </p:txBody>
      </p:sp>
      <p:pic>
        <p:nvPicPr>
          <p:cNvPr id="1028" name="Picture 4" descr="Image result for dictionary clipar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80112" y="3356992"/>
            <a:ext cx="2534682" cy="1584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7369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US" dirty="0" smtClean="0"/>
              <a:t>Change in Solar Radiation</a:t>
            </a:r>
            <a:endParaRPr lang="en-US" dirty="0"/>
          </a:p>
        </p:txBody>
      </p:sp>
      <p:sp>
        <p:nvSpPr>
          <p:cNvPr id="3" name="Content Placeholder 2"/>
          <p:cNvSpPr>
            <a:spLocks noGrp="1"/>
          </p:cNvSpPr>
          <p:nvPr>
            <p:ph idx="1"/>
          </p:nvPr>
        </p:nvSpPr>
        <p:spPr>
          <a:xfrm>
            <a:off x="467544" y="1556792"/>
            <a:ext cx="8229600" cy="5112568"/>
          </a:xfrm>
          <a:solidFill>
            <a:schemeClr val="bg1"/>
          </a:solidFill>
          <a:ln>
            <a:solidFill>
              <a:schemeClr val="tx1"/>
            </a:solidFill>
          </a:ln>
        </p:spPr>
        <p:txBody>
          <a:bodyPr/>
          <a:lstStyle/>
          <a:p>
            <a:r>
              <a:rPr lang="en-US" dirty="0" smtClean="0"/>
              <a:t>Our climate can change because we don’t always receive the same level of heat energy from the sun.</a:t>
            </a:r>
          </a:p>
          <a:p>
            <a:r>
              <a:rPr lang="en-US" dirty="0" smtClean="0"/>
              <a:t>The number of sun spots on the sun changes all the time and peaks every 11 years. </a:t>
            </a:r>
            <a:r>
              <a:rPr lang="en-US" b="1" dirty="0" smtClean="0"/>
              <a:t>More sun spots = more heat from the sun.</a:t>
            </a:r>
          </a:p>
          <a:p>
            <a:r>
              <a:rPr lang="en-US" dirty="0" smtClean="0"/>
              <a:t>During the 1600s, there was 70 years of there being very few sun spots and the climate became colder = Little Ice Age.</a:t>
            </a:r>
            <a:endParaRPr lang="en-US" dirty="0"/>
          </a:p>
        </p:txBody>
      </p:sp>
    </p:spTree>
    <p:extLst>
      <p:ext uri="{BB962C8B-B14F-4D97-AF65-F5344CB8AC3E}">
        <p14:creationId xmlns:p14="http://schemas.microsoft.com/office/powerpoint/2010/main" val="1225263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checkerboard(across)">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heckerboard(across)">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checkerboard(across)">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checkerboard(across)">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2014183" y="735060"/>
            <a:ext cx="5047376" cy="5047376"/>
          </a:xfrm>
          <a:prstGeom prst="rect">
            <a:avLst/>
          </a:prstGeom>
        </p:spPr>
      </p:pic>
      <p:grpSp>
        <p:nvGrpSpPr>
          <p:cNvPr id="10" name="SMARTInkShape-Group4"/>
          <p:cNvGrpSpPr/>
          <p:nvPr/>
        </p:nvGrpSpPr>
        <p:grpSpPr>
          <a:xfrm>
            <a:off x="2462451" y="2101213"/>
            <a:ext cx="3780983" cy="2713429"/>
            <a:chOff x="2462451" y="2101213"/>
            <a:chExt cx="3780983" cy="2713429"/>
          </a:xfrm>
        </p:grpSpPr>
        <p:sp>
          <p:nvSpPr>
            <p:cNvPr id="5" name="SMARTInkShape-11"/>
            <p:cNvSpPr/>
            <p:nvPr/>
          </p:nvSpPr>
          <p:spPr>
            <a:xfrm>
              <a:off x="3272915" y="4086225"/>
              <a:ext cx="1557795" cy="653142"/>
            </a:xfrm>
            <a:custGeom>
              <a:avLst/>
              <a:gdLst/>
              <a:ahLst/>
              <a:cxnLst/>
              <a:rect l="0" t="0" r="0" b="0"/>
              <a:pathLst>
                <a:path w="1557795" h="653142">
                  <a:moveTo>
                    <a:pt x="1234791" y="142875"/>
                  </a:moveTo>
                  <a:lnTo>
                    <a:pt x="1201365" y="155075"/>
                  </a:lnTo>
                  <a:lnTo>
                    <a:pt x="1178924" y="166553"/>
                  </a:lnTo>
                  <a:lnTo>
                    <a:pt x="1149372" y="179592"/>
                  </a:lnTo>
                  <a:lnTo>
                    <a:pt x="1115071" y="192531"/>
                  </a:lnTo>
                  <a:lnTo>
                    <a:pt x="1097033" y="198204"/>
                  </a:lnTo>
                  <a:lnTo>
                    <a:pt x="1078659" y="203573"/>
                  </a:lnTo>
                  <a:lnTo>
                    <a:pt x="1060059" y="207946"/>
                  </a:lnTo>
                  <a:lnTo>
                    <a:pt x="1041309" y="211656"/>
                  </a:lnTo>
                  <a:lnTo>
                    <a:pt x="1022460" y="214923"/>
                  </a:lnTo>
                  <a:lnTo>
                    <a:pt x="1003543" y="217894"/>
                  </a:lnTo>
                  <a:lnTo>
                    <a:pt x="984582" y="220669"/>
                  </a:lnTo>
                  <a:lnTo>
                    <a:pt x="965591" y="223312"/>
                  </a:lnTo>
                  <a:lnTo>
                    <a:pt x="944993" y="225075"/>
                  </a:lnTo>
                  <a:lnTo>
                    <a:pt x="923323" y="226250"/>
                  </a:lnTo>
                  <a:lnTo>
                    <a:pt x="900940" y="227033"/>
                  </a:lnTo>
                  <a:lnTo>
                    <a:pt x="878080" y="226762"/>
                  </a:lnTo>
                  <a:lnTo>
                    <a:pt x="854902" y="225786"/>
                  </a:lnTo>
                  <a:lnTo>
                    <a:pt x="831513" y="224343"/>
                  </a:lnTo>
                  <a:lnTo>
                    <a:pt x="807983" y="222587"/>
                  </a:lnTo>
                  <a:lnTo>
                    <a:pt x="784359" y="220622"/>
                  </a:lnTo>
                  <a:lnTo>
                    <a:pt x="760671" y="218519"/>
                  </a:lnTo>
                  <a:lnTo>
                    <a:pt x="735355" y="216323"/>
                  </a:lnTo>
                  <a:lnTo>
                    <a:pt x="708952" y="214065"/>
                  </a:lnTo>
                  <a:lnTo>
                    <a:pt x="681826" y="211766"/>
                  </a:lnTo>
                  <a:lnTo>
                    <a:pt x="655010" y="208646"/>
                  </a:lnTo>
                  <a:lnTo>
                    <a:pt x="628401" y="204978"/>
                  </a:lnTo>
                  <a:lnTo>
                    <a:pt x="601931" y="200946"/>
                  </a:lnTo>
                  <a:lnTo>
                    <a:pt x="575553" y="197464"/>
                  </a:lnTo>
                  <a:lnTo>
                    <a:pt x="549236" y="194348"/>
                  </a:lnTo>
                  <a:lnTo>
                    <a:pt x="522961" y="191478"/>
                  </a:lnTo>
                  <a:lnTo>
                    <a:pt x="496713" y="187977"/>
                  </a:lnTo>
                  <a:lnTo>
                    <a:pt x="470482" y="184055"/>
                  </a:lnTo>
                  <a:lnTo>
                    <a:pt x="444264" y="179853"/>
                  </a:lnTo>
                  <a:lnTo>
                    <a:pt x="418055" y="176258"/>
                  </a:lnTo>
                  <a:lnTo>
                    <a:pt x="391850" y="173068"/>
                  </a:lnTo>
                  <a:lnTo>
                    <a:pt x="365649" y="170147"/>
                  </a:lnTo>
                  <a:lnTo>
                    <a:pt x="340244" y="168200"/>
                  </a:lnTo>
                  <a:lnTo>
                    <a:pt x="315370" y="166902"/>
                  </a:lnTo>
                  <a:lnTo>
                    <a:pt x="290850" y="166037"/>
                  </a:lnTo>
                  <a:lnTo>
                    <a:pt x="267359" y="165460"/>
                  </a:lnTo>
                  <a:lnTo>
                    <a:pt x="244555" y="165075"/>
                  </a:lnTo>
                  <a:lnTo>
                    <a:pt x="222209" y="164819"/>
                  </a:lnTo>
                  <a:lnTo>
                    <a:pt x="200961" y="165441"/>
                  </a:lnTo>
                  <a:lnTo>
                    <a:pt x="180446" y="166650"/>
                  </a:lnTo>
                  <a:lnTo>
                    <a:pt x="160419" y="168250"/>
                  </a:lnTo>
                  <a:lnTo>
                    <a:pt x="125467" y="172144"/>
                  </a:lnTo>
                  <a:lnTo>
                    <a:pt x="94058" y="178108"/>
                  </a:lnTo>
                  <a:lnTo>
                    <a:pt x="64223" y="188697"/>
                  </a:lnTo>
                  <a:lnTo>
                    <a:pt x="32029" y="204253"/>
                  </a:lnTo>
                  <a:lnTo>
                    <a:pt x="17340" y="218308"/>
                  </a:lnTo>
                  <a:lnTo>
                    <a:pt x="7108" y="234344"/>
                  </a:lnTo>
                  <a:lnTo>
                    <a:pt x="1348" y="258347"/>
                  </a:lnTo>
                  <a:lnTo>
                    <a:pt x="0" y="278862"/>
                  </a:lnTo>
                  <a:lnTo>
                    <a:pt x="10619" y="312725"/>
                  </a:lnTo>
                  <a:lnTo>
                    <a:pt x="28846" y="347894"/>
                  </a:lnTo>
                  <a:lnTo>
                    <a:pt x="56913" y="383449"/>
                  </a:lnTo>
                  <a:lnTo>
                    <a:pt x="90364" y="419120"/>
                  </a:lnTo>
                  <a:lnTo>
                    <a:pt x="117879" y="442921"/>
                  </a:lnTo>
                  <a:lnTo>
                    <a:pt x="149423" y="466728"/>
                  </a:lnTo>
                  <a:lnTo>
                    <a:pt x="184610" y="490539"/>
                  </a:lnTo>
                  <a:lnTo>
                    <a:pt x="204470" y="501651"/>
                  </a:lnTo>
                  <a:lnTo>
                    <a:pt x="225648" y="512234"/>
                  </a:lnTo>
                  <a:lnTo>
                    <a:pt x="247704" y="522464"/>
                  </a:lnTo>
                  <a:lnTo>
                    <a:pt x="271139" y="532459"/>
                  </a:lnTo>
                  <a:lnTo>
                    <a:pt x="295494" y="542298"/>
                  </a:lnTo>
                  <a:lnTo>
                    <a:pt x="320462" y="552032"/>
                  </a:lnTo>
                  <a:lnTo>
                    <a:pt x="345044" y="561696"/>
                  </a:lnTo>
                  <a:lnTo>
                    <a:pt x="369370" y="571314"/>
                  </a:lnTo>
                  <a:lnTo>
                    <a:pt x="393525" y="580900"/>
                  </a:lnTo>
                  <a:lnTo>
                    <a:pt x="419947" y="589674"/>
                  </a:lnTo>
                  <a:lnTo>
                    <a:pt x="447880" y="597903"/>
                  </a:lnTo>
                  <a:lnTo>
                    <a:pt x="476822" y="605771"/>
                  </a:lnTo>
                  <a:lnTo>
                    <a:pt x="505641" y="612603"/>
                  </a:lnTo>
                  <a:lnTo>
                    <a:pt x="534378" y="618746"/>
                  </a:lnTo>
                  <a:lnTo>
                    <a:pt x="563062" y="624428"/>
                  </a:lnTo>
                  <a:lnTo>
                    <a:pt x="591709" y="629011"/>
                  </a:lnTo>
                  <a:lnTo>
                    <a:pt x="620332" y="632859"/>
                  </a:lnTo>
                  <a:lnTo>
                    <a:pt x="648939" y="636218"/>
                  </a:lnTo>
                  <a:lnTo>
                    <a:pt x="678329" y="639252"/>
                  </a:lnTo>
                  <a:lnTo>
                    <a:pt x="708241" y="642068"/>
                  </a:lnTo>
                  <a:lnTo>
                    <a:pt x="738502" y="644738"/>
                  </a:lnTo>
                  <a:lnTo>
                    <a:pt x="768200" y="647313"/>
                  </a:lnTo>
                  <a:lnTo>
                    <a:pt x="797524" y="649823"/>
                  </a:lnTo>
                  <a:lnTo>
                    <a:pt x="826599" y="652290"/>
                  </a:lnTo>
                  <a:lnTo>
                    <a:pt x="856300" y="653141"/>
                  </a:lnTo>
                  <a:lnTo>
                    <a:pt x="886420" y="652915"/>
                  </a:lnTo>
                  <a:lnTo>
                    <a:pt x="916819" y="651970"/>
                  </a:lnTo>
                  <a:lnTo>
                    <a:pt x="946609" y="651340"/>
                  </a:lnTo>
                  <a:lnTo>
                    <a:pt x="975995" y="650921"/>
                  </a:lnTo>
                  <a:lnTo>
                    <a:pt x="1005110" y="650640"/>
                  </a:lnTo>
                  <a:lnTo>
                    <a:pt x="1034046" y="649661"/>
                  </a:lnTo>
                  <a:lnTo>
                    <a:pt x="1062861" y="648213"/>
                  </a:lnTo>
                  <a:lnTo>
                    <a:pt x="1091596" y="646455"/>
                  </a:lnTo>
                  <a:lnTo>
                    <a:pt x="1119484" y="643694"/>
                  </a:lnTo>
                  <a:lnTo>
                    <a:pt x="1146807" y="640267"/>
                  </a:lnTo>
                  <a:lnTo>
                    <a:pt x="1173754" y="636395"/>
                  </a:lnTo>
                  <a:lnTo>
                    <a:pt x="1200449" y="630638"/>
                  </a:lnTo>
                  <a:lnTo>
                    <a:pt x="1226978" y="623625"/>
                  </a:lnTo>
                  <a:lnTo>
                    <a:pt x="1253395" y="615775"/>
                  </a:lnTo>
                  <a:lnTo>
                    <a:pt x="1278150" y="608954"/>
                  </a:lnTo>
                  <a:lnTo>
                    <a:pt x="1301797" y="602819"/>
                  </a:lnTo>
                  <a:lnTo>
                    <a:pt x="1324705" y="597141"/>
                  </a:lnTo>
                  <a:lnTo>
                    <a:pt x="1346327" y="590182"/>
                  </a:lnTo>
                  <a:lnTo>
                    <a:pt x="1367093" y="582367"/>
                  </a:lnTo>
                  <a:lnTo>
                    <a:pt x="1387286" y="573982"/>
                  </a:lnTo>
                  <a:lnTo>
                    <a:pt x="1406304" y="565217"/>
                  </a:lnTo>
                  <a:lnTo>
                    <a:pt x="1424539" y="556198"/>
                  </a:lnTo>
                  <a:lnTo>
                    <a:pt x="1458030" y="536918"/>
                  </a:lnTo>
                  <a:lnTo>
                    <a:pt x="1486144" y="515120"/>
                  </a:lnTo>
                  <a:lnTo>
                    <a:pt x="1509751" y="490085"/>
                  </a:lnTo>
                  <a:lnTo>
                    <a:pt x="1529239" y="463084"/>
                  </a:lnTo>
                  <a:lnTo>
                    <a:pt x="1543192" y="435209"/>
                  </a:lnTo>
                  <a:lnTo>
                    <a:pt x="1552568" y="404828"/>
                  </a:lnTo>
                  <a:lnTo>
                    <a:pt x="1557794" y="372805"/>
                  </a:lnTo>
                  <a:lnTo>
                    <a:pt x="1557471" y="340051"/>
                  </a:lnTo>
                  <a:lnTo>
                    <a:pt x="1552564" y="304856"/>
                  </a:lnTo>
                  <a:lnTo>
                    <a:pt x="1549034" y="286581"/>
                  </a:lnTo>
                  <a:lnTo>
                    <a:pt x="1536644" y="251459"/>
                  </a:lnTo>
                  <a:lnTo>
                    <a:pt x="1518966" y="217328"/>
                  </a:lnTo>
                  <a:lnTo>
                    <a:pt x="1495235" y="183638"/>
                  </a:lnTo>
                  <a:lnTo>
                    <a:pt x="1464579" y="150144"/>
                  </a:lnTo>
                  <a:lnTo>
                    <a:pt x="1428994" y="118324"/>
                  </a:lnTo>
                  <a:lnTo>
                    <a:pt x="1409503" y="104283"/>
                  </a:lnTo>
                  <a:lnTo>
                    <a:pt x="1389366" y="90953"/>
                  </a:lnTo>
                  <a:lnTo>
                    <a:pt x="1366416" y="78892"/>
                  </a:lnTo>
                  <a:lnTo>
                    <a:pt x="1341591" y="67675"/>
                  </a:lnTo>
                  <a:lnTo>
                    <a:pt x="1315516" y="57023"/>
                  </a:lnTo>
                  <a:lnTo>
                    <a:pt x="1287814" y="48334"/>
                  </a:lnTo>
                  <a:lnTo>
                    <a:pt x="1259027" y="40954"/>
                  </a:lnTo>
                  <a:lnTo>
                    <a:pt x="1229517" y="34446"/>
                  </a:lnTo>
                  <a:lnTo>
                    <a:pt x="1201906" y="28520"/>
                  </a:lnTo>
                  <a:lnTo>
                    <a:pt x="1175561" y="22982"/>
                  </a:lnTo>
                  <a:lnTo>
                    <a:pt x="1150061" y="17702"/>
                  </a:lnTo>
                  <a:lnTo>
                    <a:pt x="1126711" y="13389"/>
                  </a:lnTo>
                  <a:lnTo>
                    <a:pt x="1041910" y="0"/>
                  </a:lnTo>
                </a:path>
              </a:pathLst>
            </a:custGeom>
            <a:ln w="19050">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6" name="SMARTInkShape-12"/>
            <p:cNvSpPr/>
            <p:nvPr/>
          </p:nvSpPr>
          <p:spPr>
            <a:xfrm>
              <a:off x="4865392" y="3796618"/>
              <a:ext cx="1032943" cy="1018024"/>
            </a:xfrm>
            <a:custGeom>
              <a:avLst/>
              <a:gdLst/>
              <a:ahLst/>
              <a:cxnLst/>
              <a:rect l="0" t="0" r="0" b="0"/>
              <a:pathLst>
                <a:path w="1032943" h="1018024">
                  <a:moveTo>
                    <a:pt x="863895" y="25288"/>
                  </a:moveTo>
                  <a:lnTo>
                    <a:pt x="832832" y="23171"/>
                  </a:lnTo>
                  <a:lnTo>
                    <a:pt x="797686" y="18012"/>
                  </a:lnTo>
                  <a:lnTo>
                    <a:pt x="765873" y="12637"/>
                  </a:lnTo>
                  <a:lnTo>
                    <a:pt x="740161" y="8288"/>
                  </a:lnTo>
                  <a:lnTo>
                    <a:pt x="712858" y="5826"/>
                  </a:lnTo>
                  <a:lnTo>
                    <a:pt x="683261" y="3938"/>
                  </a:lnTo>
                  <a:lnTo>
                    <a:pt x="648941" y="453"/>
                  </a:lnTo>
                  <a:lnTo>
                    <a:pt x="630105" y="0"/>
                  </a:lnTo>
                  <a:lnTo>
                    <a:pt x="610403" y="492"/>
                  </a:lnTo>
                  <a:lnTo>
                    <a:pt x="590126" y="1614"/>
                  </a:lnTo>
                  <a:lnTo>
                    <a:pt x="569463" y="3155"/>
                  </a:lnTo>
                  <a:lnTo>
                    <a:pt x="548545" y="4976"/>
                  </a:lnTo>
                  <a:lnTo>
                    <a:pt x="527456" y="6984"/>
                  </a:lnTo>
                  <a:lnTo>
                    <a:pt x="506252" y="9910"/>
                  </a:lnTo>
                  <a:lnTo>
                    <a:pt x="484973" y="13449"/>
                  </a:lnTo>
                  <a:lnTo>
                    <a:pt x="463643" y="17395"/>
                  </a:lnTo>
                  <a:lnTo>
                    <a:pt x="441485" y="21613"/>
                  </a:lnTo>
                  <a:lnTo>
                    <a:pt x="418776" y="26013"/>
                  </a:lnTo>
                  <a:lnTo>
                    <a:pt x="395699" y="30534"/>
                  </a:lnTo>
                  <a:lnTo>
                    <a:pt x="373964" y="36723"/>
                  </a:lnTo>
                  <a:lnTo>
                    <a:pt x="353125" y="44023"/>
                  </a:lnTo>
                  <a:lnTo>
                    <a:pt x="332882" y="52066"/>
                  </a:lnTo>
                  <a:lnTo>
                    <a:pt x="313036" y="60602"/>
                  </a:lnTo>
                  <a:lnTo>
                    <a:pt x="293456" y="69468"/>
                  </a:lnTo>
                  <a:lnTo>
                    <a:pt x="274053" y="78554"/>
                  </a:lnTo>
                  <a:lnTo>
                    <a:pt x="255561" y="87786"/>
                  </a:lnTo>
                  <a:lnTo>
                    <a:pt x="220197" y="106511"/>
                  </a:lnTo>
                  <a:lnTo>
                    <a:pt x="188076" y="127533"/>
                  </a:lnTo>
                  <a:lnTo>
                    <a:pt x="159512" y="150899"/>
                  </a:lnTo>
                  <a:lnTo>
                    <a:pt x="136234" y="177159"/>
                  </a:lnTo>
                  <a:lnTo>
                    <a:pt x="113188" y="204705"/>
                  </a:lnTo>
                  <a:lnTo>
                    <a:pt x="92098" y="233616"/>
                  </a:lnTo>
                  <a:lnTo>
                    <a:pt x="77433" y="264986"/>
                  </a:lnTo>
                  <a:lnTo>
                    <a:pt x="63506" y="297450"/>
                  </a:lnTo>
                  <a:lnTo>
                    <a:pt x="50173" y="330399"/>
                  </a:lnTo>
                  <a:lnTo>
                    <a:pt x="38955" y="363564"/>
                  </a:lnTo>
                  <a:lnTo>
                    <a:pt x="30795" y="396824"/>
                  </a:lnTo>
                  <a:lnTo>
                    <a:pt x="24522" y="430127"/>
                  </a:lnTo>
                  <a:lnTo>
                    <a:pt x="19088" y="463450"/>
                  </a:lnTo>
                  <a:lnTo>
                    <a:pt x="14027" y="496781"/>
                  </a:lnTo>
                  <a:lnTo>
                    <a:pt x="9926" y="530115"/>
                  </a:lnTo>
                  <a:lnTo>
                    <a:pt x="8103" y="563451"/>
                  </a:lnTo>
                  <a:lnTo>
                    <a:pt x="5176" y="596788"/>
                  </a:lnTo>
                  <a:lnTo>
                    <a:pt x="2024" y="630126"/>
                  </a:lnTo>
                  <a:lnTo>
                    <a:pt x="622" y="663463"/>
                  </a:lnTo>
                  <a:lnTo>
                    <a:pt x="0" y="694684"/>
                  </a:lnTo>
                  <a:lnTo>
                    <a:pt x="517" y="723641"/>
                  </a:lnTo>
                  <a:lnTo>
                    <a:pt x="3392" y="749740"/>
                  </a:lnTo>
                  <a:lnTo>
                    <a:pt x="5199" y="776685"/>
                  </a:lnTo>
                  <a:lnTo>
                    <a:pt x="6797" y="803742"/>
                  </a:lnTo>
                  <a:lnTo>
                    <a:pt x="10152" y="828996"/>
                  </a:lnTo>
                  <a:lnTo>
                    <a:pt x="16504" y="861735"/>
                  </a:lnTo>
                  <a:lnTo>
                    <a:pt x="23413" y="891543"/>
                  </a:lnTo>
                  <a:lnTo>
                    <a:pt x="30487" y="920483"/>
                  </a:lnTo>
                  <a:lnTo>
                    <a:pt x="45691" y="953004"/>
                  </a:lnTo>
                  <a:lnTo>
                    <a:pt x="60107" y="974325"/>
                  </a:lnTo>
                  <a:lnTo>
                    <a:pt x="88026" y="996154"/>
                  </a:lnTo>
                  <a:lnTo>
                    <a:pt x="114631" y="1008806"/>
                  </a:lnTo>
                  <a:lnTo>
                    <a:pt x="146856" y="1015465"/>
                  </a:lnTo>
                  <a:lnTo>
                    <a:pt x="172148" y="1017023"/>
                  </a:lnTo>
                  <a:lnTo>
                    <a:pt x="196619" y="1017715"/>
                  </a:lnTo>
                  <a:lnTo>
                    <a:pt x="224957" y="1018023"/>
                  </a:lnTo>
                  <a:lnTo>
                    <a:pt x="255279" y="1017366"/>
                  </a:lnTo>
                  <a:lnTo>
                    <a:pt x="284630" y="1014428"/>
                  </a:lnTo>
                  <a:lnTo>
                    <a:pt x="313551" y="1006243"/>
                  </a:lnTo>
                  <a:lnTo>
                    <a:pt x="343073" y="995462"/>
                  </a:lnTo>
                  <a:lnTo>
                    <a:pt x="374714" y="985378"/>
                  </a:lnTo>
                  <a:lnTo>
                    <a:pt x="409415" y="971372"/>
                  </a:lnTo>
                  <a:lnTo>
                    <a:pt x="427558" y="963192"/>
                  </a:lnTo>
                  <a:lnTo>
                    <a:pt x="446003" y="954563"/>
                  </a:lnTo>
                  <a:lnTo>
                    <a:pt x="464651" y="945636"/>
                  </a:lnTo>
                  <a:lnTo>
                    <a:pt x="483432" y="936510"/>
                  </a:lnTo>
                  <a:lnTo>
                    <a:pt x="502303" y="927251"/>
                  </a:lnTo>
                  <a:lnTo>
                    <a:pt x="521234" y="917902"/>
                  </a:lnTo>
                  <a:lnTo>
                    <a:pt x="540204" y="908495"/>
                  </a:lnTo>
                  <a:lnTo>
                    <a:pt x="559201" y="898255"/>
                  </a:lnTo>
                  <a:lnTo>
                    <a:pt x="578216" y="887460"/>
                  </a:lnTo>
                  <a:lnTo>
                    <a:pt x="597243" y="876294"/>
                  </a:lnTo>
                  <a:lnTo>
                    <a:pt x="617071" y="864881"/>
                  </a:lnTo>
                  <a:lnTo>
                    <a:pt x="637433" y="853305"/>
                  </a:lnTo>
                  <a:lnTo>
                    <a:pt x="658152" y="841618"/>
                  </a:lnTo>
                  <a:lnTo>
                    <a:pt x="678314" y="829858"/>
                  </a:lnTo>
                  <a:lnTo>
                    <a:pt x="698106" y="818049"/>
                  </a:lnTo>
                  <a:lnTo>
                    <a:pt x="717650" y="806208"/>
                  </a:lnTo>
                  <a:lnTo>
                    <a:pt x="736236" y="794345"/>
                  </a:lnTo>
                  <a:lnTo>
                    <a:pt x="771704" y="770581"/>
                  </a:lnTo>
                  <a:lnTo>
                    <a:pt x="805988" y="744673"/>
                  </a:lnTo>
                  <a:lnTo>
                    <a:pt x="839746" y="717283"/>
                  </a:lnTo>
                  <a:lnTo>
                    <a:pt x="873270" y="689235"/>
                  </a:lnTo>
                  <a:lnTo>
                    <a:pt x="902458" y="660894"/>
                  </a:lnTo>
                  <a:lnTo>
                    <a:pt x="928659" y="631629"/>
                  </a:lnTo>
                  <a:lnTo>
                    <a:pt x="953533" y="600102"/>
                  </a:lnTo>
                  <a:lnTo>
                    <a:pt x="975701" y="567569"/>
                  </a:lnTo>
                  <a:lnTo>
                    <a:pt x="995343" y="534589"/>
                  </a:lnTo>
                  <a:lnTo>
                    <a:pt x="1012010" y="501411"/>
                  </a:lnTo>
                  <a:lnTo>
                    <a:pt x="1023122" y="466027"/>
                  </a:lnTo>
                  <a:lnTo>
                    <a:pt x="1027196" y="447702"/>
                  </a:lnTo>
                  <a:lnTo>
                    <a:pt x="1029913" y="429134"/>
                  </a:lnTo>
                  <a:lnTo>
                    <a:pt x="1031723" y="410406"/>
                  </a:lnTo>
                  <a:lnTo>
                    <a:pt x="1032930" y="391571"/>
                  </a:lnTo>
                  <a:lnTo>
                    <a:pt x="1032942" y="372664"/>
                  </a:lnTo>
                  <a:lnTo>
                    <a:pt x="1032156" y="353710"/>
                  </a:lnTo>
                  <a:lnTo>
                    <a:pt x="1030838" y="334723"/>
                  </a:lnTo>
                  <a:lnTo>
                    <a:pt x="1026784" y="315716"/>
                  </a:lnTo>
                  <a:lnTo>
                    <a:pt x="1020906" y="296694"/>
                  </a:lnTo>
                  <a:lnTo>
                    <a:pt x="1013813" y="277662"/>
                  </a:lnTo>
                  <a:lnTo>
                    <a:pt x="1005115" y="258625"/>
                  </a:lnTo>
                  <a:lnTo>
                    <a:pt x="995348" y="239584"/>
                  </a:lnTo>
                  <a:lnTo>
                    <a:pt x="984868" y="220539"/>
                  </a:lnTo>
                  <a:lnTo>
                    <a:pt x="972325" y="202287"/>
                  </a:lnTo>
                  <a:lnTo>
                    <a:pt x="943572" y="167190"/>
                  </a:lnTo>
                  <a:lnTo>
                    <a:pt x="914388" y="137303"/>
                  </a:lnTo>
                  <a:lnTo>
                    <a:pt x="887130" y="111585"/>
                  </a:lnTo>
                  <a:lnTo>
                    <a:pt x="842464" y="68150"/>
                  </a:lnTo>
                </a:path>
              </a:pathLst>
            </a:custGeom>
            <a:ln w="19050">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7" name="SMARTInkShape-13"/>
            <p:cNvSpPr/>
            <p:nvPr/>
          </p:nvSpPr>
          <p:spPr>
            <a:xfrm>
              <a:off x="5158759" y="2566572"/>
              <a:ext cx="1084675" cy="652451"/>
            </a:xfrm>
            <a:custGeom>
              <a:avLst/>
              <a:gdLst/>
              <a:ahLst/>
              <a:cxnLst/>
              <a:rect l="0" t="0" r="0" b="0"/>
              <a:pathLst>
                <a:path w="1084675" h="652451">
                  <a:moveTo>
                    <a:pt x="984866" y="262353"/>
                  </a:moveTo>
                  <a:lnTo>
                    <a:pt x="988658" y="262353"/>
                  </a:lnTo>
                  <a:lnTo>
                    <a:pt x="998601" y="254768"/>
                  </a:lnTo>
                  <a:lnTo>
                    <a:pt x="1007809" y="242466"/>
                  </a:lnTo>
                  <a:lnTo>
                    <a:pt x="1015564" y="224975"/>
                  </a:lnTo>
                  <a:lnTo>
                    <a:pt x="1019097" y="200919"/>
                  </a:lnTo>
                  <a:lnTo>
                    <a:pt x="1013573" y="182926"/>
                  </a:lnTo>
                  <a:lnTo>
                    <a:pt x="994959" y="154946"/>
                  </a:lnTo>
                  <a:lnTo>
                    <a:pt x="965102" y="124430"/>
                  </a:lnTo>
                  <a:lnTo>
                    <a:pt x="938776" y="102629"/>
                  </a:lnTo>
                  <a:lnTo>
                    <a:pt x="908554" y="82356"/>
                  </a:lnTo>
                  <a:lnTo>
                    <a:pt x="874485" y="64879"/>
                  </a:lnTo>
                  <a:lnTo>
                    <a:pt x="856510" y="56885"/>
                  </a:lnTo>
                  <a:lnTo>
                    <a:pt x="836589" y="49174"/>
                  </a:lnTo>
                  <a:lnTo>
                    <a:pt x="815370" y="41652"/>
                  </a:lnTo>
                  <a:lnTo>
                    <a:pt x="793288" y="34257"/>
                  </a:lnTo>
                  <a:lnTo>
                    <a:pt x="769834" y="27738"/>
                  </a:lnTo>
                  <a:lnTo>
                    <a:pt x="745468" y="21806"/>
                  </a:lnTo>
                  <a:lnTo>
                    <a:pt x="720492" y="16263"/>
                  </a:lnTo>
                  <a:lnTo>
                    <a:pt x="694317" y="11774"/>
                  </a:lnTo>
                  <a:lnTo>
                    <a:pt x="667341" y="7988"/>
                  </a:lnTo>
                  <a:lnTo>
                    <a:pt x="639832" y="4670"/>
                  </a:lnTo>
                  <a:lnTo>
                    <a:pt x="611968" y="2458"/>
                  </a:lnTo>
                  <a:lnTo>
                    <a:pt x="583868" y="983"/>
                  </a:lnTo>
                  <a:lnTo>
                    <a:pt x="555609" y="0"/>
                  </a:lnTo>
                  <a:lnTo>
                    <a:pt x="527245" y="138"/>
                  </a:lnTo>
                  <a:lnTo>
                    <a:pt x="498810" y="1024"/>
                  </a:lnTo>
                  <a:lnTo>
                    <a:pt x="470328" y="2409"/>
                  </a:lnTo>
                  <a:lnTo>
                    <a:pt x="441022" y="5713"/>
                  </a:lnTo>
                  <a:lnTo>
                    <a:pt x="411166" y="10297"/>
                  </a:lnTo>
                  <a:lnTo>
                    <a:pt x="380943" y="15734"/>
                  </a:lnTo>
                  <a:lnTo>
                    <a:pt x="351269" y="21740"/>
                  </a:lnTo>
                  <a:lnTo>
                    <a:pt x="321962" y="28126"/>
                  </a:lnTo>
                  <a:lnTo>
                    <a:pt x="292898" y="34764"/>
                  </a:lnTo>
                  <a:lnTo>
                    <a:pt x="265585" y="42364"/>
                  </a:lnTo>
                  <a:lnTo>
                    <a:pt x="239440" y="50606"/>
                  </a:lnTo>
                  <a:lnTo>
                    <a:pt x="214071" y="59276"/>
                  </a:lnTo>
                  <a:lnTo>
                    <a:pt x="190809" y="69818"/>
                  </a:lnTo>
                  <a:lnTo>
                    <a:pt x="168951" y="81608"/>
                  </a:lnTo>
                  <a:lnTo>
                    <a:pt x="148029" y="94232"/>
                  </a:lnTo>
                  <a:lnTo>
                    <a:pt x="128524" y="106616"/>
                  </a:lnTo>
                  <a:lnTo>
                    <a:pt x="109965" y="118841"/>
                  </a:lnTo>
                  <a:lnTo>
                    <a:pt x="76115" y="144594"/>
                  </a:lnTo>
                  <a:lnTo>
                    <a:pt x="47841" y="174561"/>
                  </a:lnTo>
                  <a:lnTo>
                    <a:pt x="26279" y="204284"/>
                  </a:lnTo>
                  <a:lnTo>
                    <a:pt x="10346" y="234163"/>
                  </a:lnTo>
                  <a:lnTo>
                    <a:pt x="619" y="265964"/>
                  </a:lnTo>
                  <a:lnTo>
                    <a:pt x="0" y="298618"/>
                  </a:lnTo>
                  <a:lnTo>
                    <a:pt x="5810" y="331652"/>
                  </a:lnTo>
                  <a:lnTo>
                    <a:pt x="16330" y="364854"/>
                  </a:lnTo>
                  <a:lnTo>
                    <a:pt x="35292" y="398132"/>
                  </a:lnTo>
                  <a:lnTo>
                    <a:pt x="59596" y="430649"/>
                  </a:lnTo>
                  <a:lnTo>
                    <a:pt x="86272" y="460976"/>
                  </a:lnTo>
                  <a:lnTo>
                    <a:pt x="120353" y="490330"/>
                  </a:lnTo>
                  <a:lnTo>
                    <a:pt x="139443" y="504825"/>
                  </a:lnTo>
                  <a:lnTo>
                    <a:pt x="159313" y="518457"/>
                  </a:lnTo>
                  <a:lnTo>
                    <a:pt x="179704" y="531514"/>
                  </a:lnTo>
                  <a:lnTo>
                    <a:pt x="200441" y="544187"/>
                  </a:lnTo>
                  <a:lnTo>
                    <a:pt x="222204" y="556605"/>
                  </a:lnTo>
                  <a:lnTo>
                    <a:pt x="244649" y="568852"/>
                  </a:lnTo>
                  <a:lnTo>
                    <a:pt x="267550" y="580985"/>
                  </a:lnTo>
                  <a:lnTo>
                    <a:pt x="291549" y="591456"/>
                  </a:lnTo>
                  <a:lnTo>
                    <a:pt x="316280" y="600817"/>
                  </a:lnTo>
                  <a:lnTo>
                    <a:pt x="341498" y="609439"/>
                  </a:lnTo>
                  <a:lnTo>
                    <a:pt x="367042" y="616775"/>
                  </a:lnTo>
                  <a:lnTo>
                    <a:pt x="392802" y="623253"/>
                  </a:lnTo>
                  <a:lnTo>
                    <a:pt x="418706" y="629159"/>
                  </a:lnTo>
                  <a:lnTo>
                    <a:pt x="445501" y="634684"/>
                  </a:lnTo>
                  <a:lnTo>
                    <a:pt x="472889" y="639955"/>
                  </a:lnTo>
                  <a:lnTo>
                    <a:pt x="500673" y="645056"/>
                  </a:lnTo>
                  <a:lnTo>
                    <a:pt x="527927" y="648457"/>
                  </a:lnTo>
                  <a:lnTo>
                    <a:pt x="554827" y="650724"/>
                  </a:lnTo>
                  <a:lnTo>
                    <a:pt x="581492" y="652236"/>
                  </a:lnTo>
                  <a:lnTo>
                    <a:pt x="607206" y="652450"/>
                  </a:lnTo>
                  <a:lnTo>
                    <a:pt x="632286" y="651798"/>
                  </a:lnTo>
                  <a:lnTo>
                    <a:pt x="656944" y="650571"/>
                  </a:lnTo>
                  <a:lnTo>
                    <a:pt x="682113" y="648165"/>
                  </a:lnTo>
                  <a:lnTo>
                    <a:pt x="707625" y="644973"/>
                  </a:lnTo>
                  <a:lnTo>
                    <a:pt x="733363" y="641258"/>
                  </a:lnTo>
                  <a:lnTo>
                    <a:pt x="758460" y="636400"/>
                  </a:lnTo>
                  <a:lnTo>
                    <a:pt x="783129" y="630780"/>
                  </a:lnTo>
                  <a:lnTo>
                    <a:pt x="807512" y="624652"/>
                  </a:lnTo>
                  <a:lnTo>
                    <a:pt x="831705" y="618185"/>
                  </a:lnTo>
                  <a:lnTo>
                    <a:pt x="855771" y="611493"/>
                  </a:lnTo>
                  <a:lnTo>
                    <a:pt x="879753" y="604651"/>
                  </a:lnTo>
                  <a:lnTo>
                    <a:pt x="902090" y="596120"/>
                  </a:lnTo>
                  <a:lnTo>
                    <a:pt x="923332" y="586464"/>
                  </a:lnTo>
                  <a:lnTo>
                    <a:pt x="943843" y="576058"/>
                  </a:lnTo>
                  <a:lnTo>
                    <a:pt x="979333" y="553913"/>
                  </a:lnTo>
                  <a:lnTo>
                    <a:pt x="1010188" y="529254"/>
                  </a:lnTo>
                  <a:lnTo>
                    <a:pt x="1037131" y="499773"/>
                  </a:lnTo>
                  <a:lnTo>
                    <a:pt x="1058101" y="466033"/>
                  </a:lnTo>
                  <a:lnTo>
                    <a:pt x="1067027" y="448146"/>
                  </a:lnTo>
                  <a:lnTo>
                    <a:pt x="1073771" y="429871"/>
                  </a:lnTo>
                  <a:lnTo>
                    <a:pt x="1079061" y="411338"/>
                  </a:lnTo>
                  <a:lnTo>
                    <a:pt x="1083381" y="392632"/>
                  </a:lnTo>
                  <a:lnTo>
                    <a:pt x="1084674" y="373018"/>
                  </a:lnTo>
                  <a:lnTo>
                    <a:pt x="1083949" y="352799"/>
                  </a:lnTo>
                  <a:lnTo>
                    <a:pt x="1081877" y="332175"/>
                  </a:lnTo>
                  <a:lnTo>
                    <a:pt x="1078115" y="310488"/>
                  </a:lnTo>
                  <a:lnTo>
                    <a:pt x="1073226" y="288093"/>
                  </a:lnTo>
                  <a:lnTo>
                    <a:pt x="1067585" y="265225"/>
                  </a:lnTo>
                  <a:lnTo>
                    <a:pt x="1058268" y="242837"/>
                  </a:lnTo>
                  <a:lnTo>
                    <a:pt x="1046500" y="220767"/>
                  </a:lnTo>
                  <a:lnTo>
                    <a:pt x="1033099" y="198910"/>
                  </a:lnTo>
                  <a:lnTo>
                    <a:pt x="1017022" y="178783"/>
                  </a:lnTo>
                  <a:lnTo>
                    <a:pt x="999159" y="159808"/>
                  </a:lnTo>
                  <a:lnTo>
                    <a:pt x="980107" y="141602"/>
                  </a:lnTo>
                  <a:lnTo>
                    <a:pt x="961849" y="124702"/>
                  </a:lnTo>
                  <a:lnTo>
                    <a:pt x="926747" y="93224"/>
                  </a:lnTo>
                  <a:lnTo>
                    <a:pt x="894742" y="69710"/>
                  </a:lnTo>
                  <a:lnTo>
                    <a:pt x="849134" y="40896"/>
                  </a:lnTo>
                </a:path>
              </a:pathLst>
            </a:custGeom>
            <a:ln w="19050">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8" name="SMARTInkShape-14"/>
            <p:cNvSpPr/>
            <p:nvPr/>
          </p:nvSpPr>
          <p:spPr>
            <a:xfrm>
              <a:off x="2462451" y="2497422"/>
              <a:ext cx="1083143" cy="973571"/>
            </a:xfrm>
            <a:custGeom>
              <a:avLst/>
              <a:gdLst/>
              <a:ahLst/>
              <a:cxnLst/>
              <a:rect l="0" t="0" r="0" b="0"/>
              <a:pathLst>
                <a:path w="1083143" h="973571">
                  <a:moveTo>
                    <a:pt x="909399" y="302928"/>
                  </a:moveTo>
                  <a:lnTo>
                    <a:pt x="929526" y="280683"/>
                  </a:lnTo>
                  <a:lnTo>
                    <a:pt x="947474" y="251080"/>
                  </a:lnTo>
                  <a:lnTo>
                    <a:pt x="956813" y="218485"/>
                  </a:lnTo>
                  <a:lnTo>
                    <a:pt x="957677" y="210914"/>
                  </a:lnTo>
                  <a:lnTo>
                    <a:pt x="954404" y="196151"/>
                  </a:lnTo>
                  <a:lnTo>
                    <a:pt x="939367" y="167271"/>
                  </a:lnTo>
                  <a:lnTo>
                    <a:pt x="913819" y="138636"/>
                  </a:lnTo>
                  <a:lnTo>
                    <a:pt x="883368" y="117988"/>
                  </a:lnTo>
                  <a:lnTo>
                    <a:pt x="860788" y="106697"/>
                  </a:lnTo>
                  <a:lnTo>
                    <a:pt x="833290" y="94270"/>
                  </a:lnTo>
                  <a:lnTo>
                    <a:pt x="802548" y="80810"/>
                  </a:lnTo>
                  <a:lnTo>
                    <a:pt x="770363" y="66890"/>
                  </a:lnTo>
                  <a:lnTo>
                    <a:pt x="735422" y="54882"/>
                  </a:lnTo>
                  <a:lnTo>
                    <a:pt x="717214" y="49458"/>
                  </a:lnTo>
                  <a:lnTo>
                    <a:pt x="698726" y="44254"/>
                  </a:lnTo>
                  <a:lnTo>
                    <a:pt x="680050" y="39197"/>
                  </a:lnTo>
                  <a:lnTo>
                    <a:pt x="661249" y="34238"/>
                  </a:lnTo>
                  <a:lnTo>
                    <a:pt x="641572" y="29345"/>
                  </a:lnTo>
                  <a:lnTo>
                    <a:pt x="621310" y="24496"/>
                  </a:lnTo>
                  <a:lnTo>
                    <a:pt x="600658" y="19675"/>
                  </a:lnTo>
                  <a:lnTo>
                    <a:pt x="579747" y="15668"/>
                  </a:lnTo>
                  <a:lnTo>
                    <a:pt x="558662" y="12202"/>
                  </a:lnTo>
                  <a:lnTo>
                    <a:pt x="537462" y="9098"/>
                  </a:lnTo>
                  <a:lnTo>
                    <a:pt x="516185" y="6235"/>
                  </a:lnTo>
                  <a:lnTo>
                    <a:pt x="494856" y="3532"/>
                  </a:lnTo>
                  <a:lnTo>
                    <a:pt x="473493" y="937"/>
                  </a:lnTo>
                  <a:lnTo>
                    <a:pt x="452107" y="0"/>
                  </a:lnTo>
                  <a:lnTo>
                    <a:pt x="430706" y="170"/>
                  </a:lnTo>
                  <a:lnTo>
                    <a:pt x="409296" y="1077"/>
                  </a:lnTo>
                  <a:lnTo>
                    <a:pt x="388672" y="2475"/>
                  </a:lnTo>
                  <a:lnTo>
                    <a:pt x="368572" y="4201"/>
                  </a:lnTo>
                  <a:lnTo>
                    <a:pt x="348823" y="6145"/>
                  </a:lnTo>
                  <a:lnTo>
                    <a:pt x="330100" y="9823"/>
                  </a:lnTo>
                  <a:lnTo>
                    <a:pt x="294481" y="20258"/>
                  </a:lnTo>
                  <a:lnTo>
                    <a:pt x="260129" y="32834"/>
                  </a:lnTo>
                  <a:lnTo>
                    <a:pt x="227928" y="47155"/>
                  </a:lnTo>
                  <a:lnTo>
                    <a:pt x="200388" y="64103"/>
                  </a:lnTo>
                  <a:lnTo>
                    <a:pt x="174918" y="84335"/>
                  </a:lnTo>
                  <a:lnTo>
                    <a:pt x="150369" y="106557"/>
                  </a:lnTo>
                  <a:lnTo>
                    <a:pt x="115030" y="142173"/>
                  </a:lnTo>
                  <a:lnTo>
                    <a:pt x="94119" y="168775"/>
                  </a:lnTo>
                  <a:lnTo>
                    <a:pt x="76358" y="196473"/>
                  </a:lnTo>
                  <a:lnTo>
                    <a:pt x="60527" y="224658"/>
                  </a:lnTo>
                  <a:lnTo>
                    <a:pt x="45554" y="253060"/>
                  </a:lnTo>
                  <a:lnTo>
                    <a:pt x="33078" y="283675"/>
                  </a:lnTo>
                  <a:lnTo>
                    <a:pt x="22241" y="315008"/>
                  </a:lnTo>
                  <a:lnTo>
                    <a:pt x="12134" y="344809"/>
                  </a:lnTo>
                  <a:lnTo>
                    <a:pt x="4466" y="376046"/>
                  </a:lnTo>
                  <a:lnTo>
                    <a:pt x="0" y="407656"/>
                  </a:lnTo>
                  <a:lnTo>
                    <a:pt x="661" y="437580"/>
                  </a:lnTo>
                  <a:lnTo>
                    <a:pt x="1484" y="468871"/>
                  </a:lnTo>
                  <a:lnTo>
                    <a:pt x="4231" y="500505"/>
                  </a:lnTo>
                  <a:lnTo>
                    <a:pt x="13389" y="530440"/>
                  </a:lnTo>
                  <a:lnTo>
                    <a:pt x="25397" y="561736"/>
                  </a:lnTo>
                  <a:lnTo>
                    <a:pt x="39465" y="593372"/>
                  </a:lnTo>
                  <a:lnTo>
                    <a:pt x="56301" y="623308"/>
                  </a:lnTo>
                  <a:lnTo>
                    <a:pt x="74367" y="650371"/>
                  </a:lnTo>
                  <a:lnTo>
                    <a:pt x="93773" y="675628"/>
                  </a:lnTo>
                  <a:lnTo>
                    <a:pt x="115628" y="700083"/>
                  </a:lnTo>
                  <a:lnTo>
                    <a:pt x="140687" y="726297"/>
                  </a:lnTo>
                  <a:lnTo>
                    <a:pt x="167699" y="752236"/>
                  </a:lnTo>
                  <a:lnTo>
                    <a:pt x="195579" y="774347"/>
                  </a:lnTo>
                  <a:lnTo>
                    <a:pt x="223846" y="796874"/>
                  </a:lnTo>
                  <a:lnTo>
                    <a:pt x="253077" y="819322"/>
                  </a:lnTo>
                  <a:lnTo>
                    <a:pt x="284590" y="839882"/>
                  </a:lnTo>
                  <a:lnTo>
                    <a:pt x="314999" y="859603"/>
                  </a:lnTo>
                  <a:lnTo>
                    <a:pt x="345184" y="878158"/>
                  </a:lnTo>
                  <a:lnTo>
                    <a:pt x="377120" y="894341"/>
                  </a:lnTo>
                  <a:lnTo>
                    <a:pt x="395796" y="901991"/>
                  </a:lnTo>
                  <a:lnTo>
                    <a:pt x="416184" y="909472"/>
                  </a:lnTo>
                  <a:lnTo>
                    <a:pt x="437714" y="916840"/>
                  </a:lnTo>
                  <a:lnTo>
                    <a:pt x="457623" y="924134"/>
                  </a:lnTo>
                  <a:lnTo>
                    <a:pt x="476453" y="931378"/>
                  </a:lnTo>
                  <a:lnTo>
                    <a:pt x="494562" y="938588"/>
                  </a:lnTo>
                  <a:lnTo>
                    <a:pt x="529500" y="950833"/>
                  </a:lnTo>
                  <a:lnTo>
                    <a:pt x="563548" y="960773"/>
                  </a:lnTo>
                  <a:lnTo>
                    <a:pt x="597202" y="967837"/>
                  </a:lnTo>
                  <a:lnTo>
                    <a:pt x="632797" y="971505"/>
                  </a:lnTo>
                  <a:lnTo>
                    <a:pt x="651179" y="972484"/>
                  </a:lnTo>
                  <a:lnTo>
                    <a:pt x="686420" y="973570"/>
                  </a:lnTo>
                  <a:lnTo>
                    <a:pt x="720603" y="973260"/>
                  </a:lnTo>
                  <a:lnTo>
                    <a:pt x="754317" y="970476"/>
                  </a:lnTo>
                  <a:lnTo>
                    <a:pt x="789938" y="966593"/>
                  </a:lnTo>
                  <a:lnTo>
                    <a:pt x="808327" y="964446"/>
                  </a:lnTo>
                  <a:lnTo>
                    <a:pt x="843576" y="955711"/>
                  </a:lnTo>
                  <a:lnTo>
                    <a:pt x="876175" y="943891"/>
                  </a:lnTo>
                  <a:lnTo>
                    <a:pt x="903893" y="930700"/>
                  </a:lnTo>
                  <a:lnTo>
                    <a:pt x="931558" y="912667"/>
                  </a:lnTo>
                  <a:lnTo>
                    <a:pt x="958935" y="891423"/>
                  </a:lnTo>
                  <a:lnTo>
                    <a:pt x="984331" y="868752"/>
                  </a:lnTo>
                  <a:lnTo>
                    <a:pt x="1008848" y="843330"/>
                  </a:lnTo>
                  <a:lnTo>
                    <a:pt x="1032180" y="815363"/>
                  </a:lnTo>
                  <a:lnTo>
                    <a:pt x="1053132" y="784412"/>
                  </a:lnTo>
                  <a:lnTo>
                    <a:pt x="1066678" y="750018"/>
                  </a:lnTo>
                  <a:lnTo>
                    <a:pt x="1071402" y="731957"/>
                  </a:lnTo>
                  <a:lnTo>
                    <a:pt x="1075345" y="713566"/>
                  </a:lnTo>
                  <a:lnTo>
                    <a:pt x="1078766" y="694955"/>
                  </a:lnTo>
                  <a:lnTo>
                    <a:pt x="1081842" y="676198"/>
                  </a:lnTo>
                  <a:lnTo>
                    <a:pt x="1083098" y="655756"/>
                  </a:lnTo>
                  <a:lnTo>
                    <a:pt x="1083142" y="634190"/>
                  </a:lnTo>
                  <a:lnTo>
                    <a:pt x="1082378" y="611876"/>
                  </a:lnTo>
                  <a:lnTo>
                    <a:pt x="1080280" y="589855"/>
                  </a:lnTo>
                  <a:lnTo>
                    <a:pt x="1077295" y="568031"/>
                  </a:lnTo>
                  <a:lnTo>
                    <a:pt x="1073717" y="546339"/>
                  </a:lnTo>
                  <a:lnTo>
                    <a:pt x="1067363" y="523939"/>
                  </a:lnTo>
                  <a:lnTo>
                    <a:pt x="1059158" y="501069"/>
                  </a:lnTo>
                  <a:lnTo>
                    <a:pt x="1049719" y="477884"/>
                  </a:lnTo>
                  <a:lnTo>
                    <a:pt x="1037871" y="454490"/>
                  </a:lnTo>
                  <a:lnTo>
                    <a:pt x="1024416" y="430957"/>
                  </a:lnTo>
                  <a:lnTo>
                    <a:pt x="1009889" y="407330"/>
                  </a:lnTo>
                  <a:lnTo>
                    <a:pt x="994648" y="384436"/>
                  </a:lnTo>
                  <a:lnTo>
                    <a:pt x="978932" y="362029"/>
                  </a:lnTo>
                  <a:lnTo>
                    <a:pt x="962898" y="339947"/>
                  </a:lnTo>
                  <a:lnTo>
                    <a:pt x="944271" y="318876"/>
                  </a:lnTo>
                  <a:lnTo>
                    <a:pt x="923915" y="298479"/>
                  </a:lnTo>
                  <a:lnTo>
                    <a:pt x="902408" y="278530"/>
                  </a:lnTo>
                  <a:lnTo>
                    <a:pt x="879338" y="259675"/>
                  </a:lnTo>
                  <a:lnTo>
                    <a:pt x="855227" y="241549"/>
                  </a:lnTo>
                  <a:lnTo>
                    <a:pt x="830422" y="223908"/>
                  </a:lnTo>
                  <a:lnTo>
                    <a:pt x="806741" y="208973"/>
                  </a:lnTo>
                  <a:lnTo>
                    <a:pt x="783810" y="195841"/>
                  </a:lnTo>
                  <a:lnTo>
                    <a:pt x="761379" y="183912"/>
                  </a:lnTo>
                  <a:lnTo>
                    <a:pt x="741663" y="174371"/>
                  </a:lnTo>
                  <a:lnTo>
                    <a:pt x="673655" y="145765"/>
                  </a:lnTo>
                </a:path>
              </a:pathLst>
            </a:custGeom>
            <a:ln w="19050">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9" name="SMARTInkShape-15"/>
            <p:cNvSpPr/>
            <p:nvPr/>
          </p:nvSpPr>
          <p:spPr>
            <a:xfrm>
              <a:off x="3825739" y="2101213"/>
              <a:ext cx="1259994" cy="695576"/>
            </a:xfrm>
            <a:custGeom>
              <a:avLst/>
              <a:gdLst/>
              <a:ahLst/>
              <a:cxnLst/>
              <a:rect l="0" t="0" r="0" b="0"/>
              <a:pathLst>
                <a:path w="1259994" h="695576">
                  <a:moveTo>
                    <a:pt x="889136" y="156212"/>
                  </a:moveTo>
                  <a:lnTo>
                    <a:pt x="889136" y="152419"/>
                  </a:lnTo>
                  <a:lnTo>
                    <a:pt x="881551" y="142476"/>
                  </a:lnTo>
                  <a:lnTo>
                    <a:pt x="850301" y="116019"/>
                  </a:lnTo>
                  <a:lnTo>
                    <a:pt x="819685" y="92709"/>
                  </a:lnTo>
                  <a:lnTo>
                    <a:pt x="793975" y="75601"/>
                  </a:lnTo>
                  <a:lnTo>
                    <a:pt x="766673" y="52122"/>
                  </a:lnTo>
                  <a:lnTo>
                    <a:pt x="736548" y="34279"/>
                  </a:lnTo>
                  <a:lnTo>
                    <a:pt x="703050" y="21057"/>
                  </a:lnTo>
                  <a:lnTo>
                    <a:pt x="684116" y="15308"/>
                  </a:lnTo>
                  <a:lnTo>
                    <a:pt x="664350" y="9888"/>
                  </a:lnTo>
                  <a:lnTo>
                    <a:pt x="644822" y="6275"/>
                  </a:lnTo>
                  <a:lnTo>
                    <a:pt x="625454" y="3867"/>
                  </a:lnTo>
                  <a:lnTo>
                    <a:pt x="606192" y="2261"/>
                  </a:lnTo>
                  <a:lnTo>
                    <a:pt x="585413" y="1190"/>
                  </a:lnTo>
                  <a:lnTo>
                    <a:pt x="563622" y="476"/>
                  </a:lnTo>
                  <a:lnTo>
                    <a:pt x="541158" y="0"/>
                  </a:lnTo>
                  <a:lnTo>
                    <a:pt x="518244" y="1271"/>
                  </a:lnTo>
                  <a:lnTo>
                    <a:pt x="495031" y="3705"/>
                  </a:lnTo>
                  <a:lnTo>
                    <a:pt x="471618" y="6916"/>
                  </a:lnTo>
                  <a:lnTo>
                    <a:pt x="448072" y="10643"/>
                  </a:lnTo>
                  <a:lnTo>
                    <a:pt x="424437" y="14716"/>
                  </a:lnTo>
                  <a:lnTo>
                    <a:pt x="400743" y="19019"/>
                  </a:lnTo>
                  <a:lnTo>
                    <a:pt x="377803" y="24268"/>
                  </a:lnTo>
                  <a:lnTo>
                    <a:pt x="355366" y="30149"/>
                  </a:lnTo>
                  <a:lnTo>
                    <a:pt x="333264" y="36451"/>
                  </a:lnTo>
                  <a:lnTo>
                    <a:pt x="310592" y="44621"/>
                  </a:lnTo>
                  <a:lnTo>
                    <a:pt x="287540" y="54037"/>
                  </a:lnTo>
                  <a:lnTo>
                    <a:pt x="264234" y="64283"/>
                  </a:lnTo>
                  <a:lnTo>
                    <a:pt x="242347" y="74288"/>
                  </a:lnTo>
                  <a:lnTo>
                    <a:pt x="221406" y="84133"/>
                  </a:lnTo>
                  <a:lnTo>
                    <a:pt x="201095" y="93872"/>
                  </a:lnTo>
                  <a:lnTo>
                    <a:pt x="181204" y="105127"/>
                  </a:lnTo>
                  <a:lnTo>
                    <a:pt x="161594" y="117393"/>
                  </a:lnTo>
                  <a:lnTo>
                    <a:pt x="142170" y="130332"/>
                  </a:lnTo>
                  <a:lnTo>
                    <a:pt x="107889" y="155293"/>
                  </a:lnTo>
                  <a:lnTo>
                    <a:pt x="77571" y="180409"/>
                  </a:lnTo>
                  <a:lnTo>
                    <a:pt x="50867" y="207447"/>
                  </a:lnTo>
                  <a:lnTo>
                    <a:pt x="30003" y="235339"/>
                  </a:lnTo>
                  <a:lnTo>
                    <a:pt x="14380" y="263611"/>
                  </a:lnTo>
                  <a:lnTo>
                    <a:pt x="4791" y="292051"/>
                  </a:lnTo>
                  <a:lnTo>
                    <a:pt x="0" y="320566"/>
                  </a:lnTo>
                  <a:lnTo>
                    <a:pt x="252" y="349114"/>
                  </a:lnTo>
                  <a:lnTo>
                    <a:pt x="8301" y="377677"/>
                  </a:lnTo>
                  <a:lnTo>
                    <a:pt x="24050" y="404130"/>
                  </a:lnTo>
                  <a:lnTo>
                    <a:pt x="45072" y="429910"/>
                  </a:lnTo>
                  <a:lnTo>
                    <a:pt x="70290" y="457243"/>
                  </a:lnTo>
                  <a:lnTo>
                    <a:pt x="101606" y="483149"/>
                  </a:lnTo>
                  <a:lnTo>
                    <a:pt x="118847" y="495614"/>
                  </a:lnTo>
                  <a:lnTo>
                    <a:pt x="137485" y="507892"/>
                  </a:lnTo>
                  <a:lnTo>
                    <a:pt x="157054" y="520047"/>
                  </a:lnTo>
                  <a:lnTo>
                    <a:pt x="177244" y="532118"/>
                  </a:lnTo>
                  <a:lnTo>
                    <a:pt x="197847" y="543341"/>
                  </a:lnTo>
                  <a:lnTo>
                    <a:pt x="218726" y="553998"/>
                  </a:lnTo>
                  <a:lnTo>
                    <a:pt x="239790" y="564277"/>
                  </a:lnTo>
                  <a:lnTo>
                    <a:pt x="262564" y="574305"/>
                  </a:lnTo>
                  <a:lnTo>
                    <a:pt x="286477" y="584166"/>
                  </a:lnTo>
                  <a:lnTo>
                    <a:pt x="311151" y="593914"/>
                  </a:lnTo>
                  <a:lnTo>
                    <a:pt x="336331" y="602795"/>
                  </a:lnTo>
                  <a:lnTo>
                    <a:pt x="361849" y="611096"/>
                  </a:lnTo>
                  <a:lnTo>
                    <a:pt x="387592" y="619012"/>
                  </a:lnTo>
                  <a:lnTo>
                    <a:pt x="413486" y="626670"/>
                  </a:lnTo>
                  <a:lnTo>
                    <a:pt x="439480" y="634157"/>
                  </a:lnTo>
                  <a:lnTo>
                    <a:pt x="465540" y="641529"/>
                  </a:lnTo>
                  <a:lnTo>
                    <a:pt x="491645" y="648031"/>
                  </a:lnTo>
                  <a:lnTo>
                    <a:pt x="517779" y="653954"/>
                  </a:lnTo>
                  <a:lnTo>
                    <a:pt x="543933" y="659490"/>
                  </a:lnTo>
                  <a:lnTo>
                    <a:pt x="570101" y="663974"/>
                  </a:lnTo>
                  <a:lnTo>
                    <a:pt x="596277" y="667757"/>
                  </a:lnTo>
                  <a:lnTo>
                    <a:pt x="622459" y="671073"/>
                  </a:lnTo>
                  <a:lnTo>
                    <a:pt x="649439" y="675665"/>
                  </a:lnTo>
                  <a:lnTo>
                    <a:pt x="676950" y="681108"/>
                  </a:lnTo>
                  <a:lnTo>
                    <a:pt x="704816" y="687117"/>
                  </a:lnTo>
                  <a:lnTo>
                    <a:pt x="732919" y="691124"/>
                  </a:lnTo>
                  <a:lnTo>
                    <a:pt x="761178" y="693795"/>
                  </a:lnTo>
                  <a:lnTo>
                    <a:pt x="789543" y="695575"/>
                  </a:lnTo>
                  <a:lnTo>
                    <a:pt x="817184" y="695175"/>
                  </a:lnTo>
                  <a:lnTo>
                    <a:pt x="844343" y="693320"/>
                  </a:lnTo>
                  <a:lnTo>
                    <a:pt x="871180" y="690497"/>
                  </a:lnTo>
                  <a:lnTo>
                    <a:pt x="897009" y="687026"/>
                  </a:lnTo>
                  <a:lnTo>
                    <a:pt x="922166" y="683125"/>
                  </a:lnTo>
                  <a:lnTo>
                    <a:pt x="946875" y="678937"/>
                  </a:lnTo>
                  <a:lnTo>
                    <a:pt x="971285" y="674558"/>
                  </a:lnTo>
                  <a:lnTo>
                    <a:pt x="995495" y="670051"/>
                  </a:lnTo>
                  <a:lnTo>
                    <a:pt x="1019573" y="665459"/>
                  </a:lnTo>
                  <a:lnTo>
                    <a:pt x="1042769" y="659222"/>
                  </a:lnTo>
                  <a:lnTo>
                    <a:pt x="1065377" y="651889"/>
                  </a:lnTo>
                  <a:lnTo>
                    <a:pt x="1087592" y="643826"/>
                  </a:lnTo>
                  <a:lnTo>
                    <a:pt x="1107959" y="635275"/>
                  </a:lnTo>
                  <a:lnTo>
                    <a:pt x="1127093" y="626400"/>
                  </a:lnTo>
                  <a:lnTo>
                    <a:pt x="1162376" y="606484"/>
                  </a:lnTo>
                  <a:lnTo>
                    <a:pt x="1193932" y="581758"/>
                  </a:lnTo>
                  <a:lnTo>
                    <a:pt x="1219598" y="554893"/>
                  </a:lnTo>
                  <a:lnTo>
                    <a:pt x="1240002" y="525491"/>
                  </a:lnTo>
                  <a:lnTo>
                    <a:pt x="1254361" y="491257"/>
                  </a:lnTo>
                  <a:lnTo>
                    <a:pt x="1258032" y="473237"/>
                  </a:lnTo>
                  <a:lnTo>
                    <a:pt x="1259686" y="454875"/>
                  </a:lnTo>
                  <a:lnTo>
                    <a:pt x="1259993" y="436283"/>
                  </a:lnTo>
                  <a:lnTo>
                    <a:pt x="1258612" y="417538"/>
                  </a:lnTo>
                  <a:lnTo>
                    <a:pt x="1256103" y="398692"/>
                  </a:lnTo>
                  <a:lnTo>
                    <a:pt x="1252843" y="379778"/>
                  </a:lnTo>
                  <a:lnTo>
                    <a:pt x="1246701" y="360024"/>
                  </a:lnTo>
                  <a:lnTo>
                    <a:pt x="1238637" y="339712"/>
                  </a:lnTo>
                  <a:lnTo>
                    <a:pt x="1229293" y="319026"/>
                  </a:lnTo>
                  <a:lnTo>
                    <a:pt x="1216714" y="298886"/>
                  </a:lnTo>
                  <a:lnTo>
                    <a:pt x="1201977" y="279109"/>
                  </a:lnTo>
                  <a:lnTo>
                    <a:pt x="1185803" y="259574"/>
                  </a:lnTo>
                  <a:lnTo>
                    <a:pt x="1167876" y="240995"/>
                  </a:lnTo>
                  <a:lnTo>
                    <a:pt x="1148781" y="223052"/>
                  </a:lnTo>
                  <a:lnTo>
                    <a:pt x="1128908" y="205535"/>
                  </a:lnTo>
                  <a:lnTo>
                    <a:pt x="1105340" y="188300"/>
                  </a:lnTo>
                  <a:lnTo>
                    <a:pt x="1079309" y="171254"/>
                  </a:lnTo>
                  <a:lnTo>
                    <a:pt x="1051636" y="154333"/>
                  </a:lnTo>
                  <a:lnTo>
                    <a:pt x="996292" y="120493"/>
                  </a:lnTo>
                </a:path>
              </a:pathLst>
            </a:custGeom>
            <a:ln w="19050">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grpSp>
    </p:spTree>
    <p:extLst>
      <p:ext uri="{BB962C8B-B14F-4D97-AF65-F5344CB8AC3E}">
        <p14:creationId xmlns:p14="http://schemas.microsoft.com/office/powerpoint/2010/main" val="33797499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US" dirty="0" err="1" smtClean="0"/>
              <a:t>Milankovitch</a:t>
            </a:r>
            <a:r>
              <a:rPr lang="en-US" dirty="0" smtClean="0"/>
              <a:t> Theory - Earth’s Tilt, Stretch and Wobble</a:t>
            </a:r>
            <a:endParaRPr lang="en-US" dirty="0"/>
          </a:p>
        </p:txBody>
      </p:sp>
      <p:sp>
        <p:nvSpPr>
          <p:cNvPr id="3" name="Content Placeholder 2"/>
          <p:cNvSpPr>
            <a:spLocks noGrp="1"/>
          </p:cNvSpPr>
          <p:nvPr>
            <p:ph idx="1"/>
          </p:nvPr>
        </p:nvSpPr>
        <p:spPr>
          <a:solidFill>
            <a:schemeClr val="bg1"/>
          </a:solidFill>
          <a:ln>
            <a:solidFill>
              <a:schemeClr val="tx1"/>
            </a:solidFill>
          </a:ln>
        </p:spPr>
        <p:txBody>
          <a:bodyPr/>
          <a:lstStyle/>
          <a:p>
            <a:r>
              <a:rPr lang="en-US" dirty="0" smtClean="0"/>
              <a:t>Tilt - Earth spins on an axis tilted </a:t>
            </a:r>
            <a:r>
              <a:rPr lang="en-US" dirty="0" err="1" smtClean="0"/>
              <a:t>approx</a:t>
            </a:r>
            <a:r>
              <a:rPr lang="en-US" dirty="0" smtClean="0"/>
              <a:t> 23°.Over 1000s of years, the Earth’s tilt and orbit changes and it wobbles on its axis – this affects our climate. These changes can take us closer to the sun, making the climate warmer.</a:t>
            </a:r>
          </a:p>
          <a:p>
            <a:r>
              <a:rPr lang="en-US" dirty="0" smtClean="0"/>
              <a:t>Orbit (Stretch) – over a 97,000 year cycle the Earths orbit stretches, affecting the amount of energy received.</a:t>
            </a:r>
          </a:p>
          <a:p>
            <a:endParaRPr lang="en-US" dirty="0"/>
          </a:p>
        </p:txBody>
      </p:sp>
    </p:spTree>
    <p:extLst>
      <p:ext uri="{BB962C8B-B14F-4D97-AF65-F5344CB8AC3E}">
        <p14:creationId xmlns:p14="http://schemas.microsoft.com/office/powerpoint/2010/main" val="3268278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checkerboard(across)">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heckerboard(across)">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checkerboard(across)">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5176" y="40985"/>
            <a:ext cx="7612063" cy="1417638"/>
          </a:xfrm>
          <a:solidFill>
            <a:schemeClr val="bg1"/>
          </a:solidFill>
          <a:ln>
            <a:solidFill>
              <a:schemeClr val="tx1"/>
            </a:solidFill>
          </a:ln>
        </p:spPr>
        <p:txBody>
          <a:bodyPr/>
          <a:lstStyle/>
          <a:p>
            <a:r>
              <a:rPr lang="en-US" dirty="0" smtClean="0"/>
              <a:t>Volcanic Eruptions</a:t>
            </a:r>
            <a:endParaRPr lang="en-US" dirty="0"/>
          </a:p>
        </p:txBody>
      </p:sp>
      <p:sp>
        <p:nvSpPr>
          <p:cNvPr id="3" name="Content Placeholder 2"/>
          <p:cNvSpPr>
            <a:spLocks noGrp="1"/>
          </p:cNvSpPr>
          <p:nvPr>
            <p:ph idx="1"/>
          </p:nvPr>
        </p:nvSpPr>
        <p:spPr>
          <a:xfrm>
            <a:off x="251520" y="1556792"/>
            <a:ext cx="8496944" cy="4176464"/>
          </a:xfrm>
          <a:solidFill>
            <a:schemeClr val="bg1"/>
          </a:solidFill>
          <a:ln>
            <a:solidFill>
              <a:schemeClr val="tx1"/>
            </a:solidFill>
          </a:ln>
        </p:spPr>
        <p:txBody>
          <a:bodyPr/>
          <a:lstStyle/>
          <a:p>
            <a:r>
              <a:rPr lang="en-US" dirty="0" smtClean="0"/>
              <a:t>When a </a:t>
            </a:r>
            <a:r>
              <a:rPr lang="en-US" dirty="0" err="1" smtClean="0"/>
              <a:t>volcanoe</a:t>
            </a:r>
            <a:r>
              <a:rPr lang="en-US" dirty="0" smtClean="0"/>
              <a:t> erupts, it sends gases and ash up into the atmosphere.</a:t>
            </a:r>
          </a:p>
          <a:p>
            <a:r>
              <a:rPr lang="en-US" dirty="0" smtClean="0"/>
              <a:t>These particles absorb some of the heat from the sun, preventing it from reaching the Earth’s surface – therefore lowering temperatures.</a:t>
            </a:r>
          </a:p>
          <a:p>
            <a:r>
              <a:rPr lang="en-US" dirty="0" smtClean="0"/>
              <a:t>Mt St Helen’s, Mt Hekla and Mt Pinatubo have all lowered global temperatures.</a:t>
            </a:r>
          </a:p>
          <a:p>
            <a:endParaRPr lang="en-US" dirty="0"/>
          </a:p>
        </p:txBody>
      </p:sp>
      <p:pic>
        <p:nvPicPr>
          <p:cNvPr id="4" name="Picture 3"/>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386210" y="5301208"/>
            <a:ext cx="1776030" cy="1184020"/>
          </a:xfrm>
          <a:prstGeom prst="rect">
            <a:avLst/>
          </a:prstGeom>
        </p:spPr>
      </p:pic>
      <p:sp>
        <p:nvSpPr>
          <p:cNvPr id="13" name="SMARTInkShape-18"/>
          <p:cNvSpPr/>
          <p:nvPr/>
        </p:nvSpPr>
        <p:spPr>
          <a:xfrm>
            <a:off x="3450430" y="2100556"/>
            <a:ext cx="14287" cy="71145"/>
          </a:xfrm>
          <a:custGeom>
            <a:avLst/>
            <a:gdLst/>
            <a:ahLst/>
            <a:cxnLst/>
            <a:rect l="0" t="0" r="0" b="0"/>
            <a:pathLst>
              <a:path w="14287" h="71145">
                <a:moveTo>
                  <a:pt x="0" y="6850"/>
                </a:moveTo>
                <a:lnTo>
                  <a:pt x="0" y="699"/>
                </a:lnTo>
                <a:lnTo>
                  <a:pt x="795" y="368"/>
                </a:lnTo>
                <a:lnTo>
                  <a:pt x="3792" y="0"/>
                </a:lnTo>
                <a:lnTo>
                  <a:pt x="7772" y="1953"/>
                </a:lnTo>
                <a:lnTo>
                  <a:pt x="9944" y="3583"/>
                </a:lnTo>
                <a:lnTo>
                  <a:pt x="12357" y="9632"/>
                </a:lnTo>
                <a:lnTo>
                  <a:pt x="14175" y="30405"/>
                </a:lnTo>
                <a:lnTo>
                  <a:pt x="13419" y="32077"/>
                </a:lnTo>
                <a:lnTo>
                  <a:pt x="12121" y="33193"/>
                </a:lnTo>
                <a:lnTo>
                  <a:pt x="10463" y="33935"/>
                </a:lnTo>
                <a:lnTo>
                  <a:pt x="9356" y="35227"/>
                </a:lnTo>
                <a:lnTo>
                  <a:pt x="5464" y="42999"/>
                </a:lnTo>
                <a:lnTo>
                  <a:pt x="3644" y="45237"/>
                </a:lnTo>
                <a:lnTo>
                  <a:pt x="3223" y="47521"/>
                </a:lnTo>
                <a:lnTo>
                  <a:pt x="3737" y="49840"/>
                </a:lnTo>
                <a:lnTo>
                  <a:pt x="14286" y="71144"/>
                </a:lnTo>
              </a:path>
            </a:pathLst>
          </a:custGeom>
          <a:ln w="19050">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Tree>
    <p:extLst>
      <p:ext uri="{BB962C8B-B14F-4D97-AF65-F5344CB8AC3E}">
        <p14:creationId xmlns:p14="http://schemas.microsoft.com/office/powerpoint/2010/main" val="3272494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checkerboard(across)">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heckerboard(across)">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checkerboard(across)">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checkerboard(across)">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229600" cy="1143000"/>
          </a:xfrm>
          <a:solidFill>
            <a:schemeClr val="bg1"/>
          </a:solidFill>
          <a:ln>
            <a:solidFill>
              <a:schemeClr val="tx1"/>
            </a:solidFill>
          </a:ln>
        </p:spPr>
        <p:txBody>
          <a:bodyPr/>
          <a:lstStyle/>
          <a:p>
            <a:r>
              <a:rPr lang="en-US" dirty="0" smtClean="0"/>
              <a:t>Ocean Circulation</a:t>
            </a:r>
            <a:endParaRPr lang="en-US" dirty="0"/>
          </a:p>
        </p:txBody>
      </p:sp>
      <p:sp>
        <p:nvSpPr>
          <p:cNvPr id="3" name="Content Placeholder 2"/>
          <p:cNvSpPr>
            <a:spLocks noGrp="1"/>
          </p:cNvSpPr>
          <p:nvPr>
            <p:ph idx="1"/>
          </p:nvPr>
        </p:nvSpPr>
        <p:spPr>
          <a:xfrm>
            <a:off x="467544" y="1412776"/>
            <a:ext cx="8229600" cy="5256584"/>
          </a:xfrm>
          <a:solidFill>
            <a:schemeClr val="bg1"/>
          </a:solidFill>
          <a:ln>
            <a:solidFill>
              <a:schemeClr val="tx1"/>
            </a:solidFill>
          </a:ln>
        </p:spPr>
        <p:txBody>
          <a:bodyPr/>
          <a:lstStyle/>
          <a:p>
            <a:r>
              <a:rPr lang="en-US" dirty="0" smtClean="0"/>
              <a:t>The ocean helps to transfer heat energy around the World.</a:t>
            </a:r>
          </a:p>
          <a:p>
            <a:r>
              <a:rPr lang="en-US" dirty="0"/>
              <a:t>S</a:t>
            </a:r>
            <a:r>
              <a:rPr lang="en-US" dirty="0" smtClean="0"/>
              <a:t>ome currents flow towards the tropics (warm water) and some towards the poles (cold water).</a:t>
            </a:r>
          </a:p>
          <a:p>
            <a:r>
              <a:rPr lang="en-US" dirty="0" smtClean="0"/>
              <a:t>Ocean currents can change their direction and strength from time to time – this affects the climate of places they flow past. </a:t>
            </a:r>
          </a:p>
          <a:p>
            <a:r>
              <a:rPr lang="en-US" dirty="0" smtClean="0"/>
              <a:t>El Nino – periodic warming of oceans. </a:t>
            </a:r>
          </a:p>
          <a:p>
            <a:endParaRPr lang="en-US" dirty="0"/>
          </a:p>
        </p:txBody>
      </p:sp>
    </p:spTree>
    <p:extLst>
      <p:ext uri="{BB962C8B-B14F-4D97-AF65-F5344CB8AC3E}">
        <p14:creationId xmlns:p14="http://schemas.microsoft.com/office/powerpoint/2010/main" val="561001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checkerboard(across)">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heckerboard(across)">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checkerboard(across)">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checkerboard(across)">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checkerboard(across)">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stretch>
            <a:fillRect/>
          </a:stretch>
        </p:blipFill>
        <p:spPr>
          <a:xfrm>
            <a:off x="0" y="890502"/>
            <a:ext cx="9144000" cy="4773168"/>
          </a:xfrm>
          <a:prstGeom prst="rect">
            <a:avLst/>
          </a:prstGeom>
        </p:spPr>
      </p:pic>
    </p:spTree>
    <p:extLst>
      <p:ext uri="{BB962C8B-B14F-4D97-AF65-F5344CB8AC3E}">
        <p14:creationId xmlns:p14="http://schemas.microsoft.com/office/powerpoint/2010/main" val="79744653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Continental Drift </a:t>
            </a:r>
            <a:endParaRPr lang="en-GB" dirty="0"/>
          </a:p>
        </p:txBody>
      </p:sp>
      <p:sp>
        <p:nvSpPr>
          <p:cNvPr id="3" name="Content Placeholder 2"/>
          <p:cNvSpPr>
            <a:spLocks noGrp="1"/>
          </p:cNvSpPr>
          <p:nvPr>
            <p:ph idx="1"/>
          </p:nvPr>
        </p:nvSpPr>
        <p:spPr>
          <a:solidFill>
            <a:schemeClr val="bg1"/>
          </a:solidFill>
          <a:ln>
            <a:solidFill>
              <a:schemeClr val="tx1"/>
            </a:solidFill>
          </a:ln>
        </p:spPr>
        <p:txBody>
          <a:bodyPr>
            <a:normAutofit fontScale="92500" lnSpcReduction="10000"/>
          </a:bodyPr>
          <a:lstStyle/>
          <a:p>
            <a:r>
              <a:rPr lang="en-GB" sz="3000" dirty="0" smtClean="0"/>
              <a:t>The further you are from equator the cooler the summer and winter temperatures will be.</a:t>
            </a:r>
          </a:p>
          <a:p>
            <a:r>
              <a:rPr lang="en-GB" sz="3000" dirty="0" smtClean="0"/>
              <a:t>However, tectonic plates move slowly over time and this had an impact on countries climate. At one point, Scotland has a desert climate, a warm Mediterranean climate to our now present cooler wetter climate.</a:t>
            </a:r>
          </a:p>
          <a:p>
            <a:r>
              <a:rPr lang="en-GB" sz="3000" dirty="0" smtClean="0"/>
              <a:t>When many continents near poles – ice sheets form quickly and world cools down. When more near equator, opposite happens. </a:t>
            </a:r>
          </a:p>
          <a:p>
            <a:endParaRPr lang="en-GB" dirty="0"/>
          </a:p>
        </p:txBody>
      </p:sp>
    </p:spTree>
    <p:extLst>
      <p:ext uri="{BB962C8B-B14F-4D97-AF65-F5344CB8AC3E}">
        <p14:creationId xmlns:p14="http://schemas.microsoft.com/office/powerpoint/2010/main" val="190976988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Natural Release of Greenhouse Gases</a:t>
            </a:r>
            <a:endParaRPr lang="en-GB" dirty="0"/>
          </a:p>
        </p:txBody>
      </p:sp>
      <p:sp>
        <p:nvSpPr>
          <p:cNvPr id="3" name="Content Placeholder 2"/>
          <p:cNvSpPr>
            <a:spLocks noGrp="1"/>
          </p:cNvSpPr>
          <p:nvPr>
            <p:ph idx="1"/>
          </p:nvPr>
        </p:nvSpPr>
        <p:spPr>
          <a:solidFill>
            <a:schemeClr val="bg1"/>
          </a:solidFill>
          <a:ln>
            <a:solidFill>
              <a:schemeClr val="tx1"/>
            </a:solidFill>
          </a:ln>
        </p:spPr>
        <p:txBody>
          <a:bodyPr/>
          <a:lstStyle/>
          <a:p>
            <a:r>
              <a:rPr lang="en-GB" dirty="0" smtClean="0"/>
              <a:t>Methane </a:t>
            </a:r>
            <a:r>
              <a:rPr lang="en-GB" dirty="0"/>
              <a:t>is naturally released from the peaty soils in the arctic tundra and wetlands.  This traps the heat in the earth’s atmosphere causing temperatures to rise.</a:t>
            </a:r>
          </a:p>
        </p:txBody>
      </p:sp>
    </p:spTree>
    <p:extLst>
      <p:ext uri="{BB962C8B-B14F-4D97-AF65-F5344CB8AC3E}">
        <p14:creationId xmlns:p14="http://schemas.microsoft.com/office/powerpoint/2010/main" val="370868874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Human Causes of Climate Change</a:t>
            </a:r>
            <a:endParaRPr lang="en-GB" dirty="0"/>
          </a:p>
        </p:txBody>
      </p:sp>
      <p:pic>
        <p:nvPicPr>
          <p:cNvPr id="5" name="Picture 4"/>
          <p:cNvPicPr>
            <a:picLocks noChangeAspect="1"/>
          </p:cNvPicPr>
          <p:nvPr/>
        </p:nvPicPr>
        <p:blipFill>
          <a:blip r:embed="rId2"/>
          <a:stretch>
            <a:fillRect/>
          </a:stretch>
        </p:blipFill>
        <p:spPr>
          <a:xfrm>
            <a:off x="1542025" y="1700808"/>
            <a:ext cx="6059949" cy="4285859"/>
          </a:xfrm>
          <a:prstGeom prst="rect">
            <a:avLst/>
          </a:prstGeom>
        </p:spPr>
      </p:pic>
    </p:spTree>
    <p:extLst>
      <p:ext uri="{BB962C8B-B14F-4D97-AF65-F5344CB8AC3E}">
        <p14:creationId xmlns:p14="http://schemas.microsoft.com/office/powerpoint/2010/main" val="5862340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US" dirty="0" smtClean="0"/>
              <a:t>The Greenhouse Gases</a:t>
            </a:r>
            <a:endParaRPr lang="en-US" dirty="0"/>
          </a:p>
        </p:txBody>
      </p:sp>
      <p:sp>
        <p:nvSpPr>
          <p:cNvPr id="3" name="Content Placeholder 2"/>
          <p:cNvSpPr>
            <a:spLocks noGrp="1"/>
          </p:cNvSpPr>
          <p:nvPr>
            <p:ph idx="1"/>
          </p:nvPr>
        </p:nvSpPr>
        <p:spPr>
          <a:solidFill>
            <a:schemeClr val="bg1"/>
          </a:solidFill>
          <a:ln>
            <a:solidFill>
              <a:schemeClr val="tx1"/>
            </a:solidFill>
          </a:ln>
        </p:spPr>
        <p:txBody>
          <a:bodyPr/>
          <a:lstStyle/>
          <a:p>
            <a:r>
              <a:rPr lang="en-US" dirty="0" smtClean="0"/>
              <a:t>Carbon Dioxide = 55%</a:t>
            </a:r>
          </a:p>
          <a:p>
            <a:r>
              <a:rPr lang="en-US" dirty="0" smtClean="0"/>
              <a:t>Methane = 30%</a:t>
            </a:r>
          </a:p>
          <a:p>
            <a:r>
              <a:rPr lang="en-US" dirty="0" smtClean="0"/>
              <a:t>CFCs = 5%</a:t>
            </a:r>
          </a:p>
          <a:p>
            <a:r>
              <a:rPr lang="en-US" dirty="0" smtClean="0"/>
              <a:t>Nitrous Oxide = 7%</a:t>
            </a:r>
          </a:p>
          <a:p>
            <a:r>
              <a:rPr lang="en-US" dirty="0" smtClean="0"/>
              <a:t>Other Gases = 3%</a:t>
            </a:r>
            <a:endParaRPr lang="en-US" dirty="0"/>
          </a:p>
        </p:txBody>
      </p:sp>
    </p:spTree>
    <p:extLst>
      <p:ext uri="{BB962C8B-B14F-4D97-AF65-F5344CB8AC3E}">
        <p14:creationId xmlns:p14="http://schemas.microsoft.com/office/powerpoint/2010/main" val="94712397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5-10-25 at 14.42.39.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9829" y="348888"/>
            <a:ext cx="7832733" cy="6057900"/>
          </a:xfrm>
          <a:prstGeom prst="rect">
            <a:avLst/>
          </a:prstGeom>
        </p:spPr>
      </p:pic>
    </p:spTree>
    <p:extLst>
      <p:ext uri="{BB962C8B-B14F-4D97-AF65-F5344CB8AC3E}">
        <p14:creationId xmlns:p14="http://schemas.microsoft.com/office/powerpoint/2010/main" val="66296460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Picture 4" descr="Screen Shot 2015-10-26 at 17.53.44.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7584" y="620688"/>
            <a:ext cx="7581980" cy="5475104"/>
          </a:xfrm>
          <a:prstGeom prst="rect">
            <a:avLst/>
          </a:prstGeom>
        </p:spPr>
      </p:pic>
    </p:spTree>
    <p:extLst>
      <p:ext uri="{BB962C8B-B14F-4D97-AF65-F5344CB8AC3E}">
        <p14:creationId xmlns:p14="http://schemas.microsoft.com/office/powerpoint/2010/main" val="97328260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stretch>
            <a:fillRect/>
          </a:stretch>
        </p:blipFill>
        <p:spPr>
          <a:xfrm>
            <a:off x="211327" y="836712"/>
            <a:ext cx="8678742" cy="5112568"/>
          </a:xfrm>
          <a:prstGeom prst="rect">
            <a:avLst/>
          </a:prstGeom>
        </p:spPr>
      </p:pic>
      <p:sp>
        <p:nvSpPr>
          <p:cNvPr id="3" name="Title 2"/>
          <p:cNvSpPr>
            <a:spLocks noGrp="1"/>
          </p:cNvSpPr>
          <p:nvPr>
            <p:ph type="title"/>
          </p:nvPr>
        </p:nvSpPr>
        <p:spPr/>
        <p:txBody>
          <a:bodyPr/>
          <a:lstStyle/>
          <a:p>
            <a:endParaRPr lang="en-GB"/>
          </a:p>
        </p:txBody>
      </p:sp>
    </p:spTree>
    <p:extLst>
      <p:ext uri="{BB962C8B-B14F-4D97-AF65-F5344CB8AC3E}">
        <p14:creationId xmlns:p14="http://schemas.microsoft.com/office/powerpoint/2010/main" val="204854005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88640"/>
            <a:ext cx="8229600" cy="1440160"/>
          </a:xfrm>
          <a:solidFill>
            <a:schemeClr val="bg1"/>
          </a:solidFill>
          <a:ln>
            <a:solidFill>
              <a:schemeClr val="tx1"/>
            </a:solidFill>
          </a:ln>
        </p:spPr>
        <p:txBody>
          <a:bodyPr/>
          <a:lstStyle/>
          <a:p>
            <a:r>
              <a:rPr lang="en-GB" sz="3200" dirty="0" smtClean="0"/>
              <a:t>Human Causes = what are we doing that increases the layer of greenhouse gases? </a:t>
            </a:r>
            <a:endParaRPr lang="en-GB" sz="3200" dirty="0"/>
          </a:p>
        </p:txBody>
      </p:sp>
      <p:pic>
        <p:nvPicPr>
          <p:cNvPr id="4" name="Picture 3"/>
          <p:cNvPicPr>
            <a:picLocks noChangeAspect="1"/>
          </p:cNvPicPr>
          <p:nvPr/>
        </p:nvPicPr>
        <p:blipFill>
          <a:blip r:embed="rId2"/>
          <a:stretch>
            <a:fillRect/>
          </a:stretch>
        </p:blipFill>
        <p:spPr>
          <a:xfrm>
            <a:off x="899592" y="1844824"/>
            <a:ext cx="7586557" cy="4248472"/>
          </a:xfrm>
          <a:prstGeom prst="rect">
            <a:avLst/>
          </a:prstGeom>
        </p:spPr>
      </p:pic>
    </p:spTree>
    <p:extLst>
      <p:ext uri="{BB962C8B-B14F-4D97-AF65-F5344CB8AC3E}">
        <p14:creationId xmlns:p14="http://schemas.microsoft.com/office/powerpoint/2010/main" val="210320001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solidFill>
            <a:schemeClr val="bg1"/>
          </a:solidFill>
          <a:ln>
            <a:solidFill>
              <a:schemeClr val="tx1"/>
            </a:solidFill>
          </a:ln>
        </p:spPr>
        <p:txBody>
          <a:bodyPr/>
          <a:lstStyle/>
          <a:p>
            <a:r>
              <a:rPr lang="en-GB" dirty="0" smtClean="0"/>
              <a:t>Summary</a:t>
            </a:r>
            <a:endParaRPr lang="en-GB" dirty="0"/>
          </a:p>
        </p:txBody>
      </p:sp>
      <p:sp>
        <p:nvSpPr>
          <p:cNvPr id="5" name="Content Placeholder 4"/>
          <p:cNvSpPr>
            <a:spLocks noGrp="1"/>
          </p:cNvSpPr>
          <p:nvPr>
            <p:ph idx="1"/>
          </p:nvPr>
        </p:nvSpPr>
        <p:spPr>
          <a:solidFill>
            <a:schemeClr val="bg1"/>
          </a:solidFill>
          <a:ln>
            <a:solidFill>
              <a:schemeClr val="tx1"/>
            </a:solidFill>
          </a:ln>
        </p:spPr>
        <p:txBody>
          <a:bodyPr/>
          <a:lstStyle/>
          <a:p>
            <a:r>
              <a:rPr lang="en-GB" dirty="0" smtClean="0"/>
              <a:t>The human causes of climate change can be summed up as: how are humans creating more greenhouse gases?</a:t>
            </a:r>
          </a:p>
          <a:p>
            <a:pPr algn="ctr"/>
            <a:r>
              <a:rPr lang="en-GB" dirty="0" smtClean="0"/>
              <a:t>Increased CO2 – how?</a:t>
            </a:r>
          </a:p>
          <a:p>
            <a:pPr algn="ctr"/>
            <a:r>
              <a:rPr lang="en-GB" dirty="0" smtClean="0"/>
              <a:t>Increased methane – how?</a:t>
            </a:r>
          </a:p>
          <a:p>
            <a:pPr algn="ctr"/>
            <a:r>
              <a:rPr lang="en-GB" dirty="0" smtClean="0"/>
              <a:t>Increased nitrous oxide – how?</a:t>
            </a:r>
          </a:p>
          <a:p>
            <a:pPr algn="ctr"/>
            <a:r>
              <a:rPr lang="en-GB" dirty="0" smtClean="0"/>
              <a:t>Increased CFCs – how?</a:t>
            </a:r>
          </a:p>
          <a:p>
            <a:pPr algn="ctr"/>
            <a:endParaRPr lang="en-GB" dirty="0"/>
          </a:p>
        </p:txBody>
      </p:sp>
    </p:spTree>
    <p:extLst>
      <p:ext uri="{BB962C8B-B14F-4D97-AF65-F5344CB8AC3E}">
        <p14:creationId xmlns:p14="http://schemas.microsoft.com/office/powerpoint/2010/main" val="359495548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5-10-26 at 17.57.46.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2300" y="482600"/>
            <a:ext cx="7886700" cy="5892800"/>
          </a:xfrm>
          <a:prstGeom prst="rect">
            <a:avLst/>
          </a:prstGeom>
        </p:spPr>
      </p:pic>
      <p:pic>
        <p:nvPicPr>
          <p:cNvPr id="2" name="Picture 1"/>
          <p:cNvPicPr>
            <a:picLocks noChangeAspect="1"/>
          </p:cNvPicPr>
          <p:nvPr/>
        </p:nvPicPr>
        <p:blipFill>
          <a:blip r:embed="rId3"/>
          <a:stretch>
            <a:fillRect/>
          </a:stretch>
        </p:blipFill>
        <p:spPr>
          <a:xfrm>
            <a:off x="1252187" y="1196752"/>
            <a:ext cx="6626926" cy="3706689"/>
          </a:xfrm>
          <a:prstGeom prst="rect">
            <a:avLst/>
          </a:prstGeom>
        </p:spPr>
      </p:pic>
    </p:spTree>
    <p:extLst>
      <p:ext uri="{BB962C8B-B14F-4D97-AF65-F5344CB8AC3E}">
        <p14:creationId xmlns:p14="http://schemas.microsoft.com/office/powerpoint/2010/main" val="1020210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US" dirty="0" smtClean="0"/>
              <a:t>How do you contribute towards climate change?</a:t>
            </a:r>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5736" y="1700808"/>
            <a:ext cx="4680520" cy="48932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0264773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Your Own Diary</a:t>
            </a:r>
            <a:endParaRPr lang="en-GB" dirty="0"/>
          </a:p>
        </p:txBody>
      </p:sp>
      <p:sp>
        <p:nvSpPr>
          <p:cNvPr id="3" name="Content Placeholder 2"/>
          <p:cNvSpPr>
            <a:spLocks noGrp="1"/>
          </p:cNvSpPr>
          <p:nvPr>
            <p:ph idx="1"/>
          </p:nvPr>
        </p:nvSpPr>
        <p:spPr>
          <a:xfrm>
            <a:off x="457200" y="1600207"/>
            <a:ext cx="8229600" cy="3196946"/>
          </a:xfrm>
          <a:solidFill>
            <a:schemeClr val="bg1"/>
          </a:solidFill>
          <a:ln>
            <a:solidFill>
              <a:schemeClr val="tx1"/>
            </a:solidFill>
          </a:ln>
        </p:spPr>
        <p:txBody>
          <a:bodyPr/>
          <a:lstStyle/>
          <a:p>
            <a:r>
              <a:rPr lang="en-GB" dirty="0" smtClean="0"/>
              <a:t>Write your own diary for yesterday to see how much you contribute towards climate change.</a:t>
            </a:r>
          </a:p>
          <a:p>
            <a:r>
              <a:rPr lang="en-GB" dirty="0" smtClean="0"/>
              <a:t>Make it as detailed as possible – just bullet point all the things you did in that day (even what you ate!)</a:t>
            </a:r>
          </a:p>
        </p:txBody>
      </p:sp>
      <p:sp>
        <p:nvSpPr>
          <p:cNvPr id="4" name="TextBox 3"/>
          <p:cNvSpPr txBox="1"/>
          <p:nvPr/>
        </p:nvSpPr>
        <p:spPr>
          <a:xfrm>
            <a:off x="683568" y="4971808"/>
            <a:ext cx="7776864" cy="1569660"/>
          </a:xfrm>
          <a:prstGeom prst="rect">
            <a:avLst/>
          </a:prstGeom>
          <a:solidFill>
            <a:schemeClr val="bg1"/>
          </a:solidFill>
          <a:ln>
            <a:solidFill>
              <a:schemeClr val="tx1"/>
            </a:solidFill>
          </a:ln>
        </p:spPr>
        <p:txBody>
          <a:bodyPr wrap="square" rtlCol="0">
            <a:spAutoFit/>
          </a:bodyPr>
          <a:lstStyle/>
          <a:p>
            <a:r>
              <a:rPr lang="en-GB" sz="2400" dirty="0" smtClean="0"/>
              <a:t>Now pass </a:t>
            </a:r>
            <a:r>
              <a:rPr lang="en-GB" sz="2400" dirty="0"/>
              <a:t>it on to person next to you so they can highlight when </a:t>
            </a:r>
            <a:r>
              <a:rPr lang="en-GB" sz="2400" dirty="0" smtClean="0"/>
              <a:t>they think you </a:t>
            </a:r>
            <a:r>
              <a:rPr lang="en-GB" sz="2400" dirty="0"/>
              <a:t>are contributing towards climate change</a:t>
            </a:r>
            <a:r>
              <a:rPr lang="en-GB" sz="2400" dirty="0" smtClean="0"/>
              <a:t>. We will come back to these later!</a:t>
            </a:r>
            <a:endParaRPr lang="en-GB" sz="2400" dirty="0"/>
          </a:p>
        </p:txBody>
      </p:sp>
    </p:spTree>
    <p:extLst>
      <p:ext uri="{BB962C8B-B14F-4D97-AF65-F5344CB8AC3E}">
        <p14:creationId xmlns:p14="http://schemas.microsoft.com/office/powerpoint/2010/main" val="609178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5760"/>
            <a:ext cx="8229600" cy="1143000"/>
          </a:xfrm>
          <a:solidFill>
            <a:schemeClr val="bg1"/>
          </a:solidFill>
          <a:ln>
            <a:solidFill>
              <a:schemeClr val="tx1"/>
            </a:solidFill>
          </a:ln>
        </p:spPr>
        <p:txBody>
          <a:bodyPr/>
          <a:lstStyle/>
          <a:p>
            <a:r>
              <a:rPr lang="en-GB" dirty="0" smtClean="0"/>
              <a:t>Increased CO2</a:t>
            </a:r>
            <a:endParaRPr lang="en-GB" dirty="0"/>
          </a:p>
        </p:txBody>
      </p:sp>
      <p:sp>
        <p:nvSpPr>
          <p:cNvPr id="1026" name="AutoShape 2" descr="Image result for coal powered factori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1028" name="Picture 4" descr="Image result for coal powered factories"/>
          <p:cNvPicPr>
            <a:picLocks noChangeAspect="1" noChangeArrowheads="1"/>
          </p:cNvPicPr>
          <p:nvPr/>
        </p:nvPicPr>
        <p:blipFill>
          <a:blip r:embed="rId2" cstate="print"/>
          <a:srcRect/>
          <a:stretch>
            <a:fillRect/>
          </a:stretch>
        </p:blipFill>
        <p:spPr bwMode="auto">
          <a:xfrm>
            <a:off x="251520" y="1268760"/>
            <a:ext cx="4857750" cy="2619375"/>
          </a:xfrm>
          <a:prstGeom prst="rect">
            <a:avLst/>
          </a:prstGeom>
          <a:noFill/>
        </p:spPr>
      </p:pic>
      <p:sp>
        <p:nvSpPr>
          <p:cNvPr id="1030" name="AutoShape 6" descr="Image result for CARS ON ROAD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032" name="AutoShape 8" descr="Image result for CARS ON ROAD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1034" name="Picture 10" descr="Image result for CARS ON ROADS"/>
          <p:cNvPicPr>
            <a:picLocks noChangeAspect="1" noChangeArrowheads="1"/>
          </p:cNvPicPr>
          <p:nvPr/>
        </p:nvPicPr>
        <p:blipFill>
          <a:blip r:embed="rId3" cstate="print"/>
          <a:srcRect/>
          <a:stretch>
            <a:fillRect/>
          </a:stretch>
        </p:blipFill>
        <p:spPr bwMode="auto">
          <a:xfrm>
            <a:off x="2123728" y="3559224"/>
            <a:ext cx="4581633" cy="3298776"/>
          </a:xfrm>
          <a:prstGeom prst="rect">
            <a:avLst/>
          </a:prstGeom>
          <a:noFill/>
        </p:spPr>
      </p:pic>
      <p:sp>
        <p:nvSpPr>
          <p:cNvPr id="1036" name="AutoShape 12" descr="Image result for deforestation before and afte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038" name="AutoShape 14" descr="Image result for deforestation before and afte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1040" name="Picture 16" descr="Image result for deforestation before and after"/>
          <p:cNvPicPr>
            <a:picLocks noChangeAspect="1" noChangeArrowheads="1"/>
          </p:cNvPicPr>
          <p:nvPr/>
        </p:nvPicPr>
        <p:blipFill>
          <a:blip r:embed="rId4" cstate="print"/>
          <a:srcRect/>
          <a:stretch>
            <a:fillRect/>
          </a:stretch>
        </p:blipFill>
        <p:spPr bwMode="auto">
          <a:xfrm>
            <a:off x="4572000" y="1196752"/>
            <a:ext cx="3928320" cy="2459129"/>
          </a:xfrm>
          <a:prstGeom prst="rect">
            <a:avLst/>
          </a:prstGeom>
          <a:noFill/>
        </p:spPr>
      </p:pic>
    </p:spTree>
    <p:extLst>
      <p:ext uri="{BB962C8B-B14F-4D97-AF65-F5344CB8AC3E}">
        <p14:creationId xmlns:p14="http://schemas.microsoft.com/office/powerpoint/2010/main" val="299941165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Lets go back in time…..</a:t>
            </a:r>
            <a:endParaRPr lang="en-GB" dirty="0"/>
          </a:p>
        </p:txBody>
      </p:sp>
      <p:pic>
        <p:nvPicPr>
          <p:cNvPr id="4" name="Picture 3"/>
          <p:cNvPicPr>
            <a:picLocks noChangeAspect="1"/>
          </p:cNvPicPr>
          <p:nvPr/>
        </p:nvPicPr>
        <p:blipFill>
          <a:blip r:embed="rId2"/>
          <a:stretch>
            <a:fillRect/>
          </a:stretch>
        </p:blipFill>
        <p:spPr>
          <a:xfrm>
            <a:off x="899592" y="1700808"/>
            <a:ext cx="7041790" cy="3960440"/>
          </a:xfrm>
          <a:prstGeom prst="rect">
            <a:avLst/>
          </a:prstGeom>
        </p:spPr>
      </p:pic>
    </p:spTree>
    <p:extLst>
      <p:ext uri="{BB962C8B-B14F-4D97-AF65-F5344CB8AC3E}">
        <p14:creationId xmlns:p14="http://schemas.microsoft.com/office/powerpoint/2010/main" val="215123201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Fossil Fuel History Lesson - The Industrial Revolution!</a:t>
            </a:r>
            <a:endParaRPr lang="en-GB" dirty="0"/>
          </a:p>
        </p:txBody>
      </p:sp>
      <p:pic>
        <p:nvPicPr>
          <p:cNvPr id="4" name="Picture 3"/>
          <p:cNvPicPr>
            <a:picLocks noChangeAspect="1"/>
          </p:cNvPicPr>
          <p:nvPr/>
        </p:nvPicPr>
        <p:blipFill>
          <a:blip r:embed="rId2"/>
          <a:stretch>
            <a:fillRect/>
          </a:stretch>
        </p:blipFill>
        <p:spPr>
          <a:xfrm>
            <a:off x="179512" y="2276872"/>
            <a:ext cx="3168352" cy="3168352"/>
          </a:xfrm>
          <a:prstGeom prst="rect">
            <a:avLst/>
          </a:prstGeom>
        </p:spPr>
      </p:pic>
      <p:sp>
        <p:nvSpPr>
          <p:cNvPr id="5" name="Oval Callout 4"/>
          <p:cNvSpPr/>
          <p:nvPr/>
        </p:nvSpPr>
        <p:spPr bwMode="auto">
          <a:xfrm>
            <a:off x="3707904" y="1700808"/>
            <a:ext cx="5112568" cy="3960440"/>
          </a:xfrm>
          <a:prstGeom prst="wedgeEllipseCallout">
            <a:avLst>
              <a:gd name="adj1" fmla="val -87805"/>
              <a:gd name="adj2" fmla="val 17385"/>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algn="ctr" eaLnBrk="1" hangingPunct="1"/>
            <a:r>
              <a:rPr lang="en-GB" sz="2000" dirty="0"/>
              <a:t>Since the Industrial Revolution (from about 1760 to 1840) humans have been burning more and more fossil fuels in our power stations, our homes and to run our transport system. Whenever a fossil fuel burns it gives off carbon dioxide.</a:t>
            </a:r>
          </a:p>
        </p:txBody>
      </p:sp>
    </p:spTree>
    <p:extLst>
      <p:ext uri="{BB962C8B-B14F-4D97-AF65-F5344CB8AC3E}">
        <p14:creationId xmlns:p14="http://schemas.microsoft.com/office/powerpoint/2010/main" val="152524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Fossil Fuel History Lesson - The Industrial Revolution!</a:t>
            </a:r>
            <a:endParaRPr lang="en-GB" dirty="0"/>
          </a:p>
        </p:txBody>
      </p:sp>
      <p:pic>
        <p:nvPicPr>
          <p:cNvPr id="4" name="Picture 3"/>
          <p:cNvPicPr>
            <a:picLocks noChangeAspect="1"/>
          </p:cNvPicPr>
          <p:nvPr/>
        </p:nvPicPr>
        <p:blipFill>
          <a:blip r:embed="rId2"/>
          <a:stretch>
            <a:fillRect/>
          </a:stretch>
        </p:blipFill>
        <p:spPr>
          <a:xfrm>
            <a:off x="179512" y="2276872"/>
            <a:ext cx="3168352" cy="3168352"/>
          </a:xfrm>
          <a:prstGeom prst="rect">
            <a:avLst/>
          </a:prstGeom>
        </p:spPr>
      </p:pic>
      <p:sp>
        <p:nvSpPr>
          <p:cNvPr id="5" name="Oval Callout 4"/>
          <p:cNvSpPr/>
          <p:nvPr/>
        </p:nvSpPr>
        <p:spPr bwMode="auto">
          <a:xfrm>
            <a:off x="3707904" y="1700808"/>
            <a:ext cx="5112568" cy="4680520"/>
          </a:xfrm>
          <a:prstGeom prst="wedgeEllipseCallout">
            <a:avLst>
              <a:gd name="adj1" fmla="val -87263"/>
              <a:gd name="adj2" fmla="val 6729"/>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algn="ctr" eaLnBrk="1" hangingPunct="1"/>
            <a:r>
              <a:rPr lang="en-GB" sz="2000" dirty="0"/>
              <a:t>Globally, as the world becomes more industrialized and populated we have also started to burn more fossil fuels as part of improving our standards of living around the world (e.g. refrigerated food, travel by car rather than walking, air conditioning in the home </a:t>
            </a:r>
            <a:r>
              <a:rPr lang="en-GB" sz="2000" dirty="0" err="1"/>
              <a:t>etc</a:t>
            </a:r>
            <a:r>
              <a:rPr lang="en-GB" sz="2000" dirty="0"/>
              <a:t>)</a:t>
            </a:r>
          </a:p>
        </p:txBody>
      </p:sp>
    </p:spTree>
    <p:extLst>
      <p:ext uri="{BB962C8B-B14F-4D97-AF65-F5344CB8AC3E}">
        <p14:creationId xmlns:p14="http://schemas.microsoft.com/office/powerpoint/2010/main" val="1584297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Lets go back in time…</a:t>
            </a:r>
            <a:endParaRPr lang="en-US" dirty="0"/>
          </a:p>
        </p:txBody>
      </p:sp>
      <p:sp>
        <p:nvSpPr>
          <p:cNvPr id="3" name="Content Placeholder 2"/>
          <p:cNvSpPr>
            <a:spLocks noGrp="1"/>
          </p:cNvSpPr>
          <p:nvPr>
            <p:ph idx="1"/>
          </p:nvPr>
        </p:nvSpPr>
        <p:spPr>
          <a:xfrm>
            <a:off x="457200" y="1600207"/>
            <a:ext cx="8229600" cy="1828794"/>
          </a:xfrm>
          <a:solidFill>
            <a:schemeClr val="bg1"/>
          </a:solidFill>
          <a:ln>
            <a:solidFill>
              <a:schemeClr val="tx1"/>
            </a:solidFill>
          </a:ln>
        </p:spPr>
        <p:txBody>
          <a:bodyPr/>
          <a:lstStyle/>
          <a:p>
            <a:r>
              <a:rPr lang="en-US" dirty="0" smtClean="0"/>
              <a:t>300 years of fossil fuels in 300 seconds</a:t>
            </a:r>
          </a:p>
          <a:p>
            <a:r>
              <a:rPr lang="en-US" dirty="0">
                <a:hlinkClick r:id="rId2"/>
              </a:rPr>
              <a:t>https://</a:t>
            </a:r>
            <a:r>
              <a:rPr lang="en-US" dirty="0" smtClean="0">
                <a:hlinkClick r:id="rId2"/>
              </a:rPr>
              <a:t>www.youtube.com/watch?v=cJ-J91SwP8w</a:t>
            </a:r>
            <a:endParaRPr lang="en-US" dirty="0" smtClean="0"/>
          </a:p>
        </p:txBody>
      </p:sp>
      <p:pic>
        <p:nvPicPr>
          <p:cNvPr id="4" name="Picture 3"/>
          <p:cNvPicPr>
            <a:picLocks noChangeAspect="1"/>
          </p:cNvPicPr>
          <p:nvPr/>
        </p:nvPicPr>
        <p:blipFill>
          <a:blip r:embed="rId3" cstate="print"/>
          <a:stretch>
            <a:fillRect/>
          </a:stretch>
        </p:blipFill>
        <p:spPr>
          <a:xfrm>
            <a:off x="2411760" y="3645024"/>
            <a:ext cx="4736528" cy="2664296"/>
          </a:xfrm>
          <a:prstGeom prst="rect">
            <a:avLst/>
          </a:prstGeom>
        </p:spPr>
      </p:pic>
    </p:spTree>
    <p:extLst>
      <p:ext uri="{BB962C8B-B14F-4D97-AF65-F5344CB8AC3E}">
        <p14:creationId xmlns:p14="http://schemas.microsoft.com/office/powerpoint/2010/main" val="311363493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Industry</a:t>
            </a:r>
            <a:endParaRPr lang="en-US" dirty="0"/>
          </a:p>
        </p:txBody>
      </p:sp>
      <p:pic>
        <p:nvPicPr>
          <p:cNvPr id="4" name="Picture 3"/>
          <p:cNvPicPr>
            <a:picLocks noChangeAspect="1"/>
          </p:cNvPicPr>
          <p:nvPr/>
        </p:nvPicPr>
        <p:blipFill>
          <a:blip r:embed="rId2" cstate="print"/>
          <a:stretch>
            <a:fillRect/>
          </a:stretch>
        </p:blipFill>
        <p:spPr>
          <a:xfrm>
            <a:off x="353168" y="1891615"/>
            <a:ext cx="4127645" cy="3355809"/>
          </a:xfrm>
          <a:prstGeom prst="rect">
            <a:avLst/>
          </a:prstGeom>
        </p:spPr>
      </p:pic>
      <p:pic>
        <p:nvPicPr>
          <p:cNvPr id="5" name="Picture 4"/>
          <p:cNvPicPr>
            <a:picLocks noChangeAspect="1"/>
          </p:cNvPicPr>
          <p:nvPr/>
        </p:nvPicPr>
        <p:blipFill>
          <a:blip r:embed="rId3" cstate="print"/>
          <a:stretch>
            <a:fillRect/>
          </a:stretch>
        </p:blipFill>
        <p:spPr>
          <a:xfrm>
            <a:off x="4736108" y="3620986"/>
            <a:ext cx="4113432" cy="2729401"/>
          </a:xfrm>
          <a:prstGeom prst="rect">
            <a:avLst/>
          </a:prstGeom>
        </p:spPr>
      </p:pic>
    </p:spTree>
    <p:extLst>
      <p:ext uri="{BB962C8B-B14F-4D97-AF65-F5344CB8AC3E}">
        <p14:creationId xmlns:p14="http://schemas.microsoft.com/office/powerpoint/2010/main" val="4237539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Transport</a:t>
            </a:r>
            <a:endParaRPr lang="en-US" dirty="0"/>
          </a:p>
        </p:txBody>
      </p:sp>
      <p:pic>
        <p:nvPicPr>
          <p:cNvPr id="4" name="Picture 3"/>
          <p:cNvPicPr>
            <a:picLocks noChangeAspect="1"/>
          </p:cNvPicPr>
          <p:nvPr/>
        </p:nvPicPr>
        <p:blipFill>
          <a:blip r:embed="rId2" cstate="print"/>
          <a:stretch>
            <a:fillRect/>
          </a:stretch>
        </p:blipFill>
        <p:spPr>
          <a:xfrm>
            <a:off x="267344" y="1497106"/>
            <a:ext cx="4657497" cy="3000759"/>
          </a:xfrm>
          <a:prstGeom prst="rect">
            <a:avLst/>
          </a:prstGeom>
        </p:spPr>
      </p:pic>
      <p:pic>
        <p:nvPicPr>
          <p:cNvPr id="5" name="Picture 4"/>
          <p:cNvPicPr>
            <a:picLocks noChangeAspect="1"/>
          </p:cNvPicPr>
          <p:nvPr/>
        </p:nvPicPr>
        <p:blipFill>
          <a:blip r:embed="rId3" cstate="print"/>
          <a:stretch>
            <a:fillRect/>
          </a:stretch>
        </p:blipFill>
        <p:spPr>
          <a:xfrm>
            <a:off x="3943324" y="3690846"/>
            <a:ext cx="4976642" cy="3046924"/>
          </a:xfrm>
          <a:prstGeom prst="rect">
            <a:avLst/>
          </a:prstGeom>
        </p:spPr>
      </p:pic>
      <p:pic>
        <p:nvPicPr>
          <p:cNvPr id="3" name="Picture 2"/>
          <p:cNvPicPr>
            <a:picLocks noChangeAspect="1"/>
          </p:cNvPicPr>
          <p:nvPr/>
        </p:nvPicPr>
        <p:blipFill>
          <a:blip r:embed="rId4" cstate="print"/>
          <a:stretch>
            <a:fillRect/>
          </a:stretch>
        </p:blipFill>
        <p:spPr>
          <a:xfrm>
            <a:off x="881457" y="4500325"/>
            <a:ext cx="3813771" cy="2386682"/>
          </a:xfrm>
          <a:prstGeom prst="rect">
            <a:avLst/>
          </a:prstGeom>
        </p:spPr>
      </p:pic>
    </p:spTree>
    <p:extLst>
      <p:ext uri="{BB962C8B-B14F-4D97-AF65-F5344CB8AC3E}">
        <p14:creationId xmlns:p14="http://schemas.microsoft.com/office/powerpoint/2010/main" val="1368267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Healthcare</a:t>
            </a:r>
            <a:endParaRPr lang="en-US" dirty="0"/>
          </a:p>
        </p:txBody>
      </p:sp>
      <p:pic>
        <p:nvPicPr>
          <p:cNvPr id="4" name="Picture 3"/>
          <p:cNvPicPr>
            <a:picLocks noChangeAspect="1"/>
          </p:cNvPicPr>
          <p:nvPr/>
        </p:nvPicPr>
        <p:blipFill>
          <a:blip r:embed="rId2" cstate="print"/>
          <a:stretch>
            <a:fillRect/>
          </a:stretch>
        </p:blipFill>
        <p:spPr>
          <a:xfrm>
            <a:off x="4290833" y="3913635"/>
            <a:ext cx="4470711" cy="2503598"/>
          </a:xfrm>
          <a:prstGeom prst="rect">
            <a:avLst/>
          </a:prstGeom>
        </p:spPr>
      </p:pic>
      <p:pic>
        <p:nvPicPr>
          <p:cNvPr id="5" name="Picture 4"/>
          <p:cNvPicPr>
            <a:picLocks noChangeAspect="1"/>
          </p:cNvPicPr>
          <p:nvPr/>
        </p:nvPicPr>
        <p:blipFill>
          <a:blip r:embed="rId3" cstate="print"/>
          <a:stretch>
            <a:fillRect/>
          </a:stretch>
        </p:blipFill>
        <p:spPr>
          <a:xfrm>
            <a:off x="280673" y="1497106"/>
            <a:ext cx="4272274" cy="3046252"/>
          </a:xfrm>
          <a:prstGeom prst="rect">
            <a:avLst/>
          </a:prstGeom>
        </p:spPr>
      </p:pic>
    </p:spTree>
    <p:extLst>
      <p:ext uri="{BB962C8B-B14F-4D97-AF65-F5344CB8AC3E}">
        <p14:creationId xmlns:p14="http://schemas.microsoft.com/office/powerpoint/2010/main" val="2150997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Farming</a:t>
            </a:r>
            <a:endParaRPr lang="en-US" dirty="0"/>
          </a:p>
        </p:txBody>
      </p:sp>
      <p:pic>
        <p:nvPicPr>
          <p:cNvPr id="4" name="Picture 3"/>
          <p:cNvPicPr>
            <a:picLocks noChangeAspect="1"/>
          </p:cNvPicPr>
          <p:nvPr/>
        </p:nvPicPr>
        <p:blipFill>
          <a:blip r:embed="rId2" cstate="print"/>
          <a:stretch>
            <a:fillRect/>
          </a:stretch>
        </p:blipFill>
        <p:spPr>
          <a:xfrm>
            <a:off x="324201" y="1346702"/>
            <a:ext cx="4647353" cy="2948165"/>
          </a:xfrm>
          <a:prstGeom prst="rect">
            <a:avLst/>
          </a:prstGeom>
        </p:spPr>
      </p:pic>
      <p:pic>
        <p:nvPicPr>
          <p:cNvPr id="5" name="Picture 4"/>
          <p:cNvPicPr>
            <a:picLocks noChangeAspect="1"/>
          </p:cNvPicPr>
          <p:nvPr/>
        </p:nvPicPr>
        <p:blipFill>
          <a:blip r:embed="rId3" cstate="print"/>
          <a:stretch>
            <a:fillRect/>
          </a:stretch>
        </p:blipFill>
        <p:spPr>
          <a:xfrm>
            <a:off x="4244086" y="3381099"/>
            <a:ext cx="4632570" cy="3041534"/>
          </a:xfrm>
          <a:prstGeom prst="rect">
            <a:avLst/>
          </a:prstGeom>
        </p:spPr>
      </p:pic>
      <p:pic>
        <p:nvPicPr>
          <p:cNvPr id="3" name="Picture 2"/>
          <p:cNvPicPr>
            <a:picLocks noChangeAspect="1"/>
          </p:cNvPicPr>
          <p:nvPr/>
        </p:nvPicPr>
        <p:blipFill>
          <a:blip r:embed="rId4" cstate="print"/>
          <a:stretch>
            <a:fillRect/>
          </a:stretch>
        </p:blipFill>
        <p:spPr>
          <a:xfrm>
            <a:off x="923605" y="4528998"/>
            <a:ext cx="3320481" cy="2295801"/>
          </a:xfrm>
          <a:prstGeom prst="rect">
            <a:avLst/>
          </a:prstGeom>
        </p:spPr>
      </p:pic>
    </p:spTree>
    <p:extLst>
      <p:ext uri="{BB962C8B-B14F-4D97-AF65-F5344CB8AC3E}">
        <p14:creationId xmlns:p14="http://schemas.microsoft.com/office/powerpoint/2010/main" val="3057485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Conflict</a:t>
            </a:r>
            <a:endParaRPr lang="en-US" dirty="0"/>
          </a:p>
        </p:txBody>
      </p:sp>
      <p:pic>
        <p:nvPicPr>
          <p:cNvPr id="4" name="Picture 3"/>
          <p:cNvPicPr>
            <a:picLocks noChangeAspect="1"/>
          </p:cNvPicPr>
          <p:nvPr/>
        </p:nvPicPr>
        <p:blipFill>
          <a:blip r:embed="rId2" cstate="print"/>
          <a:stretch>
            <a:fillRect/>
          </a:stretch>
        </p:blipFill>
        <p:spPr>
          <a:xfrm>
            <a:off x="217217" y="1497105"/>
            <a:ext cx="4287398" cy="3215549"/>
          </a:xfrm>
          <a:prstGeom prst="rect">
            <a:avLst/>
          </a:prstGeom>
        </p:spPr>
      </p:pic>
      <p:pic>
        <p:nvPicPr>
          <p:cNvPr id="5" name="Picture 4"/>
          <p:cNvPicPr>
            <a:picLocks noChangeAspect="1"/>
          </p:cNvPicPr>
          <p:nvPr/>
        </p:nvPicPr>
        <p:blipFill>
          <a:blip r:embed="rId3" cstate="print"/>
          <a:stretch>
            <a:fillRect/>
          </a:stretch>
        </p:blipFill>
        <p:spPr>
          <a:xfrm>
            <a:off x="4277504" y="3359019"/>
            <a:ext cx="4674100" cy="3074225"/>
          </a:xfrm>
          <a:prstGeom prst="rect">
            <a:avLst/>
          </a:prstGeom>
        </p:spPr>
      </p:pic>
    </p:spTree>
    <p:extLst>
      <p:ext uri="{BB962C8B-B14F-4D97-AF65-F5344CB8AC3E}">
        <p14:creationId xmlns:p14="http://schemas.microsoft.com/office/powerpoint/2010/main" val="1430393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Economy</a:t>
            </a:r>
            <a:endParaRPr lang="en-US" dirty="0"/>
          </a:p>
        </p:txBody>
      </p:sp>
      <p:pic>
        <p:nvPicPr>
          <p:cNvPr id="4" name="Picture 3"/>
          <p:cNvPicPr>
            <a:picLocks noChangeAspect="1"/>
          </p:cNvPicPr>
          <p:nvPr/>
        </p:nvPicPr>
        <p:blipFill>
          <a:blip r:embed="rId3" cstate="print"/>
          <a:stretch>
            <a:fillRect/>
          </a:stretch>
        </p:blipFill>
        <p:spPr>
          <a:xfrm>
            <a:off x="233925" y="1497106"/>
            <a:ext cx="4346469" cy="2765323"/>
          </a:xfrm>
          <a:prstGeom prst="rect">
            <a:avLst/>
          </a:prstGeom>
        </p:spPr>
      </p:pic>
      <p:pic>
        <p:nvPicPr>
          <p:cNvPr id="5" name="Picture 4"/>
          <p:cNvPicPr>
            <a:picLocks noChangeAspect="1"/>
          </p:cNvPicPr>
          <p:nvPr/>
        </p:nvPicPr>
        <p:blipFill>
          <a:blip r:embed="rId4" cstate="print"/>
          <a:stretch>
            <a:fillRect/>
          </a:stretch>
        </p:blipFill>
        <p:spPr>
          <a:xfrm>
            <a:off x="4812192" y="1919981"/>
            <a:ext cx="3797120" cy="2135880"/>
          </a:xfrm>
          <a:prstGeom prst="rect">
            <a:avLst/>
          </a:prstGeom>
        </p:spPr>
      </p:pic>
      <p:pic>
        <p:nvPicPr>
          <p:cNvPr id="6" name="Picture 5"/>
          <p:cNvPicPr>
            <a:picLocks noChangeAspect="1"/>
          </p:cNvPicPr>
          <p:nvPr/>
        </p:nvPicPr>
        <p:blipFill>
          <a:blip r:embed="rId5" cstate="print"/>
          <a:stretch>
            <a:fillRect/>
          </a:stretch>
        </p:blipFill>
        <p:spPr>
          <a:xfrm>
            <a:off x="4981133" y="4262429"/>
            <a:ext cx="3396104" cy="2423261"/>
          </a:xfrm>
          <a:prstGeom prst="rect">
            <a:avLst/>
          </a:prstGeom>
        </p:spPr>
      </p:pic>
      <p:pic>
        <p:nvPicPr>
          <p:cNvPr id="7" name="Picture 6"/>
          <p:cNvPicPr>
            <a:picLocks noChangeAspect="1"/>
          </p:cNvPicPr>
          <p:nvPr/>
        </p:nvPicPr>
        <p:blipFill>
          <a:blip r:embed="rId6" cstate="print"/>
          <a:stretch>
            <a:fillRect/>
          </a:stretch>
        </p:blipFill>
        <p:spPr>
          <a:xfrm>
            <a:off x="1152920" y="4262429"/>
            <a:ext cx="3659271" cy="2461691"/>
          </a:xfrm>
          <a:prstGeom prst="rect">
            <a:avLst/>
          </a:prstGeom>
        </p:spPr>
      </p:pic>
    </p:spTree>
    <p:extLst>
      <p:ext uri="{BB962C8B-B14F-4D97-AF65-F5344CB8AC3E}">
        <p14:creationId xmlns:p14="http://schemas.microsoft.com/office/powerpoint/2010/main" val="571297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Entertainment</a:t>
            </a:r>
            <a:endParaRPr lang="en-US" dirty="0"/>
          </a:p>
        </p:txBody>
      </p:sp>
      <p:pic>
        <p:nvPicPr>
          <p:cNvPr id="4" name="Picture 3"/>
          <p:cNvPicPr>
            <a:picLocks noChangeAspect="1"/>
          </p:cNvPicPr>
          <p:nvPr/>
        </p:nvPicPr>
        <p:blipFill>
          <a:blip r:embed="rId2" cstate="print"/>
          <a:stretch>
            <a:fillRect/>
          </a:stretch>
        </p:blipFill>
        <p:spPr>
          <a:xfrm>
            <a:off x="5024088" y="4094328"/>
            <a:ext cx="3836295" cy="2275768"/>
          </a:xfrm>
          <a:prstGeom prst="rect">
            <a:avLst/>
          </a:prstGeom>
        </p:spPr>
      </p:pic>
      <p:pic>
        <p:nvPicPr>
          <p:cNvPr id="5" name="Picture 4"/>
          <p:cNvPicPr>
            <a:picLocks noChangeAspect="1"/>
          </p:cNvPicPr>
          <p:nvPr/>
        </p:nvPicPr>
        <p:blipFill>
          <a:blip r:embed="rId3" cstate="print"/>
          <a:stretch>
            <a:fillRect/>
          </a:stretch>
        </p:blipFill>
        <p:spPr>
          <a:xfrm>
            <a:off x="2555602" y="3934926"/>
            <a:ext cx="3283035" cy="2187322"/>
          </a:xfrm>
          <a:prstGeom prst="rect">
            <a:avLst/>
          </a:prstGeom>
        </p:spPr>
      </p:pic>
      <p:pic>
        <p:nvPicPr>
          <p:cNvPr id="6" name="Picture 5"/>
          <p:cNvPicPr>
            <a:picLocks noChangeAspect="1"/>
          </p:cNvPicPr>
          <p:nvPr/>
        </p:nvPicPr>
        <p:blipFill>
          <a:blip r:embed="rId4" cstate="print"/>
          <a:stretch>
            <a:fillRect/>
          </a:stretch>
        </p:blipFill>
        <p:spPr>
          <a:xfrm>
            <a:off x="23905" y="4285868"/>
            <a:ext cx="3289300" cy="2463800"/>
          </a:xfrm>
          <a:prstGeom prst="rect">
            <a:avLst/>
          </a:prstGeom>
        </p:spPr>
      </p:pic>
      <p:pic>
        <p:nvPicPr>
          <p:cNvPr id="7" name="Picture 6"/>
          <p:cNvPicPr>
            <a:picLocks noChangeAspect="1"/>
          </p:cNvPicPr>
          <p:nvPr/>
        </p:nvPicPr>
        <p:blipFill>
          <a:blip r:embed="rId5" cstate="print"/>
          <a:stretch>
            <a:fillRect/>
          </a:stretch>
        </p:blipFill>
        <p:spPr>
          <a:xfrm>
            <a:off x="290605" y="1497106"/>
            <a:ext cx="4085551" cy="2115086"/>
          </a:xfrm>
          <a:prstGeom prst="rect">
            <a:avLst/>
          </a:prstGeom>
        </p:spPr>
      </p:pic>
      <p:pic>
        <p:nvPicPr>
          <p:cNvPr id="8" name="Picture 7"/>
          <p:cNvPicPr>
            <a:picLocks noChangeAspect="1"/>
          </p:cNvPicPr>
          <p:nvPr/>
        </p:nvPicPr>
        <p:blipFill>
          <a:blip r:embed="rId6" cstate="print"/>
          <a:stretch>
            <a:fillRect/>
          </a:stretch>
        </p:blipFill>
        <p:spPr>
          <a:xfrm>
            <a:off x="4734710" y="1239153"/>
            <a:ext cx="3434527" cy="2373039"/>
          </a:xfrm>
          <a:prstGeom prst="rect">
            <a:avLst/>
          </a:prstGeom>
        </p:spPr>
      </p:pic>
    </p:spTree>
    <p:extLst>
      <p:ext uri="{BB962C8B-B14F-4D97-AF65-F5344CB8AC3E}">
        <p14:creationId xmlns:p14="http://schemas.microsoft.com/office/powerpoint/2010/main" val="3005810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ppt_x"/>
                                          </p:val>
                                        </p:tav>
                                        <p:tav tm="100000">
                                          <p:val>
                                            <p:strVal val="#ppt_x"/>
                                          </p:val>
                                        </p:tav>
                                      </p:tavLst>
                                    </p:anim>
                                    <p:anim calcmode="lin" valueType="num">
                                      <p:cBhvr additive="base">
                                        <p:cTn id="2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229600" cy="1143000"/>
          </a:xfrm>
          <a:solidFill>
            <a:schemeClr val="bg1"/>
          </a:solidFill>
          <a:ln>
            <a:solidFill>
              <a:schemeClr val="tx1"/>
            </a:solidFill>
          </a:ln>
        </p:spPr>
        <p:txBody>
          <a:bodyPr/>
          <a:lstStyle/>
          <a:p>
            <a:r>
              <a:rPr lang="en-GB" dirty="0" smtClean="0"/>
              <a:t>Increased CO2</a:t>
            </a:r>
            <a:endParaRPr lang="en-GB" dirty="0"/>
          </a:p>
        </p:txBody>
      </p:sp>
      <p:sp>
        <p:nvSpPr>
          <p:cNvPr id="3" name="Content Placeholder 2"/>
          <p:cNvSpPr>
            <a:spLocks noGrp="1"/>
          </p:cNvSpPr>
          <p:nvPr>
            <p:ph idx="1"/>
          </p:nvPr>
        </p:nvSpPr>
        <p:spPr>
          <a:xfrm>
            <a:off x="467544" y="1341628"/>
            <a:ext cx="8229600" cy="5328592"/>
          </a:xfrm>
          <a:solidFill>
            <a:schemeClr val="bg1"/>
          </a:solidFill>
          <a:ln>
            <a:solidFill>
              <a:schemeClr val="tx1"/>
            </a:solidFill>
          </a:ln>
        </p:spPr>
        <p:txBody>
          <a:bodyPr/>
          <a:lstStyle/>
          <a:p>
            <a:r>
              <a:rPr lang="en-GB" sz="2800" dirty="0" smtClean="0"/>
              <a:t>Since the industrial revolution, the amount of CO2 released into the atmosphere has rose sharply – </a:t>
            </a:r>
            <a:r>
              <a:rPr lang="en-GB" sz="2800" b="1" dirty="0" smtClean="0"/>
              <a:t>this is because of greater burning of fossil fuels such as coal </a:t>
            </a:r>
            <a:r>
              <a:rPr lang="en-GB" sz="2800" dirty="0" smtClean="0"/>
              <a:t>(in factories, to power trains, warm houses). </a:t>
            </a:r>
          </a:p>
          <a:p>
            <a:r>
              <a:rPr lang="en-GB" sz="2800" dirty="0" smtClean="0"/>
              <a:t>More vehicles on road than ever – run on petrol which is a fossil fuel, when burned it releases CO2. </a:t>
            </a:r>
          </a:p>
          <a:p>
            <a:r>
              <a:rPr lang="en-GB" sz="2800" dirty="0" smtClean="0"/>
              <a:t>Deforestation – trees take in carbon dioxide but destroying large areas of forest mean nothing to take in carbon dioxide so it remains in atmosphere. </a:t>
            </a:r>
          </a:p>
        </p:txBody>
      </p:sp>
    </p:spTree>
    <p:extLst>
      <p:ext uri="{BB962C8B-B14F-4D97-AF65-F5344CB8AC3E}">
        <p14:creationId xmlns:p14="http://schemas.microsoft.com/office/powerpoint/2010/main" val="58936673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Increased methane</a:t>
            </a:r>
            <a:endParaRPr lang="en-GB" dirty="0"/>
          </a:p>
        </p:txBody>
      </p:sp>
      <p:pic>
        <p:nvPicPr>
          <p:cNvPr id="50178" name="Picture 2" descr="Image result for cows farting"/>
          <p:cNvPicPr>
            <a:picLocks noChangeAspect="1" noChangeArrowheads="1"/>
          </p:cNvPicPr>
          <p:nvPr/>
        </p:nvPicPr>
        <p:blipFill>
          <a:blip r:embed="rId2" cstate="print"/>
          <a:srcRect/>
          <a:stretch>
            <a:fillRect/>
          </a:stretch>
        </p:blipFill>
        <p:spPr bwMode="auto">
          <a:xfrm>
            <a:off x="251519" y="1340768"/>
            <a:ext cx="4713753" cy="2664296"/>
          </a:xfrm>
          <a:prstGeom prst="rect">
            <a:avLst/>
          </a:prstGeom>
          <a:noFill/>
        </p:spPr>
      </p:pic>
      <p:sp>
        <p:nvSpPr>
          <p:cNvPr id="50180" name="AutoShape 4" descr="Image result for padi field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50182" name="AutoShape 6" descr="Image result for padi field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50184" name="AutoShape 8" descr="Image result for padi field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50186" name="Picture 10" descr="Image result for padi fields"/>
          <p:cNvPicPr>
            <a:picLocks noChangeAspect="1" noChangeArrowheads="1"/>
          </p:cNvPicPr>
          <p:nvPr/>
        </p:nvPicPr>
        <p:blipFill>
          <a:blip r:embed="rId3" cstate="print"/>
          <a:srcRect/>
          <a:stretch>
            <a:fillRect/>
          </a:stretch>
        </p:blipFill>
        <p:spPr bwMode="auto">
          <a:xfrm>
            <a:off x="2483768" y="3861048"/>
            <a:ext cx="4267200" cy="2847976"/>
          </a:xfrm>
          <a:prstGeom prst="rect">
            <a:avLst/>
          </a:prstGeom>
          <a:noFill/>
        </p:spPr>
      </p:pic>
      <p:pic>
        <p:nvPicPr>
          <p:cNvPr id="50188" name="Picture 12" descr="Image result for landfill sites"/>
          <p:cNvPicPr>
            <a:picLocks noChangeAspect="1" noChangeArrowheads="1"/>
          </p:cNvPicPr>
          <p:nvPr/>
        </p:nvPicPr>
        <p:blipFill>
          <a:blip r:embed="rId4" cstate="print"/>
          <a:srcRect/>
          <a:stretch>
            <a:fillRect/>
          </a:stretch>
        </p:blipFill>
        <p:spPr bwMode="auto">
          <a:xfrm>
            <a:off x="4860032" y="1628800"/>
            <a:ext cx="4123825" cy="2321125"/>
          </a:xfrm>
          <a:prstGeom prst="rect">
            <a:avLst/>
          </a:prstGeom>
          <a:noFill/>
        </p:spPr>
      </p:pic>
      <p:sp>
        <p:nvSpPr>
          <p:cNvPr id="3" name="Rectangle 2"/>
          <p:cNvSpPr/>
          <p:nvPr/>
        </p:nvSpPr>
        <p:spPr>
          <a:xfrm>
            <a:off x="2213929" y="268596"/>
            <a:ext cx="4572000" cy="276999"/>
          </a:xfrm>
          <a:prstGeom prst="rect">
            <a:avLst/>
          </a:prstGeom>
        </p:spPr>
        <p:txBody>
          <a:bodyPr>
            <a:spAutoFit/>
          </a:bodyPr>
          <a:lstStyle/>
          <a:p>
            <a:r>
              <a:rPr lang="en-GB" sz="1200" dirty="0" smtClean="0"/>
              <a:t>https://www.facebook.com/watch/?v=502327603633763</a:t>
            </a:r>
            <a:endParaRPr lang="en-GB" sz="1200" dirty="0"/>
          </a:p>
        </p:txBody>
      </p:sp>
    </p:spTree>
    <p:extLst>
      <p:ext uri="{BB962C8B-B14F-4D97-AF65-F5344CB8AC3E}">
        <p14:creationId xmlns:p14="http://schemas.microsoft.com/office/powerpoint/2010/main" val="257771093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Increased methane</a:t>
            </a:r>
            <a:endParaRPr lang="en-GB" dirty="0"/>
          </a:p>
        </p:txBody>
      </p:sp>
      <p:sp>
        <p:nvSpPr>
          <p:cNvPr id="3" name="Content Placeholder 2"/>
          <p:cNvSpPr>
            <a:spLocks noGrp="1"/>
          </p:cNvSpPr>
          <p:nvPr>
            <p:ph idx="1"/>
          </p:nvPr>
        </p:nvSpPr>
        <p:spPr>
          <a:solidFill>
            <a:schemeClr val="bg1"/>
          </a:solidFill>
          <a:ln>
            <a:solidFill>
              <a:schemeClr val="tx1"/>
            </a:solidFill>
          </a:ln>
        </p:spPr>
        <p:txBody>
          <a:bodyPr/>
          <a:lstStyle/>
          <a:p>
            <a:r>
              <a:rPr lang="en-GB" sz="2800" dirty="0" err="1" smtClean="0"/>
              <a:t>Padi</a:t>
            </a:r>
            <a:r>
              <a:rPr lang="en-GB" sz="2800" dirty="0" smtClean="0"/>
              <a:t> fields = 10% of greenhouse gas emissions, rice absorbs carbon from atmosphere. However, if plant can’t use carbon it is dispersed into soil where converts to methane before being released into atmosphere.</a:t>
            </a:r>
          </a:p>
          <a:p>
            <a:r>
              <a:rPr lang="en-GB" sz="2800" dirty="0" smtClean="0"/>
              <a:t>Animal dung and farting cows = one cow releases about 100kg of methane each year – 1.5 billion cows on planet. Deforestation has led to land being used for cattle ranches so more methane.</a:t>
            </a:r>
          </a:p>
        </p:txBody>
      </p:sp>
    </p:spTree>
    <p:extLst>
      <p:ext uri="{BB962C8B-B14F-4D97-AF65-F5344CB8AC3E}">
        <p14:creationId xmlns:p14="http://schemas.microsoft.com/office/powerpoint/2010/main" val="225966311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solidFill>
            <a:schemeClr val="bg1"/>
          </a:solidFill>
          <a:ln>
            <a:solidFill>
              <a:schemeClr val="tx1"/>
            </a:solidFill>
          </a:ln>
        </p:spPr>
        <p:txBody>
          <a:bodyPr/>
          <a:lstStyle/>
          <a:p>
            <a:r>
              <a:rPr lang="en-GB" dirty="0" smtClean="0"/>
              <a:t>Landfill sites – as waste begins to decompose it produces methane, which then goes into our atmosphere.</a:t>
            </a:r>
            <a:endParaRPr lang="en-GB" dirty="0"/>
          </a:p>
        </p:txBody>
      </p:sp>
    </p:spTree>
    <p:extLst>
      <p:ext uri="{BB962C8B-B14F-4D97-AF65-F5344CB8AC3E}">
        <p14:creationId xmlns:p14="http://schemas.microsoft.com/office/powerpoint/2010/main" val="83624991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Increased Nitrous Oxide (N2O)</a:t>
            </a:r>
            <a:endParaRPr lang="en-GB" dirty="0"/>
          </a:p>
        </p:txBody>
      </p:sp>
      <p:sp>
        <p:nvSpPr>
          <p:cNvPr id="3" name="Content Placeholder 2"/>
          <p:cNvSpPr>
            <a:spLocks noGrp="1"/>
          </p:cNvSpPr>
          <p:nvPr>
            <p:ph idx="1"/>
          </p:nvPr>
        </p:nvSpPr>
        <p:spPr>
          <a:solidFill>
            <a:schemeClr val="bg1"/>
          </a:solidFill>
          <a:ln>
            <a:solidFill>
              <a:schemeClr val="tx1"/>
            </a:solidFill>
          </a:ln>
        </p:spPr>
        <p:txBody>
          <a:bodyPr/>
          <a:lstStyle/>
          <a:p>
            <a:r>
              <a:rPr lang="en-GB" dirty="0" smtClean="0"/>
              <a:t>Since industrial revolution, level of nitrous oxide in atmosphere increased by 16%.</a:t>
            </a:r>
          </a:p>
          <a:p>
            <a:r>
              <a:rPr lang="en-GB" dirty="0" smtClean="0"/>
              <a:t>Fertilisers added to soil releases nitrous oxide – soils release two to four million tonnes per year.</a:t>
            </a:r>
            <a:endParaRPr lang="en-GB" dirty="0"/>
          </a:p>
        </p:txBody>
      </p:sp>
    </p:spTree>
    <p:extLst>
      <p:ext uri="{BB962C8B-B14F-4D97-AF65-F5344CB8AC3E}">
        <p14:creationId xmlns:p14="http://schemas.microsoft.com/office/powerpoint/2010/main" val="246842727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Increased CFCs</a:t>
            </a:r>
            <a:endParaRPr lang="en-GB" dirty="0"/>
          </a:p>
        </p:txBody>
      </p:sp>
      <p:sp>
        <p:nvSpPr>
          <p:cNvPr id="3" name="Content Placeholder 2"/>
          <p:cNvSpPr>
            <a:spLocks noGrp="1"/>
          </p:cNvSpPr>
          <p:nvPr>
            <p:ph idx="1"/>
          </p:nvPr>
        </p:nvSpPr>
        <p:spPr>
          <a:solidFill>
            <a:schemeClr val="bg1"/>
          </a:solidFill>
          <a:ln>
            <a:solidFill>
              <a:schemeClr val="tx1"/>
            </a:solidFill>
          </a:ln>
        </p:spPr>
        <p:txBody>
          <a:bodyPr/>
          <a:lstStyle/>
          <a:p>
            <a:r>
              <a:rPr lang="en-GB" dirty="0" smtClean="0"/>
              <a:t>Used in </a:t>
            </a:r>
            <a:r>
              <a:rPr lang="en-GB" dirty="0" err="1" smtClean="0"/>
              <a:t>refigeration</a:t>
            </a:r>
            <a:r>
              <a:rPr lang="en-GB" dirty="0" smtClean="0"/>
              <a:t>, aerosols, air-conditioning systems and polystyrene packaging.</a:t>
            </a:r>
          </a:p>
          <a:p>
            <a:r>
              <a:rPr lang="en-GB" dirty="0" smtClean="0"/>
              <a:t>When you use these (such as spraying aerosols) CFCs are released into the atmosphere – make up the smallest proportion of greenhouse gases.</a:t>
            </a:r>
            <a:endParaRPr lang="en-GB" dirty="0"/>
          </a:p>
        </p:txBody>
      </p:sp>
    </p:spTree>
    <p:extLst>
      <p:ext uri="{BB962C8B-B14F-4D97-AF65-F5344CB8AC3E}">
        <p14:creationId xmlns:p14="http://schemas.microsoft.com/office/powerpoint/2010/main" val="289007374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US" dirty="0" smtClean="0"/>
              <a:t>Now back to your diaries….</a:t>
            </a:r>
            <a:endParaRPr lang="en-US" dirty="0"/>
          </a:p>
        </p:txBody>
      </p:sp>
      <p:sp>
        <p:nvSpPr>
          <p:cNvPr id="3" name="Content Placeholder 2"/>
          <p:cNvSpPr>
            <a:spLocks noGrp="1"/>
          </p:cNvSpPr>
          <p:nvPr>
            <p:ph idx="1"/>
          </p:nvPr>
        </p:nvSpPr>
        <p:spPr>
          <a:solidFill>
            <a:schemeClr val="bg1"/>
          </a:solidFill>
          <a:ln>
            <a:solidFill>
              <a:schemeClr val="tx1"/>
            </a:solidFill>
          </a:ln>
        </p:spPr>
        <p:txBody>
          <a:bodyPr/>
          <a:lstStyle/>
          <a:p>
            <a:r>
              <a:rPr lang="en-GB" dirty="0" smtClean="0"/>
              <a:t>Is there anything else you would highlight after what you have learnt?</a:t>
            </a:r>
          </a:p>
          <a:p>
            <a:r>
              <a:rPr lang="en-GB" dirty="0" smtClean="0"/>
              <a:t>Is there anything else you would add to your day that you maybe didn’t think was important? </a:t>
            </a:r>
            <a:endParaRPr lang="en-GB" dirty="0"/>
          </a:p>
        </p:txBody>
      </p:sp>
    </p:spTree>
    <p:extLst>
      <p:ext uri="{BB962C8B-B14F-4D97-AF65-F5344CB8AC3E}">
        <p14:creationId xmlns:p14="http://schemas.microsoft.com/office/powerpoint/2010/main" val="83220268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Human Causes Task</a:t>
            </a:r>
            <a:endParaRPr lang="en-GB" dirty="0"/>
          </a:p>
        </p:txBody>
      </p:sp>
      <p:sp>
        <p:nvSpPr>
          <p:cNvPr id="3" name="Content Placeholder 2"/>
          <p:cNvSpPr>
            <a:spLocks noGrp="1"/>
          </p:cNvSpPr>
          <p:nvPr>
            <p:ph idx="1"/>
          </p:nvPr>
        </p:nvSpPr>
        <p:spPr>
          <a:xfrm>
            <a:off x="491449" y="1772816"/>
            <a:ext cx="8229600" cy="2052182"/>
          </a:xfrm>
          <a:solidFill>
            <a:schemeClr val="bg1"/>
          </a:solidFill>
          <a:ln>
            <a:solidFill>
              <a:schemeClr val="tx1"/>
            </a:solidFill>
          </a:ln>
        </p:spPr>
        <p:txBody>
          <a:bodyPr/>
          <a:lstStyle/>
          <a:p>
            <a:r>
              <a:rPr lang="en-GB" dirty="0" smtClean="0"/>
              <a:t>Colour code your table to link the explanations to the correct gases: C02, Nitrous Oxide, CFCs, Methane.</a:t>
            </a:r>
          </a:p>
          <a:p>
            <a:pPr marL="0" indent="0">
              <a:buNone/>
            </a:pPr>
            <a:endParaRPr lang="en-GB" dirty="0"/>
          </a:p>
        </p:txBody>
      </p:sp>
    </p:spTree>
    <p:extLst>
      <p:ext uri="{BB962C8B-B14F-4D97-AF65-F5344CB8AC3E}">
        <p14:creationId xmlns:p14="http://schemas.microsoft.com/office/powerpoint/2010/main" val="257659206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908720"/>
            <a:ext cx="8301608" cy="2799184"/>
          </a:xfrm>
          <a:solidFill>
            <a:schemeClr val="bg1"/>
          </a:solidFill>
          <a:ln>
            <a:solidFill>
              <a:schemeClr val="tx1"/>
            </a:solidFill>
          </a:ln>
        </p:spPr>
        <p:txBody>
          <a:bodyPr/>
          <a:lstStyle/>
          <a:p>
            <a:r>
              <a:rPr lang="en-US" sz="7200" dirty="0" smtClean="0"/>
              <a:t>Human Causes Pictionary</a:t>
            </a:r>
            <a:endParaRPr lang="en-US" sz="7200" dirty="0"/>
          </a:p>
        </p:txBody>
      </p:sp>
      <p:pic>
        <p:nvPicPr>
          <p:cNvPr id="2053" name="Picture 5" descr="Image result for pictiona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4293096"/>
            <a:ext cx="8251698" cy="16060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5649889"/>
      </p:ext>
    </p:extLst>
  </p:cSld>
  <p:clrMapOvr>
    <a:masterClrMapping/>
  </p:clrMapOvr>
  <p:timing>
    <p:tnLst>
      <p:par>
        <p:cTn id="1" dur="indefinite" restart="never" nodeType="tmRoot"/>
      </p:par>
    </p:tnLst>
  </p:timing>
</p:sld>
</file>

<file path=ppt/theme/theme1.xml><?xml version="1.0" encoding="utf-8"?>
<a:theme xmlns:a="http://schemas.openxmlformats.org/drawingml/2006/main" name="2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3600" b="1" i="0" u="none" strike="noStrike" cap="none" normalizeH="0" baseline="0" smtClean="0">
            <a:ln>
              <a:noFill/>
            </a:ln>
            <a:solidFill>
              <a:schemeClr val="tx1"/>
            </a:solidFill>
            <a:effectLst/>
            <a:latin typeface="Comic Sans MS" panose="030F0702030302020204" pitchFamily="66"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3600" b="1" i="0" u="none" strike="noStrike" cap="none" normalizeH="0" baseline="0" smtClean="0">
            <a:ln>
              <a:noFill/>
            </a:ln>
            <a:solidFill>
              <a:schemeClr val="tx1"/>
            </a:solidFill>
            <a:effectLst/>
            <a:latin typeface="Comic Sans MS" panose="030F0702030302020204" pitchFamily="66"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6310</TotalTime>
  <Words>1200</Words>
  <Application>Microsoft Office PowerPoint</Application>
  <PresentationFormat>On-screen Show (4:3)</PresentationFormat>
  <Paragraphs>92</Paragraphs>
  <Slides>43</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43</vt:i4>
      </vt:variant>
    </vt:vector>
  </HeadingPairs>
  <TitlesOfParts>
    <vt:vector size="50" baseType="lpstr">
      <vt:lpstr>MS PGothic</vt:lpstr>
      <vt:lpstr>Arial</vt:lpstr>
      <vt:lpstr>Book Antiqua</vt:lpstr>
      <vt:lpstr>Calibri</vt:lpstr>
      <vt:lpstr>Century Gothic</vt:lpstr>
      <vt:lpstr>Comic Sans MS</vt:lpstr>
      <vt:lpstr>2_Default Design</vt:lpstr>
      <vt:lpstr>PowerPoint Presentation</vt:lpstr>
      <vt:lpstr>PowerPoint Presentation</vt:lpstr>
      <vt:lpstr>PowerPoint Presentation</vt:lpstr>
      <vt:lpstr>PowerPoint Presentation</vt:lpstr>
      <vt:lpstr>Change in Solar Radiation</vt:lpstr>
      <vt:lpstr>PowerPoint Presentation</vt:lpstr>
      <vt:lpstr>Milankovitch Theory - Earth’s Tilt, Stretch and Wobble</vt:lpstr>
      <vt:lpstr>Volcanic Eruptions</vt:lpstr>
      <vt:lpstr>Ocean Circulation</vt:lpstr>
      <vt:lpstr>PowerPoint Presentation</vt:lpstr>
      <vt:lpstr>Continental Drift </vt:lpstr>
      <vt:lpstr>Natural Release of Greenhouse Gases</vt:lpstr>
      <vt:lpstr>Human Causes of Climate Change</vt:lpstr>
      <vt:lpstr>The Greenhouse Gases</vt:lpstr>
      <vt:lpstr>PowerPoint Presentation</vt:lpstr>
      <vt:lpstr>PowerPoint Presentation</vt:lpstr>
      <vt:lpstr>PowerPoint Presentation</vt:lpstr>
      <vt:lpstr>Human Causes = what are we doing that increases the layer of greenhouse gases? </vt:lpstr>
      <vt:lpstr>Summary</vt:lpstr>
      <vt:lpstr>PowerPoint Presentation</vt:lpstr>
      <vt:lpstr>How do you contribute towards climate change?</vt:lpstr>
      <vt:lpstr>Your Own Diary</vt:lpstr>
      <vt:lpstr>Increased CO2</vt:lpstr>
      <vt:lpstr>Lets go back in time…..</vt:lpstr>
      <vt:lpstr>Fossil Fuel History Lesson - The Industrial Revolution!</vt:lpstr>
      <vt:lpstr>Fossil Fuel History Lesson - The Industrial Revolution!</vt:lpstr>
      <vt:lpstr>Lets go back in time…</vt:lpstr>
      <vt:lpstr>Industry</vt:lpstr>
      <vt:lpstr>Transport</vt:lpstr>
      <vt:lpstr>Healthcare</vt:lpstr>
      <vt:lpstr>Farming</vt:lpstr>
      <vt:lpstr>Conflict</vt:lpstr>
      <vt:lpstr>Economy</vt:lpstr>
      <vt:lpstr>Entertainment</vt:lpstr>
      <vt:lpstr>Increased CO2</vt:lpstr>
      <vt:lpstr>Increased methane</vt:lpstr>
      <vt:lpstr>Increased methane</vt:lpstr>
      <vt:lpstr>PowerPoint Presentation</vt:lpstr>
      <vt:lpstr>Increased Nitrous Oxide (N2O)</vt:lpstr>
      <vt:lpstr>Increased CFCs</vt:lpstr>
      <vt:lpstr>Now back to your diaries….</vt:lpstr>
      <vt:lpstr>Human Causes Task</vt:lpstr>
      <vt:lpstr>Human Causes Pictionary</vt:lpstr>
    </vt:vector>
  </TitlesOfParts>
  <Company>CEC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St Thomas of Aquins R C H S</dc:creator>
  <cp:lastModifiedBy>Liam Smith</cp:lastModifiedBy>
  <cp:revision>510</cp:revision>
  <cp:lastPrinted>2018-02-20T08:44:45Z</cp:lastPrinted>
  <dcterms:created xsi:type="dcterms:W3CDTF">2005-01-31T15:07:56Z</dcterms:created>
  <dcterms:modified xsi:type="dcterms:W3CDTF">2019-03-13T08:06:15Z</dcterms:modified>
</cp:coreProperties>
</file>