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24"/>
  </p:notesMasterIdLst>
  <p:handoutMasterIdLst>
    <p:handoutMasterId r:id="rId25"/>
  </p:handoutMasterIdLst>
  <p:sldIdLst>
    <p:sldId id="707" r:id="rId4"/>
    <p:sldId id="708" r:id="rId5"/>
    <p:sldId id="748" r:id="rId6"/>
    <p:sldId id="750" r:id="rId7"/>
    <p:sldId id="751" r:id="rId8"/>
    <p:sldId id="752" r:id="rId9"/>
    <p:sldId id="753" r:id="rId10"/>
    <p:sldId id="754" r:id="rId11"/>
    <p:sldId id="755" r:id="rId12"/>
    <p:sldId id="756" r:id="rId13"/>
    <p:sldId id="757" r:id="rId14"/>
    <p:sldId id="758" r:id="rId15"/>
    <p:sldId id="759" r:id="rId16"/>
    <p:sldId id="761" r:id="rId17"/>
    <p:sldId id="767" r:id="rId18"/>
    <p:sldId id="768" r:id="rId19"/>
    <p:sldId id="765" r:id="rId20"/>
    <p:sldId id="709" r:id="rId21"/>
    <p:sldId id="749" r:id="rId22"/>
    <p:sldId id="766" r:id="rId23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16/01/2019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02" tIns="46501" rIns="93002" bIns="46501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0"/>
            <a:ext cx="5444490" cy="4474845"/>
          </a:xfrm>
          <a:prstGeom prst="rect">
            <a:avLst/>
          </a:prstGeom>
        </p:spPr>
        <p:txBody>
          <a:bodyPr vert="horz" lIns="93002" tIns="46501" rIns="93002" bIns="4650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4"/>
          <p:cNvCxnSpPr/>
          <p:nvPr/>
        </p:nvCxnSpPr>
        <p:spPr>
          <a:xfrm>
            <a:off x="1484313" y="3733800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4972DF-077D-4944-9131-313A92C7867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039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A0B94-0967-054B-8DA3-9DD5FE1704C5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82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5900" y="4021138"/>
            <a:ext cx="6172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BFF45-48BF-FF4C-941F-E4AD91A1EC6F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49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F767C-F8A5-364E-9E9A-F6EEF3D4E702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825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E5F3C-B4F7-1A4C-A21E-B716655476B5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58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86A4D-C9ED-A341-8D1D-BC181143F583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2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B88D9-7F9B-D449-B078-750B87184FAA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96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B2BE3-B6AF-BB4D-BD82-6E093DE3FFC6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32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rtlCol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9831C-D44E-0449-9B97-460305B5401A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35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79A75-537A-0F48-8CA4-BDB6E8B8E9C6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01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BBD40-39C1-F046-84EB-27502E7D6BBD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07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52A93-5A83-F649-BF64-9083A61A645D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22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4"/>
          <p:cNvCxnSpPr/>
          <p:nvPr/>
        </p:nvCxnSpPr>
        <p:spPr>
          <a:xfrm>
            <a:off x="1484313" y="3733800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4972DF-077D-4944-9131-313A92C7867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626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A0B94-0967-054B-8DA3-9DD5FE1704C5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530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5900" y="4021138"/>
            <a:ext cx="6172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BFF45-48BF-FF4C-941F-E4AD91A1EC6F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9804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F767C-F8A5-364E-9E9A-F6EEF3D4E702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506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E5F3C-B4F7-1A4C-A21E-B716655476B5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257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86A4D-C9ED-A341-8D1D-BC181143F583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73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B88D9-7F9B-D449-B078-750B87184FAA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930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B2BE3-B6AF-BB4D-BD82-6E093DE3FFC6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77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rtlCol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9831C-D44E-0449-9B97-460305B5401A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63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79A75-537A-0F48-8CA4-BDB6E8B8E9C6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625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BBD40-39C1-F046-84EB-27502E7D6BBD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201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52A93-5A83-F649-BF64-9083A61A645D}" type="slidenum">
              <a:rPr lang="en-GB">
                <a:solidFill>
                  <a:srgbClr val="A6B727"/>
                </a:solidFill>
              </a:rPr>
              <a:pPr/>
              <a:t>‹#›</a:t>
            </a:fld>
            <a:endParaRPr lang="en-GB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57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57250" y="609600"/>
            <a:ext cx="74072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2057400"/>
            <a:ext cx="74041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50" y="6224588"/>
            <a:ext cx="1746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 b="0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2275" y="6224588"/>
            <a:ext cx="35385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0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 b="0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700" y="6224588"/>
            <a:ext cx="12795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accent1"/>
                </a:solidFill>
              </a:defRPr>
            </a:lvl1pPr>
          </a:lstStyle>
          <a:p>
            <a:fld id="{46CD5A47-4EF8-8042-BFB9-D977D1D3B7D9}" type="slidenum">
              <a:rPr lang="en-GB" b="0" smtClean="0">
                <a:solidFill>
                  <a:srgbClr val="A6B727"/>
                </a:solidFill>
                <a:latin typeface="Arial" charset="0"/>
                <a:ea typeface="ＭＳ Ｐゴシック" charset="0"/>
                <a:cs typeface="Arial" charset="0"/>
              </a:rPr>
              <a:pPr/>
              <a:t>‹#›</a:t>
            </a:fld>
            <a:endParaRPr lang="en-GB" b="0" smtClean="0">
              <a:solidFill>
                <a:srgbClr val="A6B727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0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ＭＳ Ｐゴシック" charset="0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9pPr>
    </p:titleStyle>
    <p:bodyStyle>
      <a:lvl1pPr marL="171450" indent="-136525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Corbel" charset="0"/>
        <a:buChar char="•"/>
        <a:defRPr sz="2000" kern="1200">
          <a:solidFill>
            <a:schemeClr val="accent1"/>
          </a:solidFill>
          <a:latin typeface="+mn-lt"/>
          <a:ea typeface="ＭＳ Ｐゴシック" charset="0"/>
          <a:cs typeface="+mn-cs"/>
        </a:defRPr>
      </a:lvl1pPr>
      <a:lvl2pPr marL="342900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kern="1200">
          <a:solidFill>
            <a:schemeClr val="accent1"/>
          </a:solidFill>
          <a:latin typeface="+mn-lt"/>
          <a:ea typeface="ＭＳ Ｐゴシック" charset="0"/>
          <a:cs typeface="+mn-cs"/>
        </a:defRPr>
      </a:lvl2pPr>
      <a:lvl3pPr marL="547688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600" kern="1200">
          <a:solidFill>
            <a:schemeClr val="accent1"/>
          </a:solidFill>
          <a:latin typeface="+mn-lt"/>
          <a:ea typeface="ＭＳ Ｐゴシック" charset="0"/>
          <a:cs typeface="+mn-cs"/>
        </a:defRPr>
      </a:lvl3pPr>
      <a:lvl4pPr marL="7540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400" kern="1200">
          <a:solidFill>
            <a:schemeClr val="accent1"/>
          </a:solidFill>
          <a:latin typeface="+mn-lt"/>
          <a:ea typeface="ＭＳ Ｐゴシック" charset="0"/>
          <a:cs typeface="+mn-cs"/>
        </a:defRPr>
      </a:lvl4pPr>
      <a:lvl5pPr marL="9191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400" kern="1200">
          <a:solidFill>
            <a:schemeClr val="accent1"/>
          </a:solidFill>
          <a:latin typeface="+mn-lt"/>
          <a:ea typeface="ＭＳ Ｐゴシック" charset="0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57250" y="609600"/>
            <a:ext cx="74072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2057400"/>
            <a:ext cx="74041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50" y="6224588"/>
            <a:ext cx="1746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 b="0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2275" y="6224588"/>
            <a:ext cx="35385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0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 b="0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700" y="6224588"/>
            <a:ext cx="12795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accent1"/>
                </a:solidFill>
              </a:defRPr>
            </a:lvl1pPr>
          </a:lstStyle>
          <a:p>
            <a:fld id="{46CD5A47-4EF8-8042-BFB9-D977D1D3B7D9}" type="slidenum">
              <a:rPr lang="en-GB" b="0" smtClean="0">
                <a:solidFill>
                  <a:srgbClr val="A6B727"/>
                </a:solidFill>
                <a:latin typeface="Arial" charset="0"/>
                <a:ea typeface="ＭＳ Ｐゴシック" charset="0"/>
                <a:cs typeface="Arial" charset="0"/>
              </a:rPr>
              <a:pPr/>
              <a:t>‹#›</a:t>
            </a:fld>
            <a:endParaRPr lang="en-GB" b="0" smtClean="0">
              <a:solidFill>
                <a:srgbClr val="A6B727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65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ＭＳ Ｐゴシック" charset="0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  <a:ea typeface="ＭＳ Ｐゴシック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9pPr>
    </p:titleStyle>
    <p:bodyStyle>
      <a:lvl1pPr marL="171450" indent="-136525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Corbel" charset="0"/>
        <a:buChar char="•"/>
        <a:defRPr sz="2000" kern="1200">
          <a:solidFill>
            <a:schemeClr val="accent1"/>
          </a:solidFill>
          <a:latin typeface="+mn-lt"/>
          <a:ea typeface="ＭＳ Ｐゴシック" charset="0"/>
          <a:cs typeface="+mn-cs"/>
        </a:defRPr>
      </a:lvl1pPr>
      <a:lvl2pPr marL="342900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kern="1200">
          <a:solidFill>
            <a:schemeClr val="accent1"/>
          </a:solidFill>
          <a:latin typeface="+mn-lt"/>
          <a:ea typeface="ＭＳ Ｐゴシック" charset="0"/>
          <a:cs typeface="+mn-cs"/>
        </a:defRPr>
      </a:lvl2pPr>
      <a:lvl3pPr marL="547688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600" kern="1200">
          <a:solidFill>
            <a:schemeClr val="accent1"/>
          </a:solidFill>
          <a:latin typeface="+mn-lt"/>
          <a:ea typeface="ＭＳ Ｐゴシック" charset="0"/>
          <a:cs typeface="+mn-cs"/>
        </a:defRPr>
      </a:lvl3pPr>
      <a:lvl4pPr marL="7540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400" kern="1200">
          <a:solidFill>
            <a:schemeClr val="accent1"/>
          </a:solidFill>
          <a:latin typeface="+mn-lt"/>
          <a:ea typeface="ＭＳ Ｐゴシック" charset="0"/>
          <a:cs typeface="+mn-cs"/>
        </a:defRPr>
      </a:lvl4pPr>
      <a:lvl5pPr marL="9191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charset="0"/>
        <a:buChar char="•"/>
        <a:defRPr sz="1400" kern="1200">
          <a:solidFill>
            <a:schemeClr val="accent1"/>
          </a:solidFill>
          <a:latin typeface="+mn-lt"/>
          <a:ea typeface="ＭＳ Ｐゴシック" charset="0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/>
          <a:lstStyle/>
          <a:p>
            <a:r>
              <a:rPr lang="en-GB" sz="8800" dirty="0" smtClean="0"/>
              <a:t>Limestone Landscapes</a:t>
            </a:r>
            <a:endParaRPr lang="en-GB" sz="88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54" name="AutoShape 2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56" name="AutoShape 4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58" name="AutoShape 6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62" name="AutoShape 10" descr="Image result for weather station circ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" name="AutoShape 2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6" name="AutoShape 4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8" name="Picture 6" descr="Image result for limestone pav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068960"/>
            <a:ext cx="5429250" cy="3619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29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do you need to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Formations: limestone pavement, potholes/swallow holes, caverns, stalactites and stalagmites, intermittent drainage.</a:t>
            </a:r>
          </a:p>
          <a:p>
            <a:r>
              <a:rPr lang="en-GB" dirty="0" smtClean="0"/>
              <a:t>Case Study of Yorkshire Dales</a:t>
            </a:r>
          </a:p>
          <a:p>
            <a:pPr algn="ctr"/>
            <a:r>
              <a:rPr lang="en-GB" dirty="0" smtClean="0"/>
              <a:t>Land use in a limestone landscape.</a:t>
            </a:r>
          </a:p>
          <a:p>
            <a:pPr algn="ctr"/>
            <a:r>
              <a:rPr lang="en-GB" dirty="0" smtClean="0"/>
              <a:t>Conflicts and solutions within this landscape – forestry, industry etc.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was this actually made?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28800"/>
            <a:ext cx="7308304" cy="478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7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it get from under the sea to upland areas?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772816"/>
            <a:ext cx="6372200" cy="477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3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find out...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=Yf4YtDlA1oQ&amp;list=PLhYbQB65vJ9Zd8kPvfko_fjrRv7uSYg5r</a:t>
            </a:r>
          </a:p>
        </p:txBody>
      </p:sp>
    </p:spTree>
    <p:extLst>
      <p:ext uri="{BB962C8B-B14F-4D97-AF65-F5344CB8AC3E}">
        <p14:creationId xmlns:p14="http://schemas.microsoft.com/office/powerpoint/2010/main" val="146760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445624" cy="4896544"/>
          </a:xfrm>
        </p:spPr>
        <p:txBody>
          <a:bodyPr/>
          <a:lstStyle/>
          <a:p>
            <a:r>
              <a:rPr lang="en-US" sz="2800" dirty="0" smtClean="0"/>
              <a:t>Limestone is a sedimentary rock (types of rock formed by deposition and cementation of organic material – plants, dead animals, sand </a:t>
            </a:r>
            <a:r>
              <a:rPr lang="en-US" sz="2800" dirty="0" err="1" smtClean="0"/>
              <a:t>etc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Formed under water over 300 million years ago by dead animals, shells etc.</a:t>
            </a:r>
          </a:p>
          <a:p>
            <a:r>
              <a:rPr lang="en-US" sz="2800" dirty="0" smtClean="0"/>
              <a:t>Different layers begin forming on top – sand etc.</a:t>
            </a:r>
          </a:p>
          <a:p>
            <a:r>
              <a:rPr lang="en-US" sz="2800" dirty="0" smtClean="0"/>
              <a:t>Plate movements push areas out of the sea.</a:t>
            </a:r>
          </a:p>
          <a:p>
            <a:r>
              <a:rPr lang="en-US" sz="2800" dirty="0" smtClean="0"/>
              <a:t>Ice scrapes away the layers to expose the limestone.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0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pic>
        <p:nvPicPr>
          <p:cNvPr id="7172" name="Picture 5" descr="1-burren-limestone-landscape-john-quin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33038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188" y="260350"/>
            <a:ext cx="8281987" cy="10779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3200" b="0" smtClean="0">
                <a:solidFill>
                  <a:srgbClr val="000000"/>
                </a:solidFill>
              </a:rPr>
              <a:t>This is what a typical limestone landscape looks like today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57250" y="5557838"/>
            <a:ext cx="8281988" cy="10763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3200" b="0" smtClean="0">
                <a:solidFill>
                  <a:srgbClr val="000000"/>
                </a:solidFill>
              </a:rPr>
              <a:t>A key part of this landscapes formation is down to the work of ice. </a:t>
            </a:r>
          </a:p>
        </p:txBody>
      </p:sp>
    </p:spTree>
    <p:extLst>
      <p:ext uri="{BB962C8B-B14F-4D97-AF65-F5344CB8AC3E}">
        <p14:creationId xmlns:p14="http://schemas.microsoft.com/office/powerpoint/2010/main" val="10006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8196" name="Picture 5" descr="time-machine-back"/>
          <p:cNvSpPr>
            <a:spLocks noChangeAspect="1"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611188" y="260350"/>
            <a:ext cx="8281987" cy="8239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4800" b="0" smtClean="0">
                <a:solidFill>
                  <a:srgbClr val="000000"/>
                </a:solidFill>
              </a:rPr>
              <a:t>Lets go back 10,000 years…</a:t>
            </a:r>
          </a:p>
        </p:txBody>
      </p:sp>
    </p:spTree>
    <p:extLst>
      <p:ext uri="{BB962C8B-B14F-4D97-AF65-F5344CB8AC3E}">
        <p14:creationId xmlns:p14="http://schemas.microsoft.com/office/powerpoint/2010/main" val="193967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pic>
        <p:nvPicPr>
          <p:cNvPr id="9220" name="Picture 7" descr="melting-glacie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78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395288" y="2205038"/>
            <a:ext cx="3744912" cy="8239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4800" b="0" smtClean="0">
                <a:solidFill>
                  <a:srgbClr val="000000"/>
                </a:solidFill>
              </a:rPr>
              <a:t>What is this?</a:t>
            </a:r>
          </a:p>
        </p:txBody>
      </p:sp>
    </p:spTree>
    <p:extLst>
      <p:ext uri="{BB962C8B-B14F-4D97-AF65-F5344CB8AC3E}">
        <p14:creationId xmlns:p14="http://schemas.microsoft.com/office/powerpoint/2010/main" val="34190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2420938"/>
            <a:ext cx="9144000" cy="1584325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611188" y="3213100"/>
            <a:ext cx="936625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0" smtClean="0">
                <a:solidFill>
                  <a:srgbClr val="000000"/>
                </a:solidFill>
              </a:rPr>
              <a:t>Soil</a:t>
            </a:r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611188" y="5157788"/>
            <a:ext cx="1800225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0" smtClean="0">
                <a:solidFill>
                  <a:srgbClr val="000000"/>
                </a:solidFill>
              </a:rPr>
              <a:t>Limestone</a:t>
            </a:r>
          </a:p>
        </p:txBody>
      </p:sp>
      <p:grpSp>
        <p:nvGrpSpPr>
          <p:cNvPr id="5133" name="Group 13"/>
          <p:cNvGrpSpPr>
            <a:grpSpLocks/>
          </p:cNvGrpSpPr>
          <p:nvPr/>
        </p:nvGrpSpPr>
        <p:grpSpPr bwMode="auto">
          <a:xfrm>
            <a:off x="-2906713" y="0"/>
            <a:ext cx="2906713" cy="2703513"/>
            <a:chOff x="0" y="0"/>
            <a:chExt cx="1831" cy="1703"/>
          </a:xfrm>
        </p:grpSpPr>
        <p:pic>
          <p:nvPicPr>
            <p:cNvPr id="10258" name="Picture 7" descr="11971228961330048838SaraSara_Ice_cube_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31" cy="1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9" name="Text Box 10"/>
            <p:cNvSpPr txBox="1">
              <a:spLocks noChangeArrowheads="1"/>
            </p:cNvSpPr>
            <p:nvPr/>
          </p:nvSpPr>
          <p:spPr bwMode="auto">
            <a:xfrm>
              <a:off x="340" y="527"/>
              <a:ext cx="862" cy="28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 b="0" smtClean="0">
                  <a:solidFill>
                    <a:srgbClr val="000000"/>
                  </a:solidFill>
                </a:rPr>
                <a:t>Glacier</a:t>
              </a:r>
            </a:p>
          </p:txBody>
        </p:sp>
      </p:grpSp>
      <p:pic>
        <p:nvPicPr>
          <p:cNvPr id="5135" name="Picture 15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6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7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18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19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20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21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22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23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Picture 27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97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1.35972 -0.0013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98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pic>
        <p:nvPicPr>
          <p:cNvPr id="11268" name="Picture 4" descr="time-machine-b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188" y="260350"/>
            <a:ext cx="8281987" cy="8239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4800" b="0" smtClean="0">
                <a:solidFill>
                  <a:srgbClr val="000000"/>
                </a:solidFill>
              </a:rPr>
              <a:t>Fast forward to today…</a:t>
            </a:r>
          </a:p>
        </p:txBody>
      </p:sp>
    </p:spTree>
    <p:extLst>
      <p:ext uri="{BB962C8B-B14F-4D97-AF65-F5344CB8AC3E}">
        <p14:creationId xmlns:p14="http://schemas.microsoft.com/office/powerpoint/2010/main" val="5349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pic>
        <p:nvPicPr>
          <p:cNvPr id="12292" name="Picture 6" descr="http://upload.wikimedia.org/wikipedia/commons/b/b5/Limestone_pavement_above_Malham_Co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26537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79725" y="285750"/>
            <a:ext cx="3887788" cy="647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b="0" i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Karst </a:t>
            </a:r>
            <a:r>
              <a:rPr lang="en-GB" b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Landscape</a:t>
            </a:r>
            <a:endParaRPr lang="en-GB" sz="1800" b="0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66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limestone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Limestone deposited in thick horizontal layers called strata.</a:t>
            </a:r>
          </a:p>
          <a:p>
            <a:r>
              <a:rPr lang="en-US" dirty="0" smtClean="0"/>
              <a:t>Each layer represents a different period of deposition – bedding planes separate each layer (lines across the way).</a:t>
            </a:r>
          </a:p>
          <a:p>
            <a:r>
              <a:rPr lang="en-US" dirty="0" smtClean="0"/>
              <a:t>Within each layer there are vertical cracks in the rock called joints.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Corbel" charset="0"/>
              </a:rPr>
              <a:t>Limestone</a:t>
            </a:r>
          </a:p>
        </p:txBody>
      </p:sp>
      <p:pic>
        <p:nvPicPr>
          <p:cNvPr id="14339" name="Picture 9" descr="joints_bedding_pla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72421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AutoShape 10"/>
          <p:cNvSpPr>
            <a:spLocks noChangeArrowheads="1"/>
          </p:cNvSpPr>
          <p:nvPr/>
        </p:nvSpPr>
        <p:spPr bwMode="auto">
          <a:xfrm rot="8812729">
            <a:off x="5580063" y="1052513"/>
            <a:ext cx="1584325" cy="1008062"/>
          </a:xfrm>
          <a:prstGeom prst="rightArrow">
            <a:avLst>
              <a:gd name="adj1" fmla="val 50000"/>
              <a:gd name="adj2" fmla="val 392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 rot="-5400000">
            <a:off x="2376488" y="3465513"/>
            <a:ext cx="1655762" cy="1008062"/>
          </a:xfrm>
          <a:prstGeom prst="rightArrow">
            <a:avLst>
              <a:gd name="adj1" fmla="val 50000"/>
              <a:gd name="adj2" fmla="val 410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 rot="1950709">
            <a:off x="3132138" y="1341438"/>
            <a:ext cx="1655762" cy="1008062"/>
          </a:xfrm>
          <a:prstGeom prst="rightArrow">
            <a:avLst>
              <a:gd name="adj1" fmla="val 50000"/>
              <a:gd name="adj2" fmla="val 4106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 rot="4623237">
            <a:off x="5832476" y="2744787"/>
            <a:ext cx="1655762" cy="1008063"/>
          </a:xfrm>
          <a:prstGeom prst="rightArrow">
            <a:avLst>
              <a:gd name="adj1" fmla="val 50000"/>
              <a:gd name="adj2" fmla="val 4106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sz="1800" b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31775" y="5110163"/>
            <a:ext cx="8886825" cy="10763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3200" b="0" smtClean="0">
                <a:solidFill>
                  <a:srgbClr val="000000"/>
                </a:solidFill>
              </a:rPr>
              <a:t>These bedding planes and joints make the rock permeable i.e. water can pass through it.</a:t>
            </a:r>
          </a:p>
        </p:txBody>
      </p:sp>
    </p:spTree>
    <p:extLst>
      <p:ext uri="{BB962C8B-B14F-4D97-AF65-F5344CB8AC3E}">
        <p14:creationId xmlns:p14="http://schemas.microsoft.com/office/powerpoint/2010/main" val="236990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nimBg="1"/>
      <p:bldP spid="3083" grpId="0" animBg="1"/>
      <p:bldP spid="3084" grpId="0" animBg="1"/>
      <p:bldP spid="3085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5" name="Rectangle 69"/>
          <p:cNvSpPr>
            <a:spLocks noChangeArrowheads="1"/>
          </p:cNvSpPr>
          <p:nvPr/>
        </p:nvSpPr>
        <p:spPr bwMode="auto">
          <a:xfrm>
            <a:off x="5508625" y="5805488"/>
            <a:ext cx="3635375" cy="10525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051425" cy="1143000"/>
          </a:xfrm>
          <a:solidFill>
            <a:srgbClr val="CCFFCC"/>
          </a:solidFill>
        </p:spPr>
        <p:txBody>
          <a:bodyPr/>
          <a:lstStyle/>
          <a:p>
            <a:pPr eaLnBrk="1" hangingPunct="1"/>
            <a:r>
              <a:rPr lang="en-GB">
                <a:solidFill>
                  <a:schemeClr val="tx1"/>
                </a:solidFill>
                <a:latin typeface="Corbel" charset="0"/>
              </a:rPr>
              <a:t>Weathering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51425" cy="4525963"/>
          </a:xfrm>
          <a:solidFill>
            <a:srgbClr val="CCFFCC"/>
          </a:solidFill>
        </p:spPr>
        <p:txBody>
          <a:bodyPr/>
          <a:lstStyle/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Rainwater is naturally slightly acidic because it absorbs carbon dioxide from the air. </a:t>
            </a:r>
          </a:p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Minerals in rocks may react with the rainwater, causing the rock to be </a:t>
            </a:r>
            <a:r>
              <a:rPr lang="en-GB" sz="2800" b="1" u="sng" dirty="0" smtClean="0">
                <a:solidFill>
                  <a:schemeClr val="tx1"/>
                </a:solidFill>
                <a:latin typeface="Corbel" charset="0"/>
              </a:rPr>
              <a:t>chemically</a:t>
            </a:r>
            <a:r>
              <a:rPr lang="en-GB" sz="2800" dirty="0" smtClean="0">
                <a:solidFill>
                  <a:schemeClr val="tx1"/>
                </a:solidFill>
                <a:latin typeface="Corbel" charset="0"/>
              </a:rPr>
              <a:t> </a:t>
            </a:r>
            <a:r>
              <a:rPr lang="en-GB" sz="2800" b="1" u="sng" dirty="0" smtClean="0">
                <a:solidFill>
                  <a:schemeClr val="tx1"/>
                </a:solidFill>
                <a:latin typeface="Corbel" charset="0"/>
              </a:rPr>
              <a:t>weathered.</a:t>
            </a:r>
          </a:p>
          <a:p>
            <a:pPr eaLnBrk="1" hangingPunct="1"/>
            <a:r>
              <a:rPr lang="en-GB" sz="2800" dirty="0" smtClean="0">
                <a:solidFill>
                  <a:schemeClr val="tx1"/>
                </a:solidFill>
                <a:latin typeface="Corbel" charset="0"/>
              </a:rPr>
              <a:t>Very slow process – wears down 1cm in 250 years</a:t>
            </a:r>
            <a:r>
              <a:rPr lang="en-GB" sz="3600" dirty="0" smtClean="0">
                <a:solidFill>
                  <a:schemeClr val="tx1"/>
                </a:solidFill>
                <a:latin typeface="Corbel" charset="0"/>
              </a:rPr>
              <a:t>.</a:t>
            </a:r>
            <a:endParaRPr lang="en-GB" sz="3600" dirty="0">
              <a:solidFill>
                <a:schemeClr val="tx1"/>
              </a:solidFill>
              <a:latin typeface="Corbel" charset="0"/>
            </a:endParaRPr>
          </a:p>
        </p:txBody>
      </p:sp>
      <p:pic>
        <p:nvPicPr>
          <p:cNvPr id="4101" name="Picture 5" descr="shiny_blue_water_drop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88913"/>
            <a:ext cx="14097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43" name="Group 47"/>
          <p:cNvGrpSpPr>
            <a:grpSpLocks/>
          </p:cNvGrpSpPr>
          <p:nvPr/>
        </p:nvGrpSpPr>
        <p:grpSpPr bwMode="auto">
          <a:xfrm>
            <a:off x="6156325" y="2924175"/>
            <a:ext cx="647700" cy="360363"/>
            <a:chOff x="3787" y="1706"/>
            <a:chExt cx="408" cy="227"/>
          </a:xfrm>
        </p:grpSpPr>
        <p:sp>
          <p:nvSpPr>
            <p:cNvPr id="16409" name="Oval 45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10" name="Text Box 46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47" name="Group 51"/>
          <p:cNvGrpSpPr>
            <a:grpSpLocks/>
          </p:cNvGrpSpPr>
          <p:nvPr/>
        </p:nvGrpSpPr>
        <p:grpSpPr bwMode="auto">
          <a:xfrm>
            <a:off x="6804025" y="2565400"/>
            <a:ext cx="647700" cy="360363"/>
            <a:chOff x="3787" y="1706"/>
            <a:chExt cx="408" cy="227"/>
          </a:xfrm>
        </p:grpSpPr>
        <p:sp>
          <p:nvSpPr>
            <p:cNvPr id="16407" name="Oval 52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08" name="Text Box 53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50" name="Group 54"/>
          <p:cNvGrpSpPr>
            <a:grpSpLocks/>
          </p:cNvGrpSpPr>
          <p:nvPr/>
        </p:nvGrpSpPr>
        <p:grpSpPr bwMode="auto">
          <a:xfrm>
            <a:off x="6732588" y="3284538"/>
            <a:ext cx="647700" cy="360362"/>
            <a:chOff x="3787" y="1706"/>
            <a:chExt cx="408" cy="227"/>
          </a:xfrm>
        </p:grpSpPr>
        <p:sp>
          <p:nvSpPr>
            <p:cNvPr id="16405" name="Oval 55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06" name="Text Box 56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53" name="Group 57"/>
          <p:cNvGrpSpPr>
            <a:grpSpLocks/>
          </p:cNvGrpSpPr>
          <p:nvPr/>
        </p:nvGrpSpPr>
        <p:grpSpPr bwMode="auto">
          <a:xfrm>
            <a:off x="7524750" y="2781300"/>
            <a:ext cx="647700" cy="360363"/>
            <a:chOff x="3787" y="1706"/>
            <a:chExt cx="408" cy="227"/>
          </a:xfrm>
        </p:grpSpPr>
        <p:sp>
          <p:nvSpPr>
            <p:cNvPr id="16403" name="Oval 58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04" name="Text Box 59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56" name="Group 60"/>
          <p:cNvGrpSpPr>
            <a:grpSpLocks/>
          </p:cNvGrpSpPr>
          <p:nvPr/>
        </p:nvGrpSpPr>
        <p:grpSpPr bwMode="auto">
          <a:xfrm>
            <a:off x="8243888" y="3213100"/>
            <a:ext cx="647700" cy="360363"/>
            <a:chOff x="3787" y="1706"/>
            <a:chExt cx="408" cy="227"/>
          </a:xfrm>
        </p:grpSpPr>
        <p:sp>
          <p:nvSpPr>
            <p:cNvPr id="16401" name="Oval 61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02" name="Text Box 62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59" name="Group 63"/>
          <p:cNvGrpSpPr>
            <a:grpSpLocks/>
          </p:cNvGrpSpPr>
          <p:nvPr/>
        </p:nvGrpSpPr>
        <p:grpSpPr bwMode="auto">
          <a:xfrm>
            <a:off x="8243888" y="2563813"/>
            <a:ext cx="647700" cy="360362"/>
            <a:chOff x="3787" y="1706"/>
            <a:chExt cx="408" cy="227"/>
          </a:xfrm>
        </p:grpSpPr>
        <p:sp>
          <p:nvSpPr>
            <p:cNvPr id="16399" name="Oval 64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400" name="Text Box 65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grpSp>
        <p:nvGrpSpPr>
          <p:cNvPr id="4162" name="Group 66"/>
          <p:cNvGrpSpPr>
            <a:grpSpLocks/>
          </p:cNvGrpSpPr>
          <p:nvPr/>
        </p:nvGrpSpPr>
        <p:grpSpPr bwMode="auto">
          <a:xfrm>
            <a:off x="7308850" y="3213100"/>
            <a:ext cx="647700" cy="360363"/>
            <a:chOff x="3787" y="1706"/>
            <a:chExt cx="408" cy="227"/>
          </a:xfrm>
        </p:grpSpPr>
        <p:sp>
          <p:nvSpPr>
            <p:cNvPr id="16397" name="Oval 67"/>
            <p:cNvSpPr>
              <a:spLocks noChangeArrowheads="1"/>
            </p:cNvSpPr>
            <p:nvPr/>
          </p:nvSpPr>
          <p:spPr bwMode="auto">
            <a:xfrm>
              <a:off x="3787" y="170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6398" name="Text Box 68"/>
            <p:cNvSpPr txBox="1">
              <a:spLocks noChangeArrowheads="1"/>
            </p:cNvSpPr>
            <p:nvPr/>
          </p:nvSpPr>
          <p:spPr bwMode="auto">
            <a:xfrm>
              <a:off x="3787" y="1752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9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L 0.00156 0.2199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2" dur="20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4" dur="20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6" dur="2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8" dur="20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21991 L 0.00156 0.5768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9"/>
          <p:cNvSpPr>
            <a:spLocks noChangeArrowheads="1"/>
          </p:cNvSpPr>
          <p:nvPr/>
        </p:nvSpPr>
        <p:spPr bwMode="auto">
          <a:xfrm>
            <a:off x="7956550" y="2528888"/>
            <a:ext cx="1008063" cy="10525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10515600" cy="1325562"/>
          </a:xfrm>
        </p:spPr>
        <p:txBody>
          <a:bodyPr/>
          <a:lstStyle/>
          <a:p>
            <a:pPr eaLnBrk="1" hangingPunct="1"/>
            <a:r>
              <a:rPr lang="en-GB" sz="5400" u="sng">
                <a:solidFill>
                  <a:schemeClr val="tx1"/>
                </a:solidFill>
                <a:latin typeface="Corbel" charset="0"/>
              </a:rPr>
              <a:t>Carbonation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323850" y="1825625"/>
            <a:ext cx="5688013" cy="4351338"/>
          </a:xfrm>
        </p:spPr>
        <p:txBody>
          <a:bodyPr/>
          <a:lstStyle/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Limestone = Calcium Carbonate (alkaline)</a:t>
            </a:r>
          </a:p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Rainwater = Carbonic Acid </a:t>
            </a:r>
          </a:p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Carbonic Acid dissolves Calcium Carbonate </a:t>
            </a:r>
          </a:p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Corbel" charset="0"/>
              </a:rPr>
              <a:t>This is called CARBONATION, a type of solution </a:t>
            </a:r>
            <a:r>
              <a:rPr lang="en-GB" sz="2800" dirty="0" smtClean="0">
                <a:solidFill>
                  <a:schemeClr val="tx1"/>
                </a:solidFill>
                <a:latin typeface="Corbel" charset="0"/>
              </a:rPr>
              <a:t>weathering (solution = dissolves limestone and removes as a solution).</a:t>
            </a:r>
            <a:endParaRPr lang="en-GB" sz="2800" dirty="0">
              <a:solidFill>
                <a:schemeClr val="tx1"/>
              </a:solidFill>
              <a:latin typeface="Corbel" charset="0"/>
            </a:endParaRPr>
          </a:p>
        </p:txBody>
      </p:sp>
      <p:sp>
        <p:nvSpPr>
          <p:cNvPr id="6" name="Rectangle 69"/>
          <p:cNvSpPr>
            <a:spLocks noChangeArrowheads="1"/>
          </p:cNvSpPr>
          <p:nvPr/>
        </p:nvSpPr>
        <p:spPr bwMode="auto">
          <a:xfrm>
            <a:off x="5759450" y="2528888"/>
            <a:ext cx="1044575" cy="10525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9"/>
          <p:cNvSpPr>
            <a:spLocks noChangeArrowheads="1"/>
          </p:cNvSpPr>
          <p:nvPr/>
        </p:nvSpPr>
        <p:spPr bwMode="auto">
          <a:xfrm>
            <a:off x="6804025" y="2528888"/>
            <a:ext cx="1152525" cy="105251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5" descr="shiny_blue_water_drop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88913"/>
            <a:ext cx="14097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74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25 L -0.00625 0.5560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1530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5013325"/>
            <a:ext cx="3492500" cy="10080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4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orbel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420938"/>
            <a:ext cx="9144000" cy="1584325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11188" y="3213100"/>
            <a:ext cx="936625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Soil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611188" y="5157788"/>
            <a:ext cx="1800225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Limestone</a:t>
            </a:r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-2906713" y="0"/>
            <a:ext cx="2906713" cy="2703513"/>
            <a:chOff x="0" y="0"/>
            <a:chExt cx="1831" cy="1703"/>
          </a:xfrm>
        </p:grpSpPr>
        <p:pic>
          <p:nvPicPr>
            <p:cNvPr id="18472" name="Picture 7" descr="11971228961330048838SaraSara_Ice_cube_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31" cy="1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3" name="Text Box 10"/>
            <p:cNvSpPr txBox="1">
              <a:spLocks noChangeArrowheads="1"/>
            </p:cNvSpPr>
            <p:nvPr/>
          </p:nvSpPr>
          <p:spPr bwMode="auto">
            <a:xfrm>
              <a:off x="340" y="527"/>
              <a:ext cx="862" cy="28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/>
                <a:t>Glacier</a:t>
              </a:r>
            </a:p>
          </p:txBody>
        </p:sp>
      </p:grpSp>
      <p:pic>
        <p:nvPicPr>
          <p:cNvPr id="11" name="Picture 15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0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3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7" descr="green-grass-blade-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1916113"/>
            <a:ext cx="1079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0" y="4005263"/>
            <a:ext cx="2700338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700338" y="4005263"/>
            <a:ext cx="1800225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500563" y="4005263"/>
            <a:ext cx="3240087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7740650" y="4005263"/>
            <a:ext cx="1862138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3498850" y="5013325"/>
            <a:ext cx="3492500" cy="10080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7002463" y="5002213"/>
            <a:ext cx="3492500" cy="10064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480175" y="6021388"/>
            <a:ext cx="3492500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987675" y="6021388"/>
            <a:ext cx="3492500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-493713" y="6021388"/>
            <a:ext cx="3492501" cy="10080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2" name="Picture 5" descr="shiny_blue_water_drop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984250"/>
            <a:ext cx="14097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63"/>
          <p:cNvGrpSpPr>
            <a:grpSpLocks/>
          </p:cNvGrpSpPr>
          <p:nvPr/>
        </p:nvGrpSpPr>
        <p:grpSpPr bwMode="auto">
          <a:xfrm>
            <a:off x="2208213" y="2111375"/>
            <a:ext cx="1309687" cy="639763"/>
            <a:chOff x="3734" y="1786"/>
            <a:chExt cx="825" cy="403"/>
          </a:xfrm>
        </p:grpSpPr>
        <p:sp>
          <p:nvSpPr>
            <p:cNvPr id="18468" name="Oval 64"/>
            <p:cNvSpPr>
              <a:spLocks noChangeArrowheads="1"/>
            </p:cNvSpPr>
            <p:nvPr/>
          </p:nvSpPr>
          <p:spPr bwMode="auto">
            <a:xfrm>
              <a:off x="3734" y="1962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8469" name="Text Box 65"/>
            <p:cNvSpPr txBox="1">
              <a:spLocks noChangeArrowheads="1"/>
            </p:cNvSpPr>
            <p:nvPr/>
          </p:nvSpPr>
          <p:spPr bwMode="auto">
            <a:xfrm>
              <a:off x="3743" y="2018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  <p:sp>
          <p:nvSpPr>
            <p:cNvPr id="18470" name="Oval 64"/>
            <p:cNvSpPr>
              <a:spLocks noChangeArrowheads="1"/>
            </p:cNvSpPr>
            <p:nvPr/>
          </p:nvSpPr>
          <p:spPr bwMode="auto">
            <a:xfrm>
              <a:off x="4133" y="178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8471" name="Text Box 65"/>
            <p:cNvSpPr txBox="1">
              <a:spLocks noChangeArrowheads="1"/>
            </p:cNvSpPr>
            <p:nvPr/>
          </p:nvSpPr>
          <p:spPr bwMode="auto">
            <a:xfrm>
              <a:off x="4151" y="1843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  <p:pic>
        <p:nvPicPr>
          <p:cNvPr id="38" name="Picture 5" descr="shiny_blue_water_drop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996950"/>
            <a:ext cx="14097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63"/>
          <p:cNvGrpSpPr>
            <a:grpSpLocks/>
          </p:cNvGrpSpPr>
          <p:nvPr/>
        </p:nvGrpSpPr>
        <p:grpSpPr bwMode="auto">
          <a:xfrm>
            <a:off x="5584825" y="2124075"/>
            <a:ext cx="1309688" cy="639763"/>
            <a:chOff x="3734" y="1786"/>
            <a:chExt cx="825" cy="403"/>
          </a:xfrm>
        </p:grpSpPr>
        <p:sp>
          <p:nvSpPr>
            <p:cNvPr id="18464" name="Oval 64"/>
            <p:cNvSpPr>
              <a:spLocks noChangeArrowheads="1"/>
            </p:cNvSpPr>
            <p:nvPr/>
          </p:nvSpPr>
          <p:spPr bwMode="auto">
            <a:xfrm>
              <a:off x="3734" y="1962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8465" name="Text Box 65"/>
            <p:cNvSpPr txBox="1">
              <a:spLocks noChangeArrowheads="1"/>
            </p:cNvSpPr>
            <p:nvPr/>
          </p:nvSpPr>
          <p:spPr bwMode="auto">
            <a:xfrm>
              <a:off x="3743" y="2018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  <p:sp>
          <p:nvSpPr>
            <p:cNvPr id="18466" name="Oval 64"/>
            <p:cNvSpPr>
              <a:spLocks noChangeArrowheads="1"/>
            </p:cNvSpPr>
            <p:nvPr/>
          </p:nvSpPr>
          <p:spPr bwMode="auto">
            <a:xfrm>
              <a:off x="4133" y="1786"/>
              <a:ext cx="272" cy="22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8467" name="Text Box 65"/>
            <p:cNvSpPr txBox="1">
              <a:spLocks noChangeArrowheads="1"/>
            </p:cNvSpPr>
            <p:nvPr/>
          </p:nvSpPr>
          <p:spPr bwMode="auto">
            <a:xfrm>
              <a:off x="4151" y="1843"/>
              <a:ext cx="40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000"/>
                <a:t>Co2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4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1.35972 -0.0013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98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these areas?</a:t>
            </a:r>
            <a:endParaRPr lang="en-GB" dirty="0"/>
          </a:p>
        </p:txBody>
      </p:sp>
      <p:pic>
        <p:nvPicPr>
          <p:cNvPr id="5" name="Picture 6" descr="Image result for blank map u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196752"/>
            <a:ext cx="3296713" cy="5187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-26033"/>
            <a:ext cx="6192688" cy="68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7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Questions 1 – 7 (ANSWERS IN SENTENCES!).</a:t>
            </a:r>
          </a:p>
          <a:p>
            <a:r>
              <a:rPr lang="en-US" dirty="0" smtClean="0"/>
              <a:t>For question 7, stick the wee map I have given you in your jotter.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1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1_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2945</TotalTime>
  <Words>382</Words>
  <Application>Microsoft Office PowerPoint</Application>
  <PresentationFormat>On-screen Show (4:3)</PresentationFormat>
  <Paragraphs>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Comic Sans MS</vt:lpstr>
      <vt:lpstr>Corbel</vt:lpstr>
      <vt:lpstr>Default Design</vt:lpstr>
      <vt:lpstr>Basis</vt:lpstr>
      <vt:lpstr>1_Basis</vt:lpstr>
      <vt:lpstr>Limestone Landscapes</vt:lpstr>
      <vt:lpstr>What do you need to know?</vt:lpstr>
      <vt:lpstr>How was this actually made?</vt:lpstr>
      <vt:lpstr>How did it get from under the sea to upland areas?</vt:lpstr>
      <vt:lpstr>Time to find out...</vt:lpstr>
      <vt:lpstr>Key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 of limestone</vt:lpstr>
      <vt:lpstr>Limestone</vt:lpstr>
      <vt:lpstr>Weathering</vt:lpstr>
      <vt:lpstr>Carbonation</vt:lpstr>
      <vt:lpstr>PowerPoint Presentation</vt:lpstr>
      <vt:lpstr>Where are these areas?</vt:lpstr>
      <vt:lpstr>PowerPoint Presentation</vt:lpstr>
      <vt:lpstr>Tasks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291</cp:revision>
  <cp:lastPrinted>2019-01-16T08:21:57Z</cp:lastPrinted>
  <dcterms:created xsi:type="dcterms:W3CDTF">2005-01-31T15:07:56Z</dcterms:created>
  <dcterms:modified xsi:type="dcterms:W3CDTF">2019-01-16T13:51:51Z</dcterms:modified>
</cp:coreProperties>
</file>