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31"/>
  </p:notesMasterIdLst>
  <p:handoutMasterIdLst>
    <p:handoutMasterId r:id="rId32"/>
  </p:handoutMasterIdLst>
  <p:sldIdLst>
    <p:sldId id="1210" r:id="rId2"/>
    <p:sldId id="1209" r:id="rId3"/>
    <p:sldId id="1178" r:id="rId4"/>
    <p:sldId id="1179" r:id="rId5"/>
    <p:sldId id="1180" r:id="rId6"/>
    <p:sldId id="1182" r:id="rId7"/>
    <p:sldId id="1200" r:id="rId8"/>
    <p:sldId id="1201" r:id="rId9"/>
    <p:sldId id="1202" r:id="rId10"/>
    <p:sldId id="1203" r:id="rId11"/>
    <p:sldId id="1204" r:id="rId12"/>
    <p:sldId id="1205" r:id="rId13"/>
    <p:sldId id="1183" r:id="rId14"/>
    <p:sldId id="1212" r:id="rId15"/>
    <p:sldId id="1213" r:id="rId16"/>
    <p:sldId id="1184" r:id="rId17"/>
    <p:sldId id="1197" r:id="rId18"/>
    <p:sldId id="1207" r:id="rId19"/>
    <p:sldId id="1187" r:id="rId20"/>
    <p:sldId id="1188" r:id="rId21"/>
    <p:sldId id="1189" r:id="rId22"/>
    <p:sldId id="1190" r:id="rId23"/>
    <p:sldId id="1191" r:id="rId24"/>
    <p:sldId id="1192" r:id="rId25"/>
    <p:sldId id="1193" r:id="rId26"/>
    <p:sldId id="1211" r:id="rId27"/>
    <p:sldId id="1195" r:id="rId28"/>
    <p:sldId id="1196" r:id="rId29"/>
    <p:sldId id="1194" r:id="rId30"/>
  </p:sldIdLst>
  <p:sldSz cx="9144000" cy="6858000" type="screen4x3"/>
  <p:notesSz cx="6797675" cy="9926638"/>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6FB1"/>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702" autoAdjust="0"/>
  </p:normalViewPr>
  <p:slideViewPr>
    <p:cSldViewPr>
      <p:cViewPr varScale="1">
        <p:scale>
          <a:sx n="69" d="100"/>
          <a:sy n="69" d="100"/>
        </p:scale>
        <p:origin x="53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4958" cy="496888"/>
          </a:xfrm>
          <a:prstGeom prst="rect">
            <a:avLst/>
          </a:prstGeom>
        </p:spPr>
        <p:txBody>
          <a:bodyPr vert="horz" lIns="92872" tIns="46436" rIns="92872" bIns="46436" rtlCol="0"/>
          <a:lstStyle>
            <a:lvl1pPr algn="l">
              <a:defRPr sz="1200"/>
            </a:lvl1pPr>
          </a:lstStyle>
          <a:p>
            <a:endParaRPr lang="en-GB"/>
          </a:p>
        </p:txBody>
      </p:sp>
      <p:sp>
        <p:nvSpPr>
          <p:cNvPr id="3" name="Date Placeholder 2"/>
          <p:cNvSpPr>
            <a:spLocks noGrp="1"/>
          </p:cNvSpPr>
          <p:nvPr>
            <p:ph type="dt" sz="quarter" idx="1"/>
          </p:nvPr>
        </p:nvSpPr>
        <p:spPr>
          <a:xfrm>
            <a:off x="3851099" y="2"/>
            <a:ext cx="2944958" cy="496888"/>
          </a:xfrm>
          <a:prstGeom prst="rect">
            <a:avLst/>
          </a:prstGeom>
        </p:spPr>
        <p:txBody>
          <a:bodyPr vert="horz" lIns="92872" tIns="46436" rIns="92872" bIns="46436" rtlCol="0"/>
          <a:lstStyle>
            <a:lvl1pPr algn="r">
              <a:defRPr sz="1200"/>
            </a:lvl1pPr>
          </a:lstStyle>
          <a:p>
            <a:fld id="{BD706891-E2FE-42B6-BA91-4835BF480521}" type="datetimeFigureOut">
              <a:rPr lang="en-GB" smtClean="0"/>
              <a:pPr/>
              <a:t>08/03/2019</a:t>
            </a:fld>
            <a:endParaRPr lang="en-GB"/>
          </a:p>
        </p:txBody>
      </p:sp>
      <p:sp>
        <p:nvSpPr>
          <p:cNvPr id="4" name="Footer Placeholder 3"/>
          <p:cNvSpPr>
            <a:spLocks noGrp="1"/>
          </p:cNvSpPr>
          <p:nvPr>
            <p:ph type="ftr" sz="quarter" idx="2"/>
          </p:nvPr>
        </p:nvSpPr>
        <p:spPr>
          <a:xfrm>
            <a:off x="0" y="9428164"/>
            <a:ext cx="2944958" cy="496887"/>
          </a:xfrm>
          <a:prstGeom prst="rect">
            <a:avLst/>
          </a:prstGeom>
        </p:spPr>
        <p:txBody>
          <a:bodyPr vert="horz" lIns="92872" tIns="46436" rIns="92872" bIns="46436" rtlCol="0" anchor="b"/>
          <a:lstStyle>
            <a:lvl1pPr algn="l">
              <a:defRPr sz="1200"/>
            </a:lvl1pPr>
          </a:lstStyle>
          <a:p>
            <a:endParaRPr lang="en-GB"/>
          </a:p>
        </p:txBody>
      </p:sp>
      <p:sp>
        <p:nvSpPr>
          <p:cNvPr id="5" name="Slide Number Placeholder 4"/>
          <p:cNvSpPr>
            <a:spLocks noGrp="1"/>
          </p:cNvSpPr>
          <p:nvPr>
            <p:ph type="sldNum" sz="quarter" idx="3"/>
          </p:nvPr>
        </p:nvSpPr>
        <p:spPr>
          <a:xfrm>
            <a:off x="3851099" y="9428164"/>
            <a:ext cx="2944958" cy="496887"/>
          </a:xfrm>
          <a:prstGeom prst="rect">
            <a:avLst/>
          </a:prstGeom>
        </p:spPr>
        <p:txBody>
          <a:bodyPr vert="horz" lIns="92872" tIns="46436" rIns="92872" bIns="46436"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6332"/>
          </a:xfrm>
          <a:prstGeom prst="rect">
            <a:avLst/>
          </a:prstGeom>
        </p:spPr>
        <p:txBody>
          <a:bodyPr vert="horz" lIns="92872" tIns="46436" rIns="92872" bIns="46436" rtlCol="0"/>
          <a:lstStyle>
            <a:lvl1pPr algn="l">
              <a:defRPr sz="1200" smtClean="0"/>
            </a:lvl1pPr>
          </a:lstStyle>
          <a:p>
            <a:pPr>
              <a:defRPr/>
            </a:pPr>
            <a:endParaRPr lang="en-GB"/>
          </a:p>
        </p:txBody>
      </p:sp>
      <p:sp>
        <p:nvSpPr>
          <p:cNvPr id="3" name="Date Placeholder 2"/>
          <p:cNvSpPr>
            <a:spLocks noGrp="1"/>
          </p:cNvSpPr>
          <p:nvPr>
            <p:ph type="dt" idx="1"/>
          </p:nvPr>
        </p:nvSpPr>
        <p:spPr>
          <a:xfrm>
            <a:off x="3850444" y="2"/>
            <a:ext cx="2945659" cy="496332"/>
          </a:xfrm>
          <a:prstGeom prst="rect">
            <a:avLst/>
          </a:prstGeom>
        </p:spPr>
        <p:txBody>
          <a:bodyPr vert="horz" lIns="92872" tIns="46436" rIns="92872" bIns="46436" rtlCol="0"/>
          <a:lstStyle>
            <a:lvl1pPr algn="r">
              <a:defRPr sz="1200" smtClean="0"/>
            </a:lvl1pPr>
          </a:lstStyle>
          <a:p>
            <a:pPr>
              <a:defRPr/>
            </a:pPr>
            <a:fld id="{DC902F4D-219D-4565-B917-303B3AA554AB}" type="datetimeFigureOut">
              <a:rPr lang="en-GB"/>
              <a:pPr>
                <a:defRPr/>
              </a:pPr>
              <a:t>08/03/2019</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2872" tIns="46436" rIns="92872" bIns="46436" rtlCol="0" anchor="ctr"/>
          <a:lstStyle/>
          <a:p>
            <a:pPr lvl="0"/>
            <a:endParaRPr lang="en-GB" noProof="0" smtClean="0"/>
          </a:p>
        </p:txBody>
      </p:sp>
      <p:sp>
        <p:nvSpPr>
          <p:cNvPr id="5" name="Notes Placeholder 4"/>
          <p:cNvSpPr>
            <a:spLocks noGrp="1"/>
          </p:cNvSpPr>
          <p:nvPr>
            <p:ph type="body" sz="quarter" idx="3"/>
          </p:nvPr>
        </p:nvSpPr>
        <p:spPr>
          <a:xfrm>
            <a:off x="679768" y="4715156"/>
            <a:ext cx="5438140" cy="4466987"/>
          </a:xfrm>
          <a:prstGeom prst="rect">
            <a:avLst/>
          </a:prstGeom>
        </p:spPr>
        <p:txBody>
          <a:bodyPr vert="horz" lIns="92872" tIns="46436" rIns="92872" bIns="4643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1" y="9428585"/>
            <a:ext cx="2945659" cy="496332"/>
          </a:xfrm>
          <a:prstGeom prst="rect">
            <a:avLst/>
          </a:prstGeom>
        </p:spPr>
        <p:txBody>
          <a:bodyPr vert="horz" lIns="92872" tIns="46436" rIns="92872" bIns="46436"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50444" y="9428585"/>
            <a:ext cx="2945659" cy="496332"/>
          </a:xfrm>
          <a:prstGeom prst="rect">
            <a:avLst/>
          </a:prstGeom>
        </p:spPr>
        <p:txBody>
          <a:bodyPr vert="horz" lIns="92872" tIns="46436" rIns="92872" bIns="46436"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870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4291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7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0566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4405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218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6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0781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3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4243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3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1252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8491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6827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B6FB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098538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EAmmUIEsN9A"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Formations – Wheel of Fortune!!</a:t>
            </a:r>
            <a:endParaRPr lang="en-GB" dirty="0"/>
          </a:p>
        </p:txBody>
      </p:sp>
      <p:pic>
        <p:nvPicPr>
          <p:cNvPr id="4" name="Picture 3"/>
          <p:cNvPicPr>
            <a:picLocks noChangeAspect="1"/>
          </p:cNvPicPr>
          <p:nvPr/>
        </p:nvPicPr>
        <p:blipFill>
          <a:blip r:embed="rId2"/>
          <a:stretch>
            <a:fillRect/>
          </a:stretch>
        </p:blipFill>
        <p:spPr>
          <a:xfrm>
            <a:off x="813736" y="1628800"/>
            <a:ext cx="7516527" cy="4248472"/>
          </a:xfrm>
          <a:prstGeom prst="rect">
            <a:avLst/>
          </a:prstGeom>
        </p:spPr>
      </p:pic>
    </p:spTree>
    <p:extLst>
      <p:ext uri="{BB962C8B-B14F-4D97-AF65-F5344CB8AC3E}">
        <p14:creationId xmlns:p14="http://schemas.microsoft.com/office/powerpoint/2010/main" val="2077148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Homework Feedback</a:t>
            </a:r>
            <a:endParaRPr lang="en-GB" dirty="0"/>
          </a:p>
        </p:txBody>
      </p:sp>
      <p:pic>
        <p:nvPicPr>
          <p:cNvPr id="4" name="Picture 3"/>
          <p:cNvPicPr>
            <a:picLocks noChangeAspect="1"/>
          </p:cNvPicPr>
          <p:nvPr/>
        </p:nvPicPr>
        <p:blipFill>
          <a:blip r:embed="rId2"/>
          <a:stretch>
            <a:fillRect/>
          </a:stretch>
        </p:blipFill>
        <p:spPr>
          <a:xfrm>
            <a:off x="1043608" y="1556792"/>
            <a:ext cx="6768752" cy="5008876"/>
          </a:xfrm>
          <a:prstGeom prst="rect">
            <a:avLst/>
          </a:prstGeom>
        </p:spPr>
      </p:pic>
    </p:spTree>
    <p:extLst>
      <p:ext uri="{BB962C8B-B14F-4D97-AF65-F5344CB8AC3E}">
        <p14:creationId xmlns:p14="http://schemas.microsoft.com/office/powerpoint/2010/main" val="535149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0" y="620688"/>
            <a:ext cx="9144000" cy="1143000"/>
          </a:xfrm>
          <a:prstGeom prst="rect">
            <a:avLst/>
          </a:prstGeom>
          <a:noFill/>
          <a:ln w="9525">
            <a:noFill/>
            <a:miter lim="800000"/>
            <a:headEnd/>
            <a:tailEnd/>
          </a:ln>
        </p:spPr>
        <p:txBody>
          <a:bodyPr anchor="ctr"/>
          <a:lstStyle/>
          <a:p>
            <a:pPr algn="ctr" eaLnBrk="1" hangingPunct="1"/>
            <a:r>
              <a:rPr lang="en-US" sz="6600" dirty="0" smtClean="0">
                <a:solidFill>
                  <a:schemeClr val="tx2"/>
                </a:solidFill>
              </a:rPr>
              <a:t>Climate Change Unit</a:t>
            </a:r>
            <a:endParaRPr lang="en-US" sz="6600" dirty="0">
              <a:solidFill>
                <a:schemeClr val="tx2"/>
              </a:solidFill>
            </a:endParaRPr>
          </a:p>
        </p:txBody>
      </p:sp>
      <p:sp>
        <p:nvSpPr>
          <p:cNvPr id="5123" name="AutoShape 5" descr="Image result for population"/>
          <p:cNvSpPr>
            <a:spLocks noChangeAspect="1" noChangeArrowheads="1"/>
          </p:cNvSpPr>
          <p:nvPr/>
        </p:nvSpPr>
        <p:spPr bwMode="auto">
          <a:xfrm>
            <a:off x="290513" y="-274638"/>
            <a:ext cx="304800" cy="304801"/>
          </a:xfrm>
          <a:prstGeom prst="rect">
            <a:avLst/>
          </a:prstGeom>
          <a:noFill/>
          <a:ln w="9525">
            <a:noFill/>
            <a:miter lim="800000"/>
            <a:headEnd/>
            <a:tailEnd/>
          </a:ln>
        </p:spPr>
        <p:txBody>
          <a:bodyPr/>
          <a:lstStyle/>
          <a:p>
            <a:endParaRPr lang="en-GB"/>
          </a:p>
        </p:txBody>
      </p:sp>
      <p:sp>
        <p:nvSpPr>
          <p:cNvPr id="10242" name="AutoShape 2"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44" name="AutoShape 4"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58" name="AutoShape 2"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60" name="AutoShape 4"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 name="AutoShape 2" descr="Image result for one child poli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1266" name="AutoShape 2" descr="Image result for extensive commercial arable farm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1268" name="AutoShape 4" descr="Image result for extensive commercial arable farm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483" y="1844823"/>
            <a:ext cx="8524875"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0097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do you need to know?</a:t>
            </a:r>
            <a:endParaRPr lang="en-GB" dirty="0"/>
          </a:p>
        </p:txBody>
      </p:sp>
      <p:sp>
        <p:nvSpPr>
          <p:cNvPr id="3" name="Content Placeholder 2"/>
          <p:cNvSpPr>
            <a:spLocks noGrp="1"/>
          </p:cNvSpPr>
          <p:nvPr>
            <p:ph idx="1"/>
          </p:nvPr>
        </p:nvSpPr>
        <p:spPr>
          <a:xfrm>
            <a:off x="457200" y="1600206"/>
            <a:ext cx="8229600" cy="4853130"/>
          </a:xfrm>
          <a:solidFill>
            <a:schemeClr val="bg1"/>
          </a:solidFill>
          <a:ln>
            <a:solidFill>
              <a:schemeClr val="tx1"/>
            </a:solidFill>
          </a:ln>
        </p:spPr>
        <p:txBody>
          <a:bodyPr/>
          <a:lstStyle/>
          <a:p>
            <a:r>
              <a:rPr lang="en-GB" dirty="0" smtClean="0"/>
              <a:t>Global Issues Section (Paper 2)– will always come up.</a:t>
            </a:r>
          </a:p>
          <a:p>
            <a:endParaRPr lang="en-GB" dirty="0" smtClean="0"/>
          </a:p>
          <a:p>
            <a:r>
              <a:rPr lang="en-GB" dirty="0" smtClean="0"/>
              <a:t>Causes of Climate Change – human and physical.</a:t>
            </a:r>
          </a:p>
          <a:p>
            <a:r>
              <a:rPr lang="en-GB" dirty="0" smtClean="0"/>
              <a:t>Effects of Climate Change.</a:t>
            </a:r>
          </a:p>
          <a:p>
            <a:r>
              <a:rPr lang="en-GB" dirty="0" smtClean="0"/>
              <a:t>Managing Climate Change – local, national, international</a:t>
            </a:r>
            <a:r>
              <a:rPr lang="en-GB" dirty="0"/>
              <a:t> </a:t>
            </a:r>
            <a:r>
              <a:rPr lang="en-GB" dirty="0" smtClean="0"/>
              <a:t>+ how effective (evaluate).</a:t>
            </a:r>
          </a:p>
        </p:txBody>
      </p:sp>
    </p:spTree>
    <p:extLst>
      <p:ext uri="{BB962C8B-B14F-4D97-AF65-F5344CB8AC3E}">
        <p14:creationId xmlns:p14="http://schemas.microsoft.com/office/powerpoint/2010/main" val="2254081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62256" cy="6858000"/>
          </a:xfrm>
          <a:prstGeom prst="rect">
            <a:avLst/>
          </a:prstGeom>
        </p:spPr>
      </p:pic>
      <p:sp>
        <p:nvSpPr>
          <p:cNvPr id="2" name="Title 1"/>
          <p:cNvSpPr>
            <a:spLocks noGrp="1"/>
          </p:cNvSpPr>
          <p:nvPr>
            <p:ph type="title"/>
          </p:nvPr>
        </p:nvSpPr>
        <p:spPr>
          <a:xfrm>
            <a:off x="539552" y="908720"/>
            <a:ext cx="8229600" cy="4968552"/>
          </a:xfrm>
          <a:solidFill>
            <a:schemeClr val="bg1"/>
          </a:solidFill>
          <a:ln>
            <a:solidFill>
              <a:schemeClr val="tx1"/>
            </a:solidFill>
          </a:ln>
        </p:spPr>
        <p:txBody>
          <a:bodyPr/>
          <a:lstStyle/>
          <a:p>
            <a:r>
              <a:rPr lang="en-GB" sz="6000" dirty="0" smtClean="0"/>
              <a:t>Climate change is something all kids should know something about! What do you know – graffiti board?</a:t>
            </a:r>
            <a:endParaRPr lang="en-GB" sz="6000" dirty="0"/>
          </a:p>
        </p:txBody>
      </p:sp>
    </p:spTree>
    <p:extLst>
      <p:ext uri="{BB962C8B-B14F-4D97-AF65-F5344CB8AC3E}">
        <p14:creationId xmlns:p14="http://schemas.microsoft.com/office/powerpoint/2010/main" val="37853873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climate change threat"/>
          <p:cNvPicPr>
            <a:picLocks noChangeAspect="1" noChangeArrowheads="1"/>
          </p:cNvPicPr>
          <p:nvPr/>
        </p:nvPicPr>
        <p:blipFill>
          <a:blip r:embed="rId2" cstate="print"/>
          <a:srcRect/>
          <a:stretch>
            <a:fillRect/>
          </a:stretch>
        </p:blipFill>
        <p:spPr bwMode="auto">
          <a:xfrm>
            <a:off x="1" y="3207914"/>
            <a:ext cx="5148064" cy="3650086"/>
          </a:xfrm>
          <a:prstGeom prst="rect">
            <a:avLst/>
          </a:prstGeom>
          <a:noFill/>
        </p:spPr>
      </p:pic>
      <p:pic>
        <p:nvPicPr>
          <p:cNvPr id="1030" name="Picture 6" descr="Image result for climate change quotes"/>
          <p:cNvPicPr>
            <a:picLocks noChangeAspect="1" noChangeArrowheads="1"/>
          </p:cNvPicPr>
          <p:nvPr/>
        </p:nvPicPr>
        <p:blipFill>
          <a:blip r:embed="rId3" cstate="print"/>
          <a:srcRect/>
          <a:stretch>
            <a:fillRect/>
          </a:stretch>
        </p:blipFill>
        <p:spPr bwMode="auto">
          <a:xfrm>
            <a:off x="9631" y="18668"/>
            <a:ext cx="5244082" cy="3189246"/>
          </a:xfrm>
          <a:prstGeom prst="rect">
            <a:avLst/>
          </a:prstGeom>
          <a:noFill/>
        </p:spPr>
      </p:pic>
      <p:sp>
        <p:nvSpPr>
          <p:cNvPr id="1032" name="AutoShape 8" descr="Image result for climate change quo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4" name="AutoShape 10" descr="Image result for climate change quo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36" name="Picture 12" descr="Image result for climate change quotes"/>
          <p:cNvPicPr>
            <a:picLocks noChangeAspect="1" noChangeArrowheads="1"/>
          </p:cNvPicPr>
          <p:nvPr/>
        </p:nvPicPr>
        <p:blipFill>
          <a:blip r:embed="rId4" cstate="print"/>
          <a:srcRect/>
          <a:stretch>
            <a:fillRect/>
          </a:stretch>
        </p:blipFill>
        <p:spPr bwMode="auto">
          <a:xfrm>
            <a:off x="5148064" y="0"/>
            <a:ext cx="4063380" cy="3207914"/>
          </a:xfrm>
          <a:prstGeom prst="rect">
            <a:avLst/>
          </a:prstGeom>
          <a:noFill/>
        </p:spPr>
      </p:pic>
      <p:pic>
        <p:nvPicPr>
          <p:cNvPr id="2" name="Picture 1"/>
          <p:cNvPicPr>
            <a:picLocks noChangeAspect="1"/>
          </p:cNvPicPr>
          <p:nvPr/>
        </p:nvPicPr>
        <p:blipFill>
          <a:blip r:embed="rId5"/>
          <a:stretch>
            <a:fillRect/>
          </a:stretch>
        </p:blipFill>
        <p:spPr>
          <a:xfrm>
            <a:off x="5146681" y="3211270"/>
            <a:ext cx="3997320" cy="3646729"/>
          </a:xfrm>
          <a:prstGeom prst="rect">
            <a:avLst/>
          </a:prstGeom>
        </p:spPr>
      </p:pic>
    </p:spTree>
    <p:extLst>
      <p:ext uri="{BB962C8B-B14F-4D97-AF65-F5344CB8AC3E}">
        <p14:creationId xmlns:p14="http://schemas.microsoft.com/office/powerpoint/2010/main" val="412307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additive="base">
                                        <p:cTn id="7" dur="500" fill="hold"/>
                                        <p:tgtEl>
                                          <p:spTgt spid="1030"/>
                                        </p:tgtEl>
                                        <p:attrNameLst>
                                          <p:attrName>ppt_x</p:attrName>
                                        </p:attrNameLst>
                                      </p:cBhvr>
                                      <p:tavLst>
                                        <p:tav tm="0">
                                          <p:val>
                                            <p:strVal val="#ppt_x"/>
                                          </p:val>
                                        </p:tav>
                                        <p:tav tm="100000">
                                          <p:val>
                                            <p:strVal val="#ppt_x"/>
                                          </p:val>
                                        </p:tav>
                                      </p:tavLst>
                                    </p:anim>
                                    <p:anim calcmode="lin" valueType="num">
                                      <p:cBhvr additive="base">
                                        <p:cTn id="8"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6"/>
                                        </p:tgtEl>
                                        <p:attrNameLst>
                                          <p:attrName>style.visibility</p:attrName>
                                        </p:attrNameLst>
                                      </p:cBhvr>
                                      <p:to>
                                        <p:strVal val="visible"/>
                                      </p:to>
                                    </p:set>
                                    <p:anim calcmode="lin" valueType="num">
                                      <p:cBhvr additive="base">
                                        <p:cTn id="13" dur="500" fill="hold"/>
                                        <p:tgtEl>
                                          <p:spTgt spid="1036"/>
                                        </p:tgtEl>
                                        <p:attrNameLst>
                                          <p:attrName>ppt_x</p:attrName>
                                        </p:attrNameLst>
                                      </p:cBhvr>
                                      <p:tavLst>
                                        <p:tav tm="0">
                                          <p:val>
                                            <p:strVal val="#ppt_x"/>
                                          </p:val>
                                        </p:tav>
                                        <p:tav tm="100000">
                                          <p:val>
                                            <p:strVal val="#ppt_x"/>
                                          </p:val>
                                        </p:tav>
                                      </p:tavLst>
                                    </p:anim>
                                    <p:anim calcmode="lin" valueType="num">
                                      <p:cBhvr additive="base">
                                        <p:cTn id="14" dur="500" fill="hold"/>
                                        <p:tgtEl>
                                          <p:spTgt spid="10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additive="base">
                                        <p:cTn id="19" dur="500" fill="hold"/>
                                        <p:tgtEl>
                                          <p:spTgt spid="1028"/>
                                        </p:tgtEl>
                                        <p:attrNameLst>
                                          <p:attrName>ppt_x</p:attrName>
                                        </p:attrNameLst>
                                      </p:cBhvr>
                                      <p:tavLst>
                                        <p:tav tm="0">
                                          <p:val>
                                            <p:strVal val="#ppt_x"/>
                                          </p:val>
                                        </p:tav>
                                        <p:tav tm="100000">
                                          <p:val>
                                            <p:strVal val="#ppt_x"/>
                                          </p:val>
                                        </p:tav>
                                      </p:tavLst>
                                    </p:anim>
                                    <p:anim calcmode="lin" valueType="num">
                                      <p:cBhvr additive="base">
                                        <p:cTn id="20"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In the news…</a:t>
            </a:r>
            <a:endParaRPr lang="en-GB" dirty="0"/>
          </a:p>
        </p:txBody>
      </p:sp>
      <p:pic>
        <p:nvPicPr>
          <p:cNvPr id="4" name="Picture 3"/>
          <p:cNvPicPr>
            <a:picLocks noChangeAspect="1"/>
          </p:cNvPicPr>
          <p:nvPr/>
        </p:nvPicPr>
        <p:blipFill>
          <a:blip r:embed="rId2"/>
          <a:stretch>
            <a:fillRect/>
          </a:stretch>
        </p:blipFill>
        <p:spPr>
          <a:xfrm>
            <a:off x="457200" y="1556792"/>
            <a:ext cx="7890019" cy="4680520"/>
          </a:xfrm>
          <a:prstGeom prst="rect">
            <a:avLst/>
          </a:prstGeom>
        </p:spPr>
      </p:pic>
    </p:spTree>
    <p:extLst>
      <p:ext uri="{BB962C8B-B14F-4D97-AF65-F5344CB8AC3E}">
        <p14:creationId xmlns:p14="http://schemas.microsoft.com/office/powerpoint/2010/main" val="22009268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394" y="1628800"/>
            <a:ext cx="4644008" cy="4437112"/>
          </a:xfrm>
          <a:prstGeom prst="rect">
            <a:avLst/>
          </a:prstGeom>
        </p:spPr>
      </p:pic>
      <p:pic>
        <p:nvPicPr>
          <p:cNvPr id="5" name="Picture 4"/>
          <p:cNvPicPr>
            <a:picLocks noChangeAspect="1"/>
          </p:cNvPicPr>
          <p:nvPr/>
        </p:nvPicPr>
        <p:blipFill>
          <a:blip r:embed="rId3"/>
          <a:stretch>
            <a:fillRect/>
          </a:stretch>
        </p:blipFill>
        <p:spPr>
          <a:xfrm>
            <a:off x="3851920" y="1628800"/>
            <a:ext cx="5410508" cy="4437112"/>
          </a:xfrm>
          <a:prstGeom prst="rect">
            <a:avLst/>
          </a:prstGeom>
        </p:spPr>
      </p:pic>
      <p:pic>
        <p:nvPicPr>
          <p:cNvPr id="6" name="Picture 5"/>
          <p:cNvPicPr>
            <a:picLocks noChangeAspect="1"/>
          </p:cNvPicPr>
          <p:nvPr/>
        </p:nvPicPr>
        <p:blipFill>
          <a:blip r:embed="rId4"/>
          <a:stretch>
            <a:fillRect/>
          </a:stretch>
        </p:blipFill>
        <p:spPr>
          <a:xfrm>
            <a:off x="323528" y="188640"/>
            <a:ext cx="8267700" cy="1114425"/>
          </a:xfrm>
          <a:prstGeom prst="rect">
            <a:avLst/>
          </a:prstGeom>
        </p:spPr>
      </p:pic>
    </p:spTree>
    <p:extLst>
      <p:ext uri="{BB962C8B-B14F-4D97-AF65-F5344CB8AC3E}">
        <p14:creationId xmlns:p14="http://schemas.microsoft.com/office/powerpoint/2010/main" val="2803136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71800" y="3091764"/>
            <a:ext cx="3463796" cy="3766236"/>
          </a:xfrm>
          <a:prstGeom prst="rect">
            <a:avLst/>
          </a:prstGeom>
        </p:spPr>
      </p:pic>
      <p:pic>
        <p:nvPicPr>
          <p:cNvPr id="3" name="Picture 2"/>
          <p:cNvPicPr>
            <a:picLocks noChangeAspect="1"/>
          </p:cNvPicPr>
          <p:nvPr/>
        </p:nvPicPr>
        <p:blipFill>
          <a:blip r:embed="rId3"/>
          <a:stretch>
            <a:fillRect/>
          </a:stretch>
        </p:blipFill>
        <p:spPr>
          <a:xfrm>
            <a:off x="888960" y="0"/>
            <a:ext cx="7229475" cy="4019550"/>
          </a:xfrm>
          <a:prstGeom prst="rect">
            <a:avLst/>
          </a:prstGeom>
        </p:spPr>
      </p:pic>
    </p:spTree>
    <p:extLst>
      <p:ext uri="{BB962C8B-B14F-4D97-AF65-F5344CB8AC3E}">
        <p14:creationId xmlns:p14="http://schemas.microsoft.com/office/powerpoint/2010/main" val="384885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Climate Change School Strikes!</a:t>
            </a:r>
            <a:endParaRPr lang="en-GB" dirty="0"/>
          </a:p>
        </p:txBody>
      </p:sp>
      <p:pic>
        <p:nvPicPr>
          <p:cNvPr id="4" name="Picture 3"/>
          <p:cNvPicPr>
            <a:picLocks noChangeAspect="1"/>
          </p:cNvPicPr>
          <p:nvPr/>
        </p:nvPicPr>
        <p:blipFill>
          <a:blip r:embed="rId2"/>
          <a:stretch>
            <a:fillRect/>
          </a:stretch>
        </p:blipFill>
        <p:spPr>
          <a:xfrm>
            <a:off x="827584" y="1556792"/>
            <a:ext cx="7416824" cy="4392488"/>
          </a:xfrm>
          <a:prstGeom prst="rect">
            <a:avLst/>
          </a:prstGeom>
        </p:spPr>
      </p:pic>
    </p:spTree>
    <p:extLst>
      <p:ext uri="{BB962C8B-B14F-4D97-AF65-F5344CB8AC3E}">
        <p14:creationId xmlns:p14="http://schemas.microsoft.com/office/powerpoint/2010/main" val="26507934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is happening?</a:t>
            </a:r>
            <a:endParaRPr lang="en-GB" dirty="0"/>
          </a:p>
        </p:txBody>
      </p:sp>
      <p:sp>
        <p:nvSpPr>
          <p:cNvPr id="3" name="Content Placeholder 2"/>
          <p:cNvSpPr>
            <a:spLocks noGrp="1"/>
          </p:cNvSpPr>
          <p:nvPr>
            <p:ph idx="1"/>
          </p:nvPr>
        </p:nvSpPr>
        <p:spPr>
          <a:xfrm>
            <a:off x="457200" y="1600207"/>
            <a:ext cx="8229600" cy="2692890"/>
          </a:xfrm>
          <a:solidFill>
            <a:schemeClr val="bg1"/>
          </a:solidFill>
          <a:ln>
            <a:solidFill>
              <a:schemeClr val="tx1"/>
            </a:solidFill>
          </a:ln>
        </p:spPr>
        <p:txBody>
          <a:bodyPr/>
          <a:lstStyle/>
          <a:p>
            <a:r>
              <a:rPr lang="en-GB" dirty="0" smtClean="0"/>
              <a:t>Greta Thunberg – 16 year schoolgirl from Sweden – decided not to go to school on Fridays but instead picket outside Swedish parliament to raise awareness of global warming.</a:t>
            </a:r>
            <a:endParaRPr lang="en-GB" dirty="0"/>
          </a:p>
        </p:txBody>
      </p:sp>
      <p:pic>
        <p:nvPicPr>
          <p:cNvPr id="4" name="Picture 3"/>
          <p:cNvPicPr>
            <a:picLocks noChangeAspect="1"/>
          </p:cNvPicPr>
          <p:nvPr/>
        </p:nvPicPr>
        <p:blipFill>
          <a:blip r:embed="rId2"/>
          <a:stretch>
            <a:fillRect/>
          </a:stretch>
        </p:blipFill>
        <p:spPr>
          <a:xfrm>
            <a:off x="0" y="0"/>
            <a:ext cx="9154262" cy="6741368"/>
          </a:xfrm>
          <a:prstGeom prst="rect">
            <a:avLst/>
          </a:prstGeom>
        </p:spPr>
      </p:pic>
    </p:spTree>
    <p:extLst>
      <p:ext uri="{BB962C8B-B14F-4D97-AF65-F5344CB8AC3E}">
        <p14:creationId xmlns:p14="http://schemas.microsoft.com/office/powerpoint/2010/main" val="53187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is happening? </a:t>
            </a:r>
            <a:endParaRPr lang="en-GB" dirty="0"/>
          </a:p>
        </p:txBody>
      </p:sp>
      <p:sp>
        <p:nvSpPr>
          <p:cNvPr id="3" name="Content Placeholder 2"/>
          <p:cNvSpPr>
            <a:spLocks noGrp="1"/>
          </p:cNvSpPr>
          <p:nvPr>
            <p:ph idx="1"/>
          </p:nvPr>
        </p:nvSpPr>
        <p:spPr>
          <a:xfrm>
            <a:off x="457200" y="1600206"/>
            <a:ext cx="8229600" cy="5141162"/>
          </a:xfrm>
          <a:solidFill>
            <a:schemeClr val="bg1"/>
          </a:solidFill>
          <a:ln>
            <a:solidFill>
              <a:schemeClr val="tx1"/>
            </a:solidFill>
          </a:ln>
        </p:spPr>
        <p:txBody>
          <a:bodyPr/>
          <a:lstStyle/>
          <a:p>
            <a:r>
              <a:rPr lang="en-GB" dirty="0" smtClean="0"/>
              <a:t>Over 270 cities and towns throughout world now have kids protesting. </a:t>
            </a:r>
          </a:p>
          <a:p>
            <a:r>
              <a:rPr lang="en-GB" dirty="0" smtClean="0"/>
              <a:t>Demonstrations set up in over 60 places throughout UK – led by YouthStrike4Climate (UK Youth Climate Coalition).</a:t>
            </a:r>
          </a:p>
          <a:p>
            <a:r>
              <a:rPr lang="en-GB" dirty="0">
                <a:hlinkClick r:id="rId2"/>
              </a:rPr>
              <a:t>https://</a:t>
            </a:r>
            <a:r>
              <a:rPr lang="en-GB" dirty="0" smtClean="0">
                <a:hlinkClick r:id="rId2"/>
              </a:rPr>
              <a:t>www.youtube.com/watch?v=EAmmUIEsN9A</a:t>
            </a:r>
            <a:endParaRPr lang="en-GB" dirty="0" smtClean="0"/>
          </a:p>
          <a:p>
            <a:r>
              <a:rPr lang="en-GB" dirty="0"/>
              <a:t>https://www.youtube.com/watch?v=8N196CwLVTI</a:t>
            </a:r>
            <a:endParaRPr lang="en-GB" dirty="0" smtClean="0"/>
          </a:p>
          <a:p>
            <a:endParaRPr lang="en-GB" dirty="0"/>
          </a:p>
        </p:txBody>
      </p:sp>
    </p:spTree>
    <p:extLst>
      <p:ext uri="{BB962C8B-B14F-4D97-AF65-F5344CB8AC3E}">
        <p14:creationId xmlns:p14="http://schemas.microsoft.com/office/powerpoint/2010/main" val="10411293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US" dirty="0" smtClean="0"/>
              <a:t>Climate change is a myth</a:t>
            </a:r>
            <a:endParaRPr lang="en-US" dirty="0"/>
          </a:p>
        </p:txBody>
      </p:sp>
      <p:pic>
        <p:nvPicPr>
          <p:cNvPr id="4" name="Picture 3"/>
          <p:cNvPicPr>
            <a:picLocks noChangeAspect="1"/>
          </p:cNvPicPr>
          <p:nvPr/>
        </p:nvPicPr>
        <p:blipFill>
          <a:blip r:embed="rId2" cstate="print"/>
          <a:stretch>
            <a:fillRect/>
          </a:stretch>
        </p:blipFill>
        <p:spPr>
          <a:xfrm>
            <a:off x="539552" y="1556792"/>
            <a:ext cx="8128000" cy="4559300"/>
          </a:xfrm>
          <a:prstGeom prst="rect">
            <a:avLst/>
          </a:prstGeom>
        </p:spPr>
      </p:pic>
      <p:sp>
        <p:nvSpPr>
          <p:cNvPr id="3" name="Rectangle 2"/>
          <p:cNvSpPr/>
          <p:nvPr/>
        </p:nvSpPr>
        <p:spPr>
          <a:xfrm>
            <a:off x="4572000" y="6255246"/>
            <a:ext cx="4572000" cy="523220"/>
          </a:xfrm>
          <a:prstGeom prst="rect">
            <a:avLst/>
          </a:prstGeom>
          <a:solidFill>
            <a:schemeClr val="bg1"/>
          </a:solidFill>
          <a:ln>
            <a:solidFill>
              <a:schemeClr val="tx1"/>
            </a:solidFill>
          </a:ln>
        </p:spPr>
        <p:txBody>
          <a:bodyPr>
            <a:spAutoFit/>
          </a:bodyPr>
          <a:lstStyle/>
          <a:p>
            <a:r>
              <a:rPr lang="en-GB" sz="1400" dirty="0"/>
              <a:t>https://www.youtube.com/watch?v=yqgMECkW3Ak&amp;t=85s</a:t>
            </a:r>
          </a:p>
        </p:txBody>
      </p:sp>
      <p:sp>
        <p:nvSpPr>
          <p:cNvPr id="5" name="Rectangle 4"/>
          <p:cNvSpPr/>
          <p:nvPr/>
        </p:nvSpPr>
        <p:spPr>
          <a:xfrm>
            <a:off x="31552" y="5701658"/>
            <a:ext cx="4572000" cy="1107996"/>
          </a:xfrm>
          <a:prstGeom prst="rect">
            <a:avLst/>
          </a:prstGeom>
        </p:spPr>
        <p:txBody>
          <a:bodyPr>
            <a:spAutoFit/>
          </a:bodyPr>
          <a:lstStyle/>
          <a:p>
            <a:r>
              <a:rPr lang="en-GB" sz="1100" dirty="0" smtClean="0"/>
              <a:t>https://www.google.com/</a:t>
            </a:r>
            <a:r>
              <a:rPr lang="en-GB" sz="1100" dirty="0" err="1" smtClean="0"/>
              <a:t>search?safe</a:t>
            </a:r>
            <a:r>
              <a:rPr lang="en-GB" sz="1100" dirty="0" smtClean="0"/>
              <a:t>=</a:t>
            </a:r>
            <a:r>
              <a:rPr lang="en-GB" sz="1100" dirty="0" err="1" smtClean="0"/>
              <a:t>strict&amp;rlz</a:t>
            </a:r>
            <a:r>
              <a:rPr lang="en-GB" sz="1100" dirty="0" smtClean="0"/>
              <a:t>=1C1GCEB_enGB837GB837&amp;biw=1366&amp;bih=657&amp;tbm=</a:t>
            </a:r>
            <a:r>
              <a:rPr lang="en-GB" sz="1100" dirty="0" err="1" smtClean="0"/>
              <a:t>isch&amp;sa</a:t>
            </a:r>
            <a:r>
              <a:rPr lang="en-GB" sz="1100" dirty="0" smtClean="0"/>
              <a:t>=1&amp;ei=thF9XPf8B4yJ1fAP7bKuyAE&amp;q=</a:t>
            </a:r>
            <a:r>
              <a:rPr lang="en-GB" sz="1100" dirty="0" err="1" smtClean="0"/>
              <a:t>trump+climate+change+tweet&amp;oq</a:t>
            </a:r>
            <a:r>
              <a:rPr lang="en-GB" sz="1100" dirty="0" smtClean="0"/>
              <a:t>=</a:t>
            </a:r>
            <a:r>
              <a:rPr lang="en-GB" sz="1100" dirty="0" err="1" smtClean="0"/>
              <a:t>trump+climate+chan&amp;gs_l</a:t>
            </a:r>
            <a:r>
              <a:rPr lang="en-GB" sz="1100" dirty="0" smtClean="0"/>
              <a:t>=img.3.1.0l10.412267.415006..417284...1.0..1.108.1203.17j2......0....1..gws-wiz-img.......0i67j0i10.9lMEjJj7CnY</a:t>
            </a:r>
            <a:endParaRPr lang="en-GB" sz="1100" dirty="0"/>
          </a:p>
        </p:txBody>
      </p:sp>
    </p:spTree>
    <p:extLst>
      <p:ext uri="{BB962C8B-B14F-4D97-AF65-F5344CB8AC3E}">
        <p14:creationId xmlns:p14="http://schemas.microsoft.com/office/powerpoint/2010/main" val="322229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00636" y="0"/>
            <a:ext cx="8188921" cy="6858000"/>
          </a:xfrm>
          <a:prstGeom prst="rect">
            <a:avLst/>
          </a:prstGeom>
        </p:spPr>
      </p:pic>
      <p:sp>
        <p:nvSpPr>
          <p:cNvPr id="13" name="TextBox 12"/>
          <p:cNvSpPr txBox="1"/>
          <p:nvPr/>
        </p:nvSpPr>
        <p:spPr>
          <a:xfrm>
            <a:off x="7707089" y="692696"/>
            <a:ext cx="864096" cy="646331"/>
          </a:xfrm>
          <a:prstGeom prst="rect">
            <a:avLst/>
          </a:prstGeom>
          <a:noFill/>
        </p:spPr>
        <p:txBody>
          <a:bodyPr wrap="square" rtlCol="0">
            <a:spAutoFit/>
          </a:bodyPr>
          <a:lstStyle/>
          <a:p>
            <a:r>
              <a:rPr lang="en-GB" dirty="0" smtClean="0"/>
              <a:t>6</a:t>
            </a:r>
            <a:endParaRPr lang="en-GB" dirty="0"/>
          </a:p>
        </p:txBody>
      </p:sp>
    </p:spTree>
    <p:extLst>
      <p:ext uri="{BB962C8B-B14F-4D97-AF65-F5344CB8AC3E}">
        <p14:creationId xmlns:p14="http://schemas.microsoft.com/office/powerpoint/2010/main" val="23955107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Model Answer</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pPr marL="0" indent="0">
              <a:buNone/>
            </a:pPr>
            <a:r>
              <a:rPr lang="en-GB" sz="1600" dirty="0"/>
              <a:t>In the urban area, it has </a:t>
            </a:r>
            <a:r>
              <a:rPr lang="en-GB" sz="1600" b="1" dirty="0"/>
              <a:t>high peak discharge </a:t>
            </a:r>
            <a:r>
              <a:rPr lang="en-GB" sz="1600" dirty="0"/>
              <a:t>whereas the wooded rural area has a low peak discharge. This may be because in a urban area there is tarmac this means that water cannot penetrate it as it is impermeable meaning it flow over it quickly as surface run off to the river (1 mark). In an urban area they may have storm drains which means the water is allowed to flow quickly through these into the river (1 </a:t>
            </a:r>
            <a:r>
              <a:rPr lang="en-GB" sz="1600" dirty="0" smtClean="0"/>
              <a:t>mark). </a:t>
            </a:r>
          </a:p>
          <a:p>
            <a:pPr marL="0" indent="0">
              <a:buNone/>
            </a:pPr>
            <a:endParaRPr lang="en-GB" sz="1600" dirty="0"/>
          </a:p>
          <a:p>
            <a:pPr marL="0" indent="0">
              <a:buNone/>
            </a:pPr>
            <a:r>
              <a:rPr lang="en-GB" sz="1600" dirty="0"/>
              <a:t>In the wooded rural area, there is a </a:t>
            </a:r>
            <a:r>
              <a:rPr lang="en-GB" sz="1600" b="1" dirty="0"/>
              <a:t>low peak discharge </a:t>
            </a:r>
            <a:r>
              <a:rPr lang="en-GB" sz="1600" dirty="0"/>
              <a:t>because there is a lot of vegetation meaning that precipitation may be intercepted by vegetation and then lose it through transpiration and evaporation (1 mark). The soils may be fine so the water will </a:t>
            </a:r>
            <a:r>
              <a:rPr lang="en-GB" sz="1600" dirty="0" smtClean="0"/>
              <a:t>infiltrate </a:t>
            </a:r>
            <a:r>
              <a:rPr lang="en-GB" sz="1600" dirty="0"/>
              <a:t>and be stored </a:t>
            </a:r>
            <a:r>
              <a:rPr lang="en-GB" sz="1600" dirty="0" smtClean="0"/>
              <a:t>underground (hence why urban has more water present that rural) (1 mark) by going underground </a:t>
            </a:r>
            <a:r>
              <a:rPr lang="en-GB" sz="1600" dirty="0"/>
              <a:t>the water will </a:t>
            </a:r>
            <a:r>
              <a:rPr lang="en-GB" sz="1600" dirty="0" smtClean="0"/>
              <a:t>also take </a:t>
            </a:r>
            <a:r>
              <a:rPr lang="en-GB" sz="1600" dirty="0"/>
              <a:t>longer to get to the river giving a lower peak discharge </a:t>
            </a:r>
            <a:r>
              <a:rPr lang="en-GB" sz="1600" dirty="0" smtClean="0"/>
              <a:t>at a later time(1 </a:t>
            </a:r>
            <a:r>
              <a:rPr lang="en-GB" sz="1600" dirty="0"/>
              <a:t>mark</a:t>
            </a:r>
            <a:r>
              <a:rPr lang="en-GB" sz="1600" dirty="0" smtClean="0"/>
              <a:t>). </a:t>
            </a:r>
          </a:p>
          <a:p>
            <a:pPr marL="0" indent="0">
              <a:buNone/>
            </a:pPr>
            <a:endParaRPr lang="en-GB" sz="1600" dirty="0" smtClean="0"/>
          </a:p>
          <a:p>
            <a:pPr marL="0" indent="0">
              <a:buNone/>
            </a:pPr>
            <a:r>
              <a:rPr lang="en-GB" sz="1600" dirty="0" smtClean="0"/>
              <a:t>The urban area has a much steeper falling limb. This could mean there is more rivers or drains in this area, this could mean that there is a higher drainage density to allow water to drain out quicker – this is also much faster than soils and trees which absorb water (1 mark). </a:t>
            </a:r>
            <a:endParaRPr lang="en-GB" sz="1600" dirty="0"/>
          </a:p>
          <a:p>
            <a:pPr marL="0" indent="0">
              <a:buNone/>
            </a:pPr>
            <a:endParaRPr lang="en-GB" sz="1600" dirty="0"/>
          </a:p>
          <a:p>
            <a:endParaRPr lang="en-GB" dirty="0"/>
          </a:p>
        </p:txBody>
      </p:sp>
    </p:spTree>
    <p:extLst>
      <p:ext uri="{BB962C8B-B14F-4D97-AF65-F5344CB8AC3E}">
        <p14:creationId xmlns:p14="http://schemas.microsoft.com/office/powerpoint/2010/main" val="22674557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is climate change?</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US" b="1" dirty="0"/>
              <a:t>Climate change can be seen as a large scale, long term shift in the planet’s weather patterns or average temperatures</a:t>
            </a:r>
            <a:r>
              <a:rPr lang="en-US" dirty="0"/>
              <a:t>.</a:t>
            </a:r>
          </a:p>
          <a:p>
            <a:r>
              <a:rPr lang="en-US" dirty="0"/>
              <a:t>Since the last ice age, which ended about 11,000 years ago. The Earths climate has been relatively stable at about 14 degrees (</a:t>
            </a:r>
            <a:r>
              <a:rPr lang="en-US" dirty="0" err="1"/>
              <a:t>celsius</a:t>
            </a:r>
            <a:r>
              <a:rPr lang="en-US" dirty="0"/>
              <a:t>). However in the last 100 years, our climate has started to increase</a:t>
            </a:r>
            <a:endParaRPr lang="en-GB" dirty="0"/>
          </a:p>
        </p:txBody>
      </p:sp>
    </p:spTree>
    <p:extLst>
      <p:ext uri="{BB962C8B-B14F-4D97-AF65-F5344CB8AC3E}">
        <p14:creationId xmlns:p14="http://schemas.microsoft.com/office/powerpoint/2010/main" val="223454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Is Global Warming the same?</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a:t>Global Warming is the term used to describe the current increase in the  Earths average temperature due to rising levels of greenhouse gases.</a:t>
            </a:r>
          </a:p>
          <a:p>
            <a:endParaRPr lang="en-GB" dirty="0"/>
          </a:p>
        </p:txBody>
      </p:sp>
    </p:spTree>
    <p:extLst>
      <p:ext uri="{BB962C8B-B14F-4D97-AF65-F5344CB8AC3E}">
        <p14:creationId xmlns:p14="http://schemas.microsoft.com/office/powerpoint/2010/main" val="89935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235179" y="3343463"/>
            <a:ext cx="4673641" cy="3505231"/>
          </a:xfrm>
          <a:prstGeom prst="rect">
            <a:avLst/>
          </a:prstGeom>
        </p:spPr>
      </p:pic>
      <p:pic>
        <p:nvPicPr>
          <p:cNvPr id="5" name="Picture 4"/>
          <p:cNvPicPr>
            <a:picLocks noChangeAspect="1"/>
          </p:cNvPicPr>
          <p:nvPr/>
        </p:nvPicPr>
        <p:blipFill>
          <a:blip r:embed="rId3"/>
          <a:stretch>
            <a:fillRect/>
          </a:stretch>
        </p:blipFill>
        <p:spPr>
          <a:xfrm>
            <a:off x="454820" y="32257"/>
            <a:ext cx="8231980" cy="3362325"/>
          </a:xfrm>
          <a:prstGeom prst="rect">
            <a:avLst/>
          </a:prstGeom>
        </p:spPr>
      </p:pic>
    </p:spTree>
    <p:extLst>
      <p:ext uri="{BB962C8B-B14F-4D97-AF65-F5344CB8AC3E}">
        <p14:creationId xmlns:p14="http://schemas.microsoft.com/office/powerpoint/2010/main" val="193611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800200"/>
          </a:xfrm>
          <a:solidFill>
            <a:schemeClr val="bg1"/>
          </a:solidFill>
          <a:ln>
            <a:solidFill>
              <a:schemeClr val="tx1"/>
            </a:solidFill>
          </a:ln>
        </p:spPr>
        <p:txBody>
          <a:bodyPr/>
          <a:lstStyle/>
          <a:p>
            <a:r>
              <a:rPr lang="en-US" dirty="0" smtClean="0"/>
              <a:t>How is this linked to the global average temperatures going up?</a:t>
            </a:r>
            <a:endParaRPr lang="en-US" dirty="0"/>
          </a:p>
        </p:txBody>
      </p:sp>
      <p:pic>
        <p:nvPicPr>
          <p:cNvPr id="4" name="Picture 3"/>
          <p:cNvPicPr>
            <a:picLocks noChangeAspect="1"/>
          </p:cNvPicPr>
          <p:nvPr/>
        </p:nvPicPr>
        <p:blipFill>
          <a:blip r:embed="rId2" cstate="print"/>
          <a:stretch>
            <a:fillRect/>
          </a:stretch>
        </p:blipFill>
        <p:spPr>
          <a:xfrm>
            <a:off x="2288736" y="2564904"/>
            <a:ext cx="4587216" cy="3940696"/>
          </a:xfrm>
          <a:prstGeom prst="rect">
            <a:avLst/>
          </a:prstGeom>
        </p:spPr>
      </p:pic>
    </p:spTree>
    <p:extLst>
      <p:ext uri="{BB962C8B-B14F-4D97-AF65-F5344CB8AC3E}">
        <p14:creationId xmlns:p14="http://schemas.microsoft.com/office/powerpoint/2010/main" val="19521912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Greenhouse Gases Examples</a:t>
            </a:r>
            <a:endParaRPr lang="en-US" dirty="0"/>
          </a:p>
        </p:txBody>
      </p:sp>
      <p:pic>
        <p:nvPicPr>
          <p:cNvPr id="6" name="Picture 5"/>
          <p:cNvPicPr>
            <a:picLocks noChangeAspect="1"/>
          </p:cNvPicPr>
          <p:nvPr/>
        </p:nvPicPr>
        <p:blipFill>
          <a:blip r:embed="rId2" cstate="print"/>
          <a:stretch>
            <a:fillRect/>
          </a:stretch>
        </p:blipFill>
        <p:spPr>
          <a:xfrm>
            <a:off x="2636615" y="1792685"/>
            <a:ext cx="3999420" cy="2696530"/>
          </a:xfrm>
          <a:prstGeom prst="rect">
            <a:avLst/>
          </a:prstGeom>
        </p:spPr>
      </p:pic>
      <p:pic>
        <p:nvPicPr>
          <p:cNvPr id="7" name="Picture 6"/>
          <p:cNvPicPr>
            <a:picLocks noChangeAspect="1"/>
          </p:cNvPicPr>
          <p:nvPr/>
        </p:nvPicPr>
        <p:blipFill>
          <a:blip r:embed="rId3" cstate="print"/>
          <a:stretch>
            <a:fillRect/>
          </a:stretch>
        </p:blipFill>
        <p:spPr>
          <a:xfrm>
            <a:off x="892711" y="4589800"/>
            <a:ext cx="2474278" cy="1921604"/>
          </a:xfrm>
          <a:prstGeom prst="rect">
            <a:avLst/>
          </a:prstGeom>
        </p:spPr>
      </p:pic>
      <p:pic>
        <p:nvPicPr>
          <p:cNvPr id="8" name="Picture 7"/>
          <p:cNvPicPr>
            <a:picLocks noChangeAspect="1"/>
          </p:cNvPicPr>
          <p:nvPr/>
        </p:nvPicPr>
        <p:blipFill>
          <a:blip r:embed="rId4" cstate="print"/>
          <a:stretch>
            <a:fillRect/>
          </a:stretch>
        </p:blipFill>
        <p:spPr>
          <a:xfrm>
            <a:off x="5299472" y="4585247"/>
            <a:ext cx="3077765" cy="2054408"/>
          </a:xfrm>
          <a:prstGeom prst="rect">
            <a:avLst/>
          </a:prstGeom>
        </p:spPr>
      </p:pic>
    </p:spTree>
    <p:extLst>
      <p:ext uri="{BB962C8B-B14F-4D97-AF65-F5344CB8AC3E}">
        <p14:creationId xmlns:p14="http://schemas.microsoft.com/office/powerpoint/2010/main" val="2341841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US" dirty="0" smtClean="0"/>
              <a:t>The Greenhouse Gases</a:t>
            </a:r>
            <a:endParaRPr lang="en-US" dirty="0"/>
          </a:p>
        </p:txBody>
      </p:sp>
      <p:sp>
        <p:nvSpPr>
          <p:cNvPr id="3" name="Content Placeholder 2"/>
          <p:cNvSpPr>
            <a:spLocks noGrp="1"/>
          </p:cNvSpPr>
          <p:nvPr>
            <p:ph idx="1"/>
          </p:nvPr>
        </p:nvSpPr>
        <p:spPr>
          <a:solidFill>
            <a:schemeClr val="bg1"/>
          </a:solidFill>
          <a:ln>
            <a:solidFill>
              <a:schemeClr val="tx1"/>
            </a:solidFill>
          </a:ln>
        </p:spPr>
        <p:txBody>
          <a:bodyPr/>
          <a:lstStyle/>
          <a:p>
            <a:r>
              <a:rPr lang="en-US" dirty="0" smtClean="0"/>
              <a:t>Carbon Dioxide = 55%</a:t>
            </a:r>
          </a:p>
          <a:p>
            <a:r>
              <a:rPr lang="en-US" dirty="0" smtClean="0"/>
              <a:t>Methane = 30%</a:t>
            </a:r>
          </a:p>
          <a:p>
            <a:r>
              <a:rPr lang="en-US" dirty="0" smtClean="0"/>
              <a:t>CFCs = 5%</a:t>
            </a:r>
          </a:p>
          <a:p>
            <a:r>
              <a:rPr lang="en-US" dirty="0" smtClean="0"/>
              <a:t>Nitrous Oxide = 7%</a:t>
            </a:r>
          </a:p>
          <a:p>
            <a:r>
              <a:rPr lang="en-US" dirty="0" smtClean="0"/>
              <a:t>Other Gases = 3%</a:t>
            </a:r>
            <a:endParaRPr lang="en-US" dirty="0"/>
          </a:p>
        </p:txBody>
      </p:sp>
    </p:spTree>
    <p:extLst>
      <p:ext uri="{BB962C8B-B14F-4D97-AF65-F5344CB8AC3E}">
        <p14:creationId xmlns:p14="http://schemas.microsoft.com/office/powerpoint/2010/main" val="9471239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0-26 at 17.57.46.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300" y="482600"/>
            <a:ext cx="7886700" cy="5892800"/>
          </a:xfrm>
          <a:prstGeom prst="rect">
            <a:avLst/>
          </a:prstGeom>
        </p:spPr>
      </p:pic>
    </p:spTree>
    <p:extLst>
      <p:ext uri="{BB962C8B-B14F-4D97-AF65-F5344CB8AC3E}">
        <p14:creationId xmlns:p14="http://schemas.microsoft.com/office/powerpoint/2010/main" val="10202109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20888"/>
            <a:ext cx="8229600" cy="1143000"/>
          </a:xfrm>
        </p:spPr>
        <p:txBody>
          <a:bodyPr/>
          <a:lstStyle/>
          <a:p>
            <a:r>
              <a:rPr lang="en-US" sz="6000" b="1" dirty="0" smtClean="0">
                <a:solidFill>
                  <a:srgbClr val="000000"/>
                </a:solidFill>
              </a:rPr>
              <a:t>But how do these gases contribute towards climate change?</a:t>
            </a:r>
            <a:endParaRPr lang="en-US" sz="6000" b="1" dirty="0">
              <a:solidFill>
                <a:srgbClr val="000000"/>
              </a:solidFill>
            </a:endParaRPr>
          </a:p>
        </p:txBody>
      </p:sp>
    </p:spTree>
    <p:extLst>
      <p:ext uri="{BB962C8B-B14F-4D97-AF65-F5344CB8AC3E}">
        <p14:creationId xmlns:p14="http://schemas.microsoft.com/office/powerpoint/2010/main" val="27611122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0-25 at 14.42.39.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829" y="348888"/>
            <a:ext cx="7832733" cy="6057900"/>
          </a:xfrm>
          <a:prstGeom prst="rect">
            <a:avLst/>
          </a:prstGeom>
        </p:spPr>
      </p:pic>
    </p:spTree>
    <p:extLst>
      <p:ext uri="{BB962C8B-B14F-4D97-AF65-F5344CB8AC3E}">
        <p14:creationId xmlns:p14="http://schemas.microsoft.com/office/powerpoint/2010/main" val="6629646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descr="Screen Shot 2015-10-26 at 17.53.44.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620688"/>
            <a:ext cx="7581980" cy="5475104"/>
          </a:xfrm>
          <a:prstGeom prst="rect">
            <a:avLst/>
          </a:prstGeom>
        </p:spPr>
      </p:pic>
    </p:spTree>
    <p:extLst>
      <p:ext uri="{BB962C8B-B14F-4D97-AF65-F5344CB8AC3E}">
        <p14:creationId xmlns:p14="http://schemas.microsoft.com/office/powerpoint/2010/main" val="9732826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The Greenhouse Gas Effect </a:t>
            </a:r>
            <a:endParaRPr lang="en-GB" dirty="0"/>
          </a:p>
        </p:txBody>
      </p:sp>
      <p:pic>
        <p:nvPicPr>
          <p:cNvPr id="4" name="Picture 3"/>
          <p:cNvPicPr>
            <a:picLocks noChangeAspect="1"/>
          </p:cNvPicPr>
          <p:nvPr/>
        </p:nvPicPr>
        <p:blipFill>
          <a:blip r:embed="rId2"/>
          <a:stretch>
            <a:fillRect/>
          </a:stretch>
        </p:blipFill>
        <p:spPr>
          <a:xfrm>
            <a:off x="2483768" y="1556792"/>
            <a:ext cx="3816424" cy="5068501"/>
          </a:xfrm>
          <a:prstGeom prst="rect">
            <a:avLst/>
          </a:prstGeom>
        </p:spPr>
      </p:pic>
    </p:spTree>
    <p:extLst>
      <p:ext uri="{BB962C8B-B14F-4D97-AF65-F5344CB8AC3E}">
        <p14:creationId xmlns:p14="http://schemas.microsoft.com/office/powerpoint/2010/main" val="394838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734207"/>
            <a:ext cx="9144000" cy="5123793"/>
          </a:xfrm>
          <a:prstGeom prst="rect">
            <a:avLst/>
          </a:prstGeom>
        </p:spPr>
      </p:pic>
      <p:sp>
        <p:nvSpPr>
          <p:cNvPr id="5" name="Rectangle 4"/>
          <p:cNvSpPr/>
          <p:nvPr/>
        </p:nvSpPr>
        <p:spPr>
          <a:xfrm>
            <a:off x="0" y="-48799"/>
            <a:ext cx="9144000" cy="20337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black"/>
              </a:solidFill>
              <a:latin typeface="Book Antiqua"/>
            </a:endParaRPr>
          </a:p>
        </p:txBody>
      </p:sp>
      <p:sp>
        <p:nvSpPr>
          <p:cNvPr id="6" name="Down Arrow 5"/>
          <p:cNvSpPr/>
          <p:nvPr/>
        </p:nvSpPr>
        <p:spPr>
          <a:xfrm rot="19481662">
            <a:off x="1082536" y="1546105"/>
            <a:ext cx="712441" cy="235495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white"/>
              </a:solidFill>
              <a:latin typeface="Book Antiqua"/>
            </a:endParaRPr>
          </a:p>
        </p:txBody>
      </p:sp>
      <p:sp>
        <p:nvSpPr>
          <p:cNvPr id="7" name="Up Arrow 6"/>
          <p:cNvSpPr/>
          <p:nvPr/>
        </p:nvSpPr>
        <p:spPr>
          <a:xfrm rot="18667490">
            <a:off x="2140478" y="2225736"/>
            <a:ext cx="774176" cy="1161007"/>
          </a:xfrm>
          <a:prstGeom prst="up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white"/>
              </a:solidFill>
              <a:latin typeface="Book Antiqua"/>
            </a:endParaRPr>
          </a:p>
        </p:txBody>
      </p:sp>
      <p:sp>
        <p:nvSpPr>
          <p:cNvPr id="8" name="Up Arrow 7"/>
          <p:cNvSpPr/>
          <p:nvPr/>
        </p:nvSpPr>
        <p:spPr>
          <a:xfrm rot="1233866">
            <a:off x="5340570" y="542389"/>
            <a:ext cx="1277007" cy="2703551"/>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white"/>
              </a:solidFill>
              <a:latin typeface="Book Antiqua"/>
            </a:endParaRPr>
          </a:p>
        </p:txBody>
      </p:sp>
      <p:sp>
        <p:nvSpPr>
          <p:cNvPr id="9" name="Rectangle 8"/>
          <p:cNvSpPr/>
          <p:nvPr/>
        </p:nvSpPr>
        <p:spPr>
          <a:xfrm rot="20399120">
            <a:off x="5860832" y="2031299"/>
            <a:ext cx="1146941" cy="52627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white"/>
              </a:solidFill>
              <a:latin typeface="Book Antiqua"/>
            </a:endParaRPr>
          </a:p>
        </p:txBody>
      </p:sp>
      <p:sp>
        <p:nvSpPr>
          <p:cNvPr id="10" name="Down Arrow 9"/>
          <p:cNvSpPr/>
          <p:nvPr/>
        </p:nvSpPr>
        <p:spPr>
          <a:xfrm rot="20198099">
            <a:off x="6806387" y="1604006"/>
            <a:ext cx="1040525" cy="1575147"/>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white"/>
              </a:solidFill>
              <a:latin typeface="Book Antiqua"/>
            </a:endParaRPr>
          </a:p>
        </p:txBody>
      </p:sp>
      <p:sp>
        <p:nvSpPr>
          <p:cNvPr id="11" name="TextBox 10"/>
          <p:cNvSpPr txBox="1"/>
          <p:nvPr/>
        </p:nvSpPr>
        <p:spPr>
          <a:xfrm>
            <a:off x="177363" y="3832813"/>
            <a:ext cx="2849616" cy="1754327"/>
          </a:xfrm>
          <a:prstGeom prst="rect">
            <a:avLst/>
          </a:prstGeom>
          <a:solidFill>
            <a:schemeClr val="bg1"/>
          </a:solidFill>
        </p:spPr>
        <p:txBody>
          <a:bodyPr wrap="square" rtlCol="0">
            <a:spAutoFit/>
          </a:bodyPr>
          <a:lstStyle/>
          <a:p>
            <a:pPr eaLnBrk="1" fontAlgn="auto" hangingPunct="1">
              <a:spcBef>
                <a:spcPts val="0"/>
              </a:spcBef>
              <a:spcAft>
                <a:spcPts val="0"/>
              </a:spcAft>
            </a:pPr>
            <a:r>
              <a:rPr lang="en-GB" sz="1800" b="0" dirty="0" smtClean="0">
                <a:solidFill>
                  <a:prstClr val="black"/>
                </a:solidFill>
                <a:latin typeface="Century Gothic" panose="020B0502020202020204" pitchFamily="34" charset="0"/>
              </a:rPr>
              <a:t>1. Solar energy from the sun passes through the atmosphere and is absorbed by the surface – </a:t>
            </a:r>
            <a:r>
              <a:rPr lang="en-GB" sz="1800" dirty="0" smtClean="0">
                <a:solidFill>
                  <a:prstClr val="black"/>
                </a:solidFill>
                <a:latin typeface="Century Gothic" panose="020B0502020202020204" pitchFamily="34" charset="0"/>
              </a:rPr>
              <a:t>trees, seas and oceans.</a:t>
            </a:r>
            <a:endParaRPr lang="en-GB" sz="1800" dirty="0">
              <a:solidFill>
                <a:prstClr val="black"/>
              </a:solidFill>
              <a:latin typeface="Century Gothic" panose="020B0502020202020204" pitchFamily="34" charset="0"/>
            </a:endParaRPr>
          </a:p>
        </p:txBody>
      </p:sp>
      <p:sp>
        <p:nvSpPr>
          <p:cNvPr id="12" name="TextBox 11"/>
          <p:cNvSpPr txBox="1"/>
          <p:nvPr/>
        </p:nvSpPr>
        <p:spPr>
          <a:xfrm>
            <a:off x="1331640" y="620688"/>
            <a:ext cx="2057400" cy="1200329"/>
          </a:xfrm>
          <a:prstGeom prst="rect">
            <a:avLst/>
          </a:prstGeom>
          <a:solidFill>
            <a:schemeClr val="bg1"/>
          </a:solidFill>
        </p:spPr>
        <p:txBody>
          <a:bodyPr wrap="square" rtlCol="0">
            <a:spAutoFit/>
          </a:bodyPr>
          <a:lstStyle/>
          <a:p>
            <a:pPr eaLnBrk="1" fontAlgn="auto" hangingPunct="1">
              <a:spcBef>
                <a:spcPts val="0"/>
              </a:spcBef>
              <a:spcAft>
                <a:spcPts val="0"/>
              </a:spcAft>
            </a:pPr>
            <a:r>
              <a:rPr lang="en-GB" sz="1800" b="0" dirty="0" smtClean="0">
                <a:solidFill>
                  <a:prstClr val="black"/>
                </a:solidFill>
                <a:latin typeface="Century Gothic" panose="020B0502020202020204" pitchFamily="34" charset="0"/>
              </a:rPr>
              <a:t>2. Some energy is reflected back out to space – </a:t>
            </a:r>
            <a:r>
              <a:rPr lang="en-GB" sz="1800" dirty="0" smtClean="0">
                <a:solidFill>
                  <a:prstClr val="black"/>
                </a:solidFill>
                <a:latin typeface="Century Gothic" panose="020B0502020202020204" pitchFamily="34" charset="0"/>
              </a:rPr>
              <a:t>ice and snow</a:t>
            </a:r>
            <a:endParaRPr lang="en-GB" sz="1800" dirty="0">
              <a:solidFill>
                <a:prstClr val="black"/>
              </a:solidFill>
              <a:latin typeface="Century Gothic" panose="020B0502020202020204" pitchFamily="34" charset="0"/>
            </a:endParaRPr>
          </a:p>
        </p:txBody>
      </p:sp>
      <p:sp>
        <p:nvSpPr>
          <p:cNvPr id="13" name="TextBox 12"/>
          <p:cNvSpPr txBox="1"/>
          <p:nvPr/>
        </p:nvSpPr>
        <p:spPr>
          <a:xfrm>
            <a:off x="6673916" y="131948"/>
            <a:ext cx="2057400" cy="1754327"/>
          </a:xfrm>
          <a:prstGeom prst="rect">
            <a:avLst/>
          </a:prstGeom>
          <a:solidFill>
            <a:schemeClr val="bg1"/>
          </a:solidFill>
        </p:spPr>
        <p:txBody>
          <a:bodyPr wrap="square" rtlCol="0">
            <a:spAutoFit/>
          </a:bodyPr>
          <a:lstStyle/>
          <a:p>
            <a:pPr eaLnBrk="1" fontAlgn="auto" hangingPunct="1">
              <a:spcBef>
                <a:spcPts val="0"/>
              </a:spcBef>
              <a:spcAft>
                <a:spcPts val="0"/>
              </a:spcAft>
            </a:pPr>
            <a:r>
              <a:rPr lang="en-GB" sz="1800" b="0" dirty="0" smtClean="0">
                <a:solidFill>
                  <a:prstClr val="black"/>
                </a:solidFill>
                <a:latin typeface="Century Gothic" panose="020B0502020202020204" pitchFamily="34" charset="0"/>
              </a:rPr>
              <a:t>3. Earth’s surface is heated and radiates the heat back out to space.</a:t>
            </a:r>
            <a:endParaRPr lang="en-GB" sz="1800" b="0" dirty="0">
              <a:solidFill>
                <a:prstClr val="black"/>
              </a:solidFill>
              <a:latin typeface="Century Gothic" panose="020B0502020202020204" pitchFamily="34" charset="0"/>
            </a:endParaRPr>
          </a:p>
        </p:txBody>
      </p:sp>
      <p:sp>
        <p:nvSpPr>
          <p:cNvPr id="14" name="TextBox 13"/>
          <p:cNvSpPr txBox="1"/>
          <p:nvPr/>
        </p:nvSpPr>
        <p:spPr>
          <a:xfrm>
            <a:off x="6349563" y="3306294"/>
            <a:ext cx="2511301" cy="2308324"/>
          </a:xfrm>
          <a:prstGeom prst="rect">
            <a:avLst/>
          </a:prstGeom>
          <a:solidFill>
            <a:schemeClr val="bg1"/>
          </a:solidFill>
        </p:spPr>
        <p:txBody>
          <a:bodyPr wrap="square" rtlCol="0">
            <a:spAutoFit/>
          </a:bodyPr>
          <a:lstStyle/>
          <a:p>
            <a:pPr eaLnBrk="1" fontAlgn="auto" hangingPunct="1">
              <a:spcBef>
                <a:spcPts val="0"/>
              </a:spcBef>
              <a:spcAft>
                <a:spcPts val="0"/>
              </a:spcAft>
            </a:pPr>
            <a:r>
              <a:rPr lang="en-GB" sz="1800" b="0" dirty="0" smtClean="0">
                <a:solidFill>
                  <a:prstClr val="black"/>
                </a:solidFill>
                <a:latin typeface="Century Gothic" panose="020B0502020202020204" pitchFamily="34" charset="0"/>
              </a:rPr>
              <a:t>4. Greenhouse gases in the atmosphere trap some of the heat which causes the Earth’s temperature to stay at an even level (not too hot or too cold)</a:t>
            </a:r>
            <a:endParaRPr lang="en-GB" sz="1800" b="0" dirty="0">
              <a:solidFill>
                <a:prstClr val="black"/>
              </a:solidFill>
              <a:latin typeface="Century Gothic" panose="020B0502020202020204" pitchFamily="34" charset="0"/>
            </a:endParaRPr>
          </a:p>
        </p:txBody>
      </p:sp>
      <p:cxnSp>
        <p:nvCxnSpPr>
          <p:cNvPr id="3" name="Straight Connector 2"/>
          <p:cNvCxnSpPr/>
          <p:nvPr/>
        </p:nvCxnSpPr>
        <p:spPr>
          <a:xfrm>
            <a:off x="0" y="1984953"/>
            <a:ext cx="9144000" cy="0"/>
          </a:xfrm>
          <a:prstGeom prst="line">
            <a:avLst/>
          </a:prstGeom>
          <a:ln w="762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419872" y="1196752"/>
            <a:ext cx="2057400" cy="1754326"/>
          </a:xfrm>
          <a:prstGeom prst="rect">
            <a:avLst/>
          </a:prstGeom>
          <a:solidFill>
            <a:schemeClr val="bg1"/>
          </a:solidFill>
        </p:spPr>
        <p:txBody>
          <a:bodyPr wrap="square" rtlCol="0">
            <a:spAutoFit/>
          </a:bodyPr>
          <a:lstStyle/>
          <a:p>
            <a:pPr eaLnBrk="1" fontAlgn="auto" hangingPunct="1">
              <a:spcBef>
                <a:spcPts val="0"/>
              </a:spcBef>
              <a:spcAft>
                <a:spcPts val="0"/>
              </a:spcAft>
            </a:pPr>
            <a:r>
              <a:rPr lang="en-GB" sz="1800" b="0" dirty="0" smtClean="0">
                <a:solidFill>
                  <a:prstClr val="black"/>
                </a:solidFill>
                <a:latin typeface="Century Gothic" panose="020B0502020202020204" pitchFamily="34" charset="0"/>
              </a:rPr>
              <a:t>LAYER OF GREENHOUSE GASES (CO2, METHANE, NITRIOUS OXIDE ETC)</a:t>
            </a:r>
            <a:endParaRPr lang="en-GB" sz="1800" dirty="0">
              <a:solidFill>
                <a:prstClr val="black"/>
              </a:solidFill>
              <a:latin typeface="Century Gothic" panose="020B0502020202020204" pitchFamily="34" charset="0"/>
            </a:endParaRPr>
          </a:p>
        </p:txBody>
      </p:sp>
      <p:sp>
        <p:nvSpPr>
          <p:cNvPr id="39" name="Oval 38"/>
          <p:cNvSpPr/>
          <p:nvPr/>
        </p:nvSpPr>
        <p:spPr>
          <a:xfrm>
            <a:off x="0" y="620688"/>
            <a:ext cx="1187624" cy="1008112"/>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Book Antiqua"/>
            </a:endParaRPr>
          </a:p>
        </p:txBody>
      </p:sp>
      <p:sp>
        <p:nvSpPr>
          <p:cNvPr id="2" name="Rectangle 1"/>
          <p:cNvSpPr/>
          <p:nvPr/>
        </p:nvSpPr>
        <p:spPr>
          <a:xfrm>
            <a:off x="1675339" y="5657671"/>
            <a:ext cx="6462183" cy="1200329"/>
          </a:xfrm>
          <a:prstGeom prst="rect">
            <a:avLst/>
          </a:prstGeom>
          <a:solidFill>
            <a:schemeClr val="bg1"/>
          </a:solidFill>
          <a:ln>
            <a:solidFill>
              <a:schemeClr val="tx1"/>
            </a:solidFill>
          </a:ln>
        </p:spPr>
        <p:txBody>
          <a:bodyPr wrap="square">
            <a:spAutoFit/>
          </a:bodyPr>
          <a:lstStyle/>
          <a:p>
            <a:r>
              <a:rPr lang="en-GB" sz="1800" dirty="0">
                <a:solidFill>
                  <a:prstClr val="black"/>
                </a:solidFill>
                <a:latin typeface="Century Gothic" panose="020B0502020202020204" pitchFamily="34" charset="0"/>
              </a:rPr>
              <a:t>Increased greenhouse gases being let out means that the blanket of greenhouse gases is getting bigger so more heat is kept in = earth gets hotter. </a:t>
            </a:r>
            <a:r>
              <a:rPr lang="en-GB" sz="1800" dirty="0" smtClean="0">
                <a:solidFill>
                  <a:prstClr val="black"/>
                </a:solidFill>
                <a:latin typeface="Century Gothic" panose="020B0502020202020204" pitchFamily="34" charset="0"/>
              </a:rPr>
              <a:t>This </a:t>
            </a:r>
            <a:r>
              <a:rPr lang="en-GB" sz="1800" dirty="0">
                <a:solidFill>
                  <a:prstClr val="black"/>
                </a:solidFill>
                <a:latin typeface="Century Gothic" panose="020B0502020202020204" pitchFamily="34" charset="0"/>
              </a:rPr>
              <a:t>is called the greenhouse gas effect.</a:t>
            </a:r>
          </a:p>
        </p:txBody>
      </p:sp>
    </p:spTree>
    <p:extLst>
      <p:ext uri="{BB962C8B-B14F-4D97-AF65-F5344CB8AC3E}">
        <p14:creationId xmlns:p14="http://schemas.microsoft.com/office/powerpoint/2010/main" val="239081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ppt_x"/>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38" grpId="0" animBg="1"/>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stretch>
            <a:fillRect/>
          </a:stretch>
        </p:blipFill>
        <p:spPr>
          <a:xfrm>
            <a:off x="827584" y="1052736"/>
            <a:ext cx="7576700" cy="4463365"/>
          </a:xfrm>
          <a:prstGeom prst="rect">
            <a:avLst/>
          </a:prstGeo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8156164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564904"/>
            <a:ext cx="8229600" cy="1143000"/>
          </a:xfrm>
        </p:spPr>
        <p:txBody>
          <a:bodyPr/>
          <a:lstStyle/>
          <a:p>
            <a:r>
              <a:rPr lang="en-US" dirty="0" smtClean="0"/>
              <a:t>Greenhouse Gas Effect Memory Game</a:t>
            </a:r>
            <a:endParaRPr lang="en-US" dirty="0"/>
          </a:p>
        </p:txBody>
      </p:sp>
    </p:spTree>
    <p:extLst>
      <p:ext uri="{BB962C8B-B14F-4D97-AF65-F5344CB8AC3E}">
        <p14:creationId xmlns:p14="http://schemas.microsoft.com/office/powerpoint/2010/main" val="422133935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6117</TotalTime>
  <Words>716</Words>
  <Application>Microsoft Office PowerPoint</Application>
  <PresentationFormat>On-screen Show (4:3)</PresentationFormat>
  <Paragraphs>51</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MS PGothic</vt:lpstr>
      <vt:lpstr>Arial</vt:lpstr>
      <vt:lpstr>Book Antiqua</vt:lpstr>
      <vt:lpstr>Calibri</vt:lpstr>
      <vt:lpstr>Century Gothic</vt:lpstr>
      <vt:lpstr>Comic Sans MS</vt:lpstr>
      <vt:lpstr>2_Default Design</vt:lpstr>
      <vt:lpstr>Formations – Wheel of Fortune!!</vt:lpstr>
      <vt:lpstr>Homework Feedback</vt:lpstr>
      <vt:lpstr>PowerPoint Presentation</vt:lpstr>
      <vt:lpstr>What do you need to know?</vt:lpstr>
      <vt:lpstr>Climate change is something all kids should know something about! What do you know – graffiti board?</vt:lpstr>
      <vt:lpstr>PowerPoint Presentation</vt:lpstr>
      <vt:lpstr>In the news…</vt:lpstr>
      <vt:lpstr>PowerPoint Presentation</vt:lpstr>
      <vt:lpstr>PowerPoint Presentation</vt:lpstr>
      <vt:lpstr>Climate Change School Strikes!</vt:lpstr>
      <vt:lpstr>What is happening?</vt:lpstr>
      <vt:lpstr>What is happening? </vt:lpstr>
      <vt:lpstr>Climate change is a myth</vt:lpstr>
      <vt:lpstr>PowerPoint Presentation</vt:lpstr>
      <vt:lpstr>Model Answer</vt:lpstr>
      <vt:lpstr>What is climate change?</vt:lpstr>
      <vt:lpstr>Is Global Warming the same?</vt:lpstr>
      <vt:lpstr>PowerPoint Presentation</vt:lpstr>
      <vt:lpstr>How is this linked to the global average temperatures going up?</vt:lpstr>
      <vt:lpstr>Greenhouse Gases Examples</vt:lpstr>
      <vt:lpstr>The Greenhouse Gases</vt:lpstr>
      <vt:lpstr>PowerPoint Presentation</vt:lpstr>
      <vt:lpstr>But how do these gases contribute towards climate change?</vt:lpstr>
      <vt:lpstr>PowerPoint Presentation</vt:lpstr>
      <vt:lpstr>PowerPoint Presentation</vt:lpstr>
      <vt:lpstr>The Greenhouse Gas Effect </vt:lpstr>
      <vt:lpstr>PowerPoint Presentation</vt:lpstr>
      <vt:lpstr>PowerPoint Presentation</vt:lpstr>
      <vt:lpstr>Greenhouse Gas Effect Memory Game</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501</cp:revision>
  <cp:lastPrinted>2018-02-20T08:44:45Z</cp:lastPrinted>
  <dcterms:created xsi:type="dcterms:W3CDTF">2005-01-31T15:07:56Z</dcterms:created>
  <dcterms:modified xsi:type="dcterms:W3CDTF">2019-03-08T08:27:58Z</dcterms:modified>
</cp:coreProperties>
</file>