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23"/>
  </p:notesMasterIdLst>
  <p:handoutMasterIdLst>
    <p:handoutMasterId r:id="rId24"/>
  </p:handoutMasterIdLst>
  <p:sldIdLst>
    <p:sldId id="974" r:id="rId2"/>
    <p:sldId id="975" r:id="rId3"/>
    <p:sldId id="978" r:id="rId4"/>
    <p:sldId id="977" r:id="rId5"/>
    <p:sldId id="979" r:id="rId6"/>
    <p:sldId id="976" r:id="rId7"/>
    <p:sldId id="980" r:id="rId8"/>
    <p:sldId id="981" r:id="rId9"/>
    <p:sldId id="1011" r:id="rId10"/>
    <p:sldId id="982" r:id="rId11"/>
    <p:sldId id="983" r:id="rId12"/>
    <p:sldId id="1001" r:id="rId13"/>
    <p:sldId id="1002" r:id="rId14"/>
    <p:sldId id="1003" r:id="rId15"/>
    <p:sldId id="1004" r:id="rId16"/>
    <p:sldId id="1005" r:id="rId17"/>
    <p:sldId id="1006" r:id="rId18"/>
    <p:sldId id="1007" r:id="rId19"/>
    <p:sldId id="1008" r:id="rId20"/>
    <p:sldId id="1009" r:id="rId21"/>
    <p:sldId id="1010" r:id="rId22"/>
  </p:sldIdLst>
  <p:sldSz cx="9144000" cy="6858000" type="screen4x3"/>
  <p:notesSz cx="6797675" cy="9926638"/>
  <p:defaultTextStyle>
    <a:defPPr>
      <a:defRPr lang="en-US"/>
    </a:defPPr>
    <a:lvl1pPr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1pPr>
    <a:lvl2pPr marL="4572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2pPr>
    <a:lvl3pPr marL="9144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3pPr>
    <a:lvl4pPr marL="13716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4pPr>
    <a:lvl5pPr marL="18288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5pPr>
    <a:lvl6pPr marL="2286000" algn="l" defTabSz="914400" rtl="0" eaLnBrk="1" latinLnBrk="0" hangingPunct="1">
      <a:defRPr sz="3600" b="1" kern="1200">
        <a:solidFill>
          <a:schemeClr val="tx1"/>
        </a:solidFill>
        <a:latin typeface="Comic Sans MS" pitchFamily="66" charset="0"/>
        <a:ea typeface="MS PGothic" pitchFamily="34" charset="-128"/>
        <a:cs typeface="+mn-cs"/>
      </a:defRPr>
    </a:lvl6pPr>
    <a:lvl7pPr marL="2743200" algn="l" defTabSz="914400" rtl="0" eaLnBrk="1" latinLnBrk="0" hangingPunct="1">
      <a:defRPr sz="3600" b="1" kern="1200">
        <a:solidFill>
          <a:schemeClr val="tx1"/>
        </a:solidFill>
        <a:latin typeface="Comic Sans MS" pitchFamily="66" charset="0"/>
        <a:ea typeface="MS PGothic" pitchFamily="34" charset="-128"/>
        <a:cs typeface="+mn-cs"/>
      </a:defRPr>
    </a:lvl7pPr>
    <a:lvl8pPr marL="3200400" algn="l" defTabSz="914400" rtl="0" eaLnBrk="1" latinLnBrk="0" hangingPunct="1">
      <a:defRPr sz="3600" b="1" kern="1200">
        <a:solidFill>
          <a:schemeClr val="tx1"/>
        </a:solidFill>
        <a:latin typeface="Comic Sans MS" pitchFamily="66" charset="0"/>
        <a:ea typeface="MS PGothic" pitchFamily="34" charset="-128"/>
        <a:cs typeface="+mn-cs"/>
      </a:defRPr>
    </a:lvl8pPr>
    <a:lvl9pPr marL="3657600" algn="l" defTabSz="914400" rtl="0" eaLnBrk="1" latinLnBrk="0" hangingPunct="1">
      <a:defRPr sz="3600" b="1" kern="1200">
        <a:solidFill>
          <a:schemeClr val="tx1"/>
        </a:solidFill>
        <a:latin typeface="Comic Sans MS" pitchFamily="66"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B6FB1"/>
    <a:srgbClr val="FFFF99"/>
    <a:srgbClr val="3742AD"/>
    <a:srgbClr val="C927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3" autoAdjust="0"/>
    <p:restoredTop sz="94702" autoAdjust="0"/>
  </p:normalViewPr>
  <p:slideViewPr>
    <p:cSldViewPr>
      <p:cViewPr varScale="1">
        <p:scale>
          <a:sx n="95" d="100"/>
          <a:sy n="95" d="100"/>
        </p:scale>
        <p:origin x="-43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4958" cy="496888"/>
          </a:xfrm>
          <a:prstGeom prst="rect">
            <a:avLst/>
          </a:prstGeom>
        </p:spPr>
        <p:txBody>
          <a:bodyPr vert="horz" lIns="92872" tIns="46436" rIns="92872" bIns="46436" rtlCol="0"/>
          <a:lstStyle>
            <a:lvl1pPr algn="l">
              <a:defRPr sz="1200"/>
            </a:lvl1pPr>
          </a:lstStyle>
          <a:p>
            <a:endParaRPr lang="en-GB"/>
          </a:p>
        </p:txBody>
      </p:sp>
      <p:sp>
        <p:nvSpPr>
          <p:cNvPr id="3" name="Date Placeholder 2"/>
          <p:cNvSpPr>
            <a:spLocks noGrp="1"/>
          </p:cNvSpPr>
          <p:nvPr>
            <p:ph type="dt" sz="quarter" idx="1"/>
          </p:nvPr>
        </p:nvSpPr>
        <p:spPr>
          <a:xfrm>
            <a:off x="3851099" y="2"/>
            <a:ext cx="2944958" cy="496888"/>
          </a:xfrm>
          <a:prstGeom prst="rect">
            <a:avLst/>
          </a:prstGeom>
        </p:spPr>
        <p:txBody>
          <a:bodyPr vert="horz" lIns="92872" tIns="46436" rIns="92872" bIns="46436" rtlCol="0"/>
          <a:lstStyle>
            <a:lvl1pPr algn="r">
              <a:defRPr sz="1200"/>
            </a:lvl1pPr>
          </a:lstStyle>
          <a:p>
            <a:fld id="{BD706891-E2FE-42B6-BA91-4835BF480521}" type="datetimeFigureOut">
              <a:rPr lang="en-GB" smtClean="0"/>
              <a:pPr/>
              <a:t>03/11/2017</a:t>
            </a:fld>
            <a:endParaRPr lang="en-GB"/>
          </a:p>
        </p:txBody>
      </p:sp>
      <p:sp>
        <p:nvSpPr>
          <p:cNvPr id="4" name="Footer Placeholder 3"/>
          <p:cNvSpPr>
            <a:spLocks noGrp="1"/>
          </p:cNvSpPr>
          <p:nvPr>
            <p:ph type="ftr" sz="quarter" idx="2"/>
          </p:nvPr>
        </p:nvSpPr>
        <p:spPr>
          <a:xfrm>
            <a:off x="0" y="9428164"/>
            <a:ext cx="2944958" cy="496887"/>
          </a:xfrm>
          <a:prstGeom prst="rect">
            <a:avLst/>
          </a:prstGeom>
        </p:spPr>
        <p:txBody>
          <a:bodyPr vert="horz" lIns="92872" tIns="46436" rIns="92872" bIns="46436" rtlCol="0" anchor="b"/>
          <a:lstStyle>
            <a:lvl1pPr algn="l">
              <a:defRPr sz="1200"/>
            </a:lvl1pPr>
          </a:lstStyle>
          <a:p>
            <a:endParaRPr lang="en-GB"/>
          </a:p>
        </p:txBody>
      </p:sp>
      <p:sp>
        <p:nvSpPr>
          <p:cNvPr id="5" name="Slide Number Placeholder 4"/>
          <p:cNvSpPr>
            <a:spLocks noGrp="1"/>
          </p:cNvSpPr>
          <p:nvPr>
            <p:ph type="sldNum" sz="quarter" idx="3"/>
          </p:nvPr>
        </p:nvSpPr>
        <p:spPr>
          <a:xfrm>
            <a:off x="3851099" y="9428164"/>
            <a:ext cx="2944958" cy="496887"/>
          </a:xfrm>
          <a:prstGeom prst="rect">
            <a:avLst/>
          </a:prstGeom>
        </p:spPr>
        <p:txBody>
          <a:bodyPr vert="horz" lIns="92872" tIns="46436" rIns="92872" bIns="46436" rtlCol="0" anchor="b"/>
          <a:lstStyle>
            <a:lvl1pPr algn="r">
              <a:defRPr sz="1200"/>
            </a:lvl1pPr>
          </a:lstStyle>
          <a:p>
            <a:fld id="{5204B4D9-5F21-4652-A6E8-426DD208459A}" type="slidenum">
              <a:rPr lang="en-GB" smtClean="0"/>
              <a:pPr/>
              <a:t>‹#›</a:t>
            </a:fld>
            <a:endParaRPr lang="en-GB"/>
          </a:p>
        </p:txBody>
      </p:sp>
    </p:spTree>
    <p:extLst>
      <p:ext uri="{BB962C8B-B14F-4D97-AF65-F5344CB8AC3E}">
        <p14:creationId xmlns:p14="http://schemas.microsoft.com/office/powerpoint/2010/main" val="241924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45659" cy="496332"/>
          </a:xfrm>
          <a:prstGeom prst="rect">
            <a:avLst/>
          </a:prstGeom>
        </p:spPr>
        <p:txBody>
          <a:bodyPr vert="horz" lIns="92872" tIns="46436" rIns="92872" bIns="46436" rtlCol="0"/>
          <a:lstStyle>
            <a:lvl1pPr algn="l">
              <a:defRPr sz="1200" smtClean="0"/>
            </a:lvl1pPr>
          </a:lstStyle>
          <a:p>
            <a:pPr>
              <a:defRPr/>
            </a:pPr>
            <a:endParaRPr lang="en-GB"/>
          </a:p>
        </p:txBody>
      </p:sp>
      <p:sp>
        <p:nvSpPr>
          <p:cNvPr id="3" name="Date Placeholder 2"/>
          <p:cNvSpPr>
            <a:spLocks noGrp="1"/>
          </p:cNvSpPr>
          <p:nvPr>
            <p:ph type="dt" idx="1"/>
          </p:nvPr>
        </p:nvSpPr>
        <p:spPr>
          <a:xfrm>
            <a:off x="3850444" y="2"/>
            <a:ext cx="2945659" cy="496332"/>
          </a:xfrm>
          <a:prstGeom prst="rect">
            <a:avLst/>
          </a:prstGeom>
        </p:spPr>
        <p:txBody>
          <a:bodyPr vert="horz" lIns="92872" tIns="46436" rIns="92872" bIns="46436" rtlCol="0"/>
          <a:lstStyle>
            <a:lvl1pPr algn="r">
              <a:defRPr sz="1200" smtClean="0"/>
            </a:lvl1pPr>
          </a:lstStyle>
          <a:p>
            <a:pPr>
              <a:defRPr/>
            </a:pPr>
            <a:fld id="{DC902F4D-219D-4565-B917-303B3AA554AB}" type="datetimeFigureOut">
              <a:rPr lang="en-GB"/>
              <a:pPr>
                <a:defRPr/>
              </a:pPr>
              <a:t>03/11/2017</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2872" tIns="46436" rIns="92872" bIns="46436" rtlCol="0" anchor="ctr"/>
          <a:lstStyle/>
          <a:p>
            <a:pPr lvl="0"/>
            <a:endParaRPr lang="en-GB" noProof="0" smtClean="0"/>
          </a:p>
        </p:txBody>
      </p:sp>
      <p:sp>
        <p:nvSpPr>
          <p:cNvPr id="5" name="Notes Placeholder 4"/>
          <p:cNvSpPr>
            <a:spLocks noGrp="1"/>
          </p:cNvSpPr>
          <p:nvPr>
            <p:ph type="body" sz="quarter" idx="3"/>
          </p:nvPr>
        </p:nvSpPr>
        <p:spPr>
          <a:xfrm>
            <a:off x="679768" y="4715156"/>
            <a:ext cx="5438140" cy="4466987"/>
          </a:xfrm>
          <a:prstGeom prst="rect">
            <a:avLst/>
          </a:prstGeom>
        </p:spPr>
        <p:txBody>
          <a:bodyPr vert="horz" lIns="92872" tIns="46436" rIns="92872" bIns="46436"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1" y="9428585"/>
            <a:ext cx="2945659" cy="496332"/>
          </a:xfrm>
          <a:prstGeom prst="rect">
            <a:avLst/>
          </a:prstGeom>
        </p:spPr>
        <p:txBody>
          <a:bodyPr vert="horz" lIns="92872" tIns="46436" rIns="92872" bIns="46436" rtlCol="0" anchor="b"/>
          <a:lstStyle>
            <a:lvl1pPr algn="l">
              <a:defRPr sz="1200" smtClean="0"/>
            </a:lvl1pPr>
          </a:lstStyle>
          <a:p>
            <a:pPr>
              <a:defRPr/>
            </a:pPr>
            <a:endParaRPr lang="en-GB"/>
          </a:p>
        </p:txBody>
      </p:sp>
      <p:sp>
        <p:nvSpPr>
          <p:cNvPr id="7" name="Slide Number Placeholder 6"/>
          <p:cNvSpPr>
            <a:spLocks noGrp="1"/>
          </p:cNvSpPr>
          <p:nvPr>
            <p:ph type="sldNum" sz="quarter" idx="5"/>
          </p:nvPr>
        </p:nvSpPr>
        <p:spPr>
          <a:xfrm>
            <a:off x="3850444" y="9428585"/>
            <a:ext cx="2945659" cy="496332"/>
          </a:xfrm>
          <a:prstGeom prst="rect">
            <a:avLst/>
          </a:prstGeom>
        </p:spPr>
        <p:txBody>
          <a:bodyPr vert="horz" lIns="92872" tIns="46436" rIns="92872" bIns="46436" rtlCol="0" anchor="b"/>
          <a:lstStyle>
            <a:lvl1pPr algn="r">
              <a:defRPr sz="1200" smtClean="0"/>
            </a:lvl1pPr>
          </a:lstStyle>
          <a:p>
            <a:pPr>
              <a:defRPr/>
            </a:pPr>
            <a:fld id="{6E8C7A54-AA62-4C41-A54C-3A2089508505}" type="slidenum">
              <a:rPr lang="en-GB"/>
              <a:pPr>
                <a:defRPr/>
              </a:pPr>
              <a:t>‹#›</a:t>
            </a:fld>
            <a:endParaRPr lang="en-GB"/>
          </a:p>
        </p:txBody>
      </p:sp>
    </p:spTree>
    <p:extLst>
      <p:ext uri="{BB962C8B-B14F-4D97-AF65-F5344CB8AC3E}">
        <p14:creationId xmlns:p14="http://schemas.microsoft.com/office/powerpoint/2010/main" val="42364782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E16012B-1B85-4CE7-BE13-07F54056340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08709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F6B5826-F876-4FED-8AFE-3AB3B922FAE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4291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8"/>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7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851BE91-E384-443D-B212-0AA92410AE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80566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7F70649-D92D-4929-A2E3-EB0B87B07D6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14405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9"/>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30239"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D44D17D-CA15-4F24-B50A-B2DF0659899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62188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39D1B6D-37A5-43DC-830D-9367FFE10E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160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ED4043F-09BD-4F3D-A9D1-2A2AC46AED2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60781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3" y="457200"/>
            <a:ext cx="2949575"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788" y="98743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30243"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42B06CE-0614-4918-858A-802BD7B48A1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14243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3" y="457200"/>
            <a:ext cx="2949575"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788" y="98743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630243"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13DB454-C1D5-41AB-8532-654A08C461D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91252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316A238-5945-4847-A85C-EB7397ADE2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8491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A2DE7FE-D4F9-4230-98FE-4EF067890CA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56827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B6FB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eaLnBrk="1" hangingPunct="1">
              <a:defRPr sz="1400" b="0">
                <a:latin typeface="+mn-lt"/>
                <a:ea typeface="+mn-ea"/>
                <a:cs typeface="+mn-cs"/>
              </a:defRPr>
            </a:lvl1pPr>
          </a:lstStyle>
          <a:p>
            <a:pPr>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b="0">
                <a:latin typeface="+mn-lt"/>
                <a:ea typeface="+mn-ea"/>
                <a:cs typeface="+mn-cs"/>
              </a:defRPr>
            </a:lvl1pPr>
          </a:lstStyle>
          <a:p>
            <a:pPr>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b="0">
                <a:latin typeface="Arial" pitchFamily="34" charset="0"/>
              </a:defRPr>
            </a:lvl1pPr>
          </a:lstStyle>
          <a:p>
            <a:pPr>
              <a:defRPr/>
            </a:pPr>
            <a:fld id="{EA822B33-2081-4F93-AD51-39897CAD6FF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098538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6"/>
          <p:cNvSpPr>
            <a:spLocks noChangeArrowheads="1"/>
          </p:cNvSpPr>
          <p:nvPr/>
        </p:nvSpPr>
        <p:spPr bwMode="auto">
          <a:xfrm>
            <a:off x="0" y="981075"/>
            <a:ext cx="9144000" cy="1143000"/>
          </a:xfrm>
          <a:prstGeom prst="rect">
            <a:avLst/>
          </a:prstGeom>
          <a:noFill/>
          <a:ln w="9525">
            <a:noFill/>
            <a:miter lim="800000"/>
            <a:headEnd/>
            <a:tailEnd/>
          </a:ln>
        </p:spPr>
        <p:txBody>
          <a:bodyPr anchor="ctr"/>
          <a:lstStyle/>
          <a:p>
            <a:pPr algn="ctr" eaLnBrk="1" hangingPunct="1"/>
            <a:r>
              <a:rPr lang="en-GB" sz="6600" dirty="0" smtClean="0">
                <a:solidFill>
                  <a:schemeClr val="tx2"/>
                </a:solidFill>
              </a:rPr>
              <a:t>Development – Single Indicators</a:t>
            </a:r>
          </a:p>
          <a:p>
            <a:pPr algn="ctr" eaLnBrk="1" hangingPunct="1"/>
            <a:endParaRPr lang="en-US" sz="6600" dirty="0">
              <a:solidFill>
                <a:schemeClr val="tx2"/>
              </a:solidFill>
            </a:endParaRPr>
          </a:p>
        </p:txBody>
      </p:sp>
      <p:sp>
        <p:nvSpPr>
          <p:cNvPr id="13315" name="AutoShape 5" descr="Image result for population"/>
          <p:cNvSpPr>
            <a:spLocks noChangeAspect="1" noChangeArrowheads="1"/>
          </p:cNvSpPr>
          <p:nvPr/>
        </p:nvSpPr>
        <p:spPr bwMode="auto">
          <a:xfrm>
            <a:off x="290513" y="-274638"/>
            <a:ext cx="304800" cy="304801"/>
          </a:xfrm>
          <a:prstGeom prst="rect">
            <a:avLst/>
          </a:prstGeom>
          <a:noFill/>
          <a:ln w="9525">
            <a:noFill/>
            <a:miter lim="800000"/>
            <a:headEnd/>
            <a:tailEnd/>
          </a:ln>
        </p:spPr>
        <p:txBody>
          <a:bodyPr/>
          <a:lstStyle/>
          <a:p>
            <a:endParaRPr lang="en-GB"/>
          </a:p>
        </p:txBody>
      </p:sp>
      <p:sp>
        <p:nvSpPr>
          <p:cNvPr id="13316" name="AutoShape 2" descr="Image result for population pyramids"/>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a:p>
        </p:txBody>
      </p:sp>
      <p:sp>
        <p:nvSpPr>
          <p:cNvPr id="13317" name="AutoShape 4" descr="Image result for population pyramids"/>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a:p>
        </p:txBody>
      </p:sp>
      <p:sp>
        <p:nvSpPr>
          <p:cNvPr id="13318" name="AutoShape 2" descr="Image result for overpopulati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a:p>
        </p:txBody>
      </p:sp>
      <p:sp>
        <p:nvSpPr>
          <p:cNvPr id="13319" name="AutoShape 4" descr="Image result for overpopulation"/>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a:p>
        </p:txBody>
      </p:sp>
      <p:sp>
        <p:nvSpPr>
          <p:cNvPr id="13321" name="AutoShape 4" descr="Image result for lots of old peopl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a:p>
        </p:txBody>
      </p:sp>
      <p:sp>
        <p:nvSpPr>
          <p:cNvPr id="33794" name="AutoShape 2" descr="Image result for migra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3796" name="AutoShape 4" descr="Image result for migra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5362" name="Picture 2" descr="Image result for developed and developing"/>
          <p:cNvPicPr>
            <a:picLocks noChangeAspect="1" noChangeArrowheads="1"/>
          </p:cNvPicPr>
          <p:nvPr/>
        </p:nvPicPr>
        <p:blipFill>
          <a:blip r:embed="rId2" cstate="print"/>
          <a:srcRect/>
          <a:stretch>
            <a:fillRect/>
          </a:stretch>
        </p:blipFill>
        <p:spPr bwMode="auto">
          <a:xfrm>
            <a:off x="1043608" y="2564904"/>
            <a:ext cx="7381721" cy="2448272"/>
          </a:xfrm>
          <a:prstGeom prst="rect">
            <a:avLst/>
          </a:prstGeom>
          <a:noFill/>
        </p:spPr>
      </p:pic>
    </p:spTree>
    <p:extLst>
      <p:ext uri="{BB962C8B-B14F-4D97-AF65-F5344CB8AC3E}">
        <p14:creationId xmlns:p14="http://schemas.microsoft.com/office/powerpoint/2010/main" val="26549803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Learning Intentions</a:t>
            </a:r>
            <a:endParaRPr lang="en-GB" dirty="0"/>
          </a:p>
        </p:txBody>
      </p:sp>
      <p:sp>
        <p:nvSpPr>
          <p:cNvPr id="3" name="Content Placeholder 2"/>
          <p:cNvSpPr>
            <a:spLocks noGrp="1"/>
          </p:cNvSpPr>
          <p:nvPr>
            <p:ph idx="1"/>
          </p:nvPr>
        </p:nvSpPr>
        <p:spPr/>
        <p:txBody>
          <a:bodyPr/>
          <a:lstStyle/>
          <a:p>
            <a:r>
              <a:rPr lang="en-GB" dirty="0" smtClean="0"/>
              <a:t>To describe how development can be shown (indicators)</a:t>
            </a:r>
          </a:p>
          <a:p>
            <a:r>
              <a:rPr lang="en-GB" dirty="0" smtClean="0"/>
              <a:t>To explain reasons for differences in levels of development. </a:t>
            </a:r>
          </a:p>
        </p:txBody>
      </p:sp>
    </p:spTree>
    <p:extLst>
      <p:ext uri="{BB962C8B-B14F-4D97-AF65-F5344CB8AC3E}">
        <p14:creationId xmlns:p14="http://schemas.microsoft.com/office/powerpoint/2010/main" val="42265301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9552" y="1628800"/>
            <a:ext cx="8280920" cy="1754326"/>
          </a:xfrm>
          <a:prstGeom prst="rect">
            <a:avLst/>
          </a:prstGeom>
          <a:solidFill>
            <a:schemeClr val="bg1"/>
          </a:solidFill>
          <a:ln>
            <a:solidFill>
              <a:schemeClr val="tx1"/>
            </a:solidFill>
          </a:ln>
        </p:spPr>
        <p:txBody>
          <a:bodyPr wrap="square" rtlCol="0">
            <a:spAutoFit/>
          </a:bodyPr>
          <a:lstStyle/>
          <a:p>
            <a:r>
              <a:rPr lang="en-GB" dirty="0" smtClean="0"/>
              <a:t>How could we measure if Scotland was developed or not? What could we look at?</a:t>
            </a:r>
            <a:endParaRPr lang="en-GB" dirty="0"/>
          </a:p>
        </p:txBody>
      </p:sp>
    </p:spTree>
    <p:extLst>
      <p:ext uri="{BB962C8B-B14F-4D97-AF65-F5344CB8AC3E}">
        <p14:creationId xmlns:p14="http://schemas.microsoft.com/office/powerpoint/2010/main" val="29444481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development? </a:t>
            </a:r>
            <a:endParaRPr lang="en-GB" dirty="0"/>
          </a:p>
        </p:txBody>
      </p:sp>
      <p:sp>
        <p:nvSpPr>
          <p:cNvPr id="3" name="Content Placeholder 2"/>
          <p:cNvSpPr>
            <a:spLocks noGrp="1"/>
          </p:cNvSpPr>
          <p:nvPr>
            <p:ph idx="1"/>
          </p:nvPr>
        </p:nvSpPr>
        <p:spPr/>
        <p:txBody>
          <a:bodyPr/>
          <a:lstStyle/>
          <a:p>
            <a:r>
              <a:rPr lang="en-GB" dirty="0" smtClean="0"/>
              <a:t>Development is a process of change over time. </a:t>
            </a:r>
          </a:p>
          <a:p>
            <a:r>
              <a:rPr lang="en-GB" dirty="0" smtClean="0"/>
              <a:t>Traditionally = viewed as economic growth (rich = developed, poor = developing).</a:t>
            </a:r>
          </a:p>
          <a:p>
            <a:r>
              <a:rPr lang="en-GB" dirty="0" smtClean="0"/>
              <a:t>Modern = not just about money, but about improvements to people’s lives too (living standards, diet, health care, education etc).</a:t>
            </a:r>
            <a:endParaRPr lang="en-GB" dirty="0"/>
          </a:p>
        </p:txBody>
      </p:sp>
    </p:spTree>
    <p:extLst>
      <p:ext uri="{BB962C8B-B14F-4D97-AF65-F5344CB8AC3E}">
        <p14:creationId xmlns:p14="http://schemas.microsoft.com/office/powerpoint/2010/main" val="40179585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can development be measured?</a:t>
            </a:r>
            <a:endParaRPr lang="en-GB" dirty="0"/>
          </a:p>
        </p:txBody>
      </p:sp>
      <p:sp>
        <p:nvSpPr>
          <p:cNvPr id="6" name="Content Placeholder 5"/>
          <p:cNvSpPr>
            <a:spLocks noGrp="1"/>
          </p:cNvSpPr>
          <p:nvPr>
            <p:ph idx="1"/>
          </p:nvPr>
        </p:nvSpPr>
        <p:spPr>
          <a:xfrm>
            <a:off x="467544" y="1844824"/>
            <a:ext cx="8229600" cy="4525963"/>
          </a:xfrm>
        </p:spPr>
        <p:txBody>
          <a:bodyPr/>
          <a:lstStyle/>
          <a:p>
            <a:r>
              <a:rPr lang="en-GB" dirty="0" smtClean="0"/>
              <a:t>Development Indicators (IODs) are used to compare countries.</a:t>
            </a:r>
          </a:p>
          <a:p>
            <a:r>
              <a:rPr lang="en-GB" dirty="0" smtClean="0"/>
              <a:t>Can be social or economic. </a:t>
            </a:r>
            <a:endParaRPr lang="en-GB" dirty="0"/>
          </a:p>
        </p:txBody>
      </p:sp>
    </p:spTree>
    <p:extLst>
      <p:ext uri="{BB962C8B-B14F-4D97-AF65-F5344CB8AC3E}">
        <p14:creationId xmlns:p14="http://schemas.microsoft.com/office/powerpoint/2010/main" val="10420984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229600" cy="1143000"/>
          </a:xfrm>
        </p:spPr>
        <p:txBody>
          <a:bodyPr/>
          <a:lstStyle/>
          <a:p>
            <a:r>
              <a:rPr lang="en-GB" dirty="0" smtClean="0"/>
              <a:t>Development Indicators</a:t>
            </a:r>
            <a:endParaRPr lang="en-GB" dirty="0"/>
          </a:p>
        </p:txBody>
      </p:sp>
      <p:graphicFrame>
        <p:nvGraphicFramePr>
          <p:cNvPr id="3" name="Table 2"/>
          <p:cNvGraphicFramePr>
            <a:graphicFrameLocks noGrp="1"/>
          </p:cNvGraphicFramePr>
          <p:nvPr>
            <p:extLst>
              <p:ext uri="{D42A27DB-BD31-4B8C-83A1-F6EECF244321}">
                <p14:modId xmlns:p14="http://schemas.microsoft.com/office/powerpoint/2010/main" val="20227437"/>
              </p:ext>
            </p:extLst>
          </p:nvPr>
        </p:nvGraphicFramePr>
        <p:xfrm>
          <a:off x="251520" y="1124744"/>
          <a:ext cx="8640960" cy="3641550"/>
        </p:xfrm>
        <a:graphic>
          <a:graphicData uri="http://schemas.openxmlformats.org/drawingml/2006/table">
            <a:tbl>
              <a:tblPr firstRow="1" bandRow="1">
                <a:tableStyleId>{073A0DAA-6AF3-43AB-8588-CEC1D06C72B9}</a:tableStyleId>
              </a:tblPr>
              <a:tblGrid>
                <a:gridCol w="2160240"/>
                <a:gridCol w="2160240"/>
                <a:gridCol w="2160240"/>
                <a:gridCol w="2160240"/>
              </a:tblGrid>
              <a:tr h="606925">
                <a:tc>
                  <a:txBody>
                    <a:bodyPr/>
                    <a:lstStyle/>
                    <a:p>
                      <a:endParaRPr lang="en-GB" dirty="0"/>
                    </a:p>
                  </a:txBody>
                  <a:tcPr/>
                </a:tc>
                <a:tc>
                  <a:txBody>
                    <a:bodyPr/>
                    <a:lstStyle/>
                    <a:p>
                      <a:r>
                        <a:rPr lang="en-GB" dirty="0" smtClean="0"/>
                        <a:t>UK</a:t>
                      </a:r>
                      <a:endParaRPr lang="en-GB" dirty="0"/>
                    </a:p>
                  </a:txBody>
                  <a:tcPr/>
                </a:tc>
                <a:tc>
                  <a:txBody>
                    <a:bodyPr/>
                    <a:lstStyle/>
                    <a:p>
                      <a:r>
                        <a:rPr lang="en-GB" dirty="0" smtClean="0"/>
                        <a:t>Brazil</a:t>
                      </a:r>
                      <a:endParaRPr lang="en-GB" dirty="0"/>
                    </a:p>
                  </a:txBody>
                  <a:tcPr/>
                </a:tc>
                <a:tc>
                  <a:txBody>
                    <a:bodyPr/>
                    <a:lstStyle/>
                    <a:p>
                      <a:r>
                        <a:rPr lang="en-GB" dirty="0" smtClean="0"/>
                        <a:t>Kenya</a:t>
                      </a:r>
                      <a:endParaRPr lang="en-GB" dirty="0"/>
                    </a:p>
                  </a:txBody>
                  <a:tcPr/>
                </a:tc>
              </a:tr>
              <a:tr h="606925">
                <a:tc>
                  <a:txBody>
                    <a:bodyPr/>
                    <a:lstStyle/>
                    <a:p>
                      <a:r>
                        <a:rPr lang="en-GB" dirty="0" smtClean="0"/>
                        <a:t>GDP Per</a:t>
                      </a:r>
                      <a:r>
                        <a:rPr lang="en-GB" baseline="0" dirty="0" smtClean="0"/>
                        <a:t> Capita</a:t>
                      </a:r>
                      <a:endParaRPr lang="en-GB" dirty="0"/>
                    </a:p>
                  </a:txBody>
                  <a:tcPr/>
                </a:tc>
                <a:tc>
                  <a:txBody>
                    <a:bodyPr/>
                    <a:lstStyle/>
                    <a:p>
                      <a:r>
                        <a:rPr lang="en-GB" dirty="0" smtClean="0"/>
                        <a:t>39,899</a:t>
                      </a:r>
                      <a:endParaRPr lang="en-GB" dirty="0"/>
                    </a:p>
                  </a:txBody>
                  <a:tcPr/>
                </a:tc>
                <a:tc>
                  <a:txBody>
                    <a:bodyPr/>
                    <a:lstStyle/>
                    <a:p>
                      <a:r>
                        <a:rPr lang="en-GB" dirty="0" smtClean="0"/>
                        <a:t>8649.95</a:t>
                      </a:r>
                      <a:endParaRPr lang="en-GB" dirty="0"/>
                    </a:p>
                  </a:txBody>
                  <a:tcPr/>
                </a:tc>
                <a:tc>
                  <a:txBody>
                    <a:bodyPr/>
                    <a:lstStyle/>
                    <a:p>
                      <a:r>
                        <a:rPr lang="en-GB" dirty="0" smtClean="0"/>
                        <a:t>1455.36</a:t>
                      </a:r>
                      <a:endParaRPr lang="en-GB" dirty="0"/>
                    </a:p>
                  </a:txBody>
                  <a:tcPr/>
                </a:tc>
              </a:tr>
              <a:tr h="606925">
                <a:tc>
                  <a:txBody>
                    <a:bodyPr/>
                    <a:lstStyle/>
                    <a:p>
                      <a:r>
                        <a:rPr lang="en-GB" dirty="0" smtClean="0"/>
                        <a:t>Adult</a:t>
                      </a:r>
                      <a:r>
                        <a:rPr lang="en-GB" baseline="0" dirty="0" smtClean="0"/>
                        <a:t> Literacy %</a:t>
                      </a:r>
                      <a:endParaRPr lang="en-GB" dirty="0"/>
                    </a:p>
                  </a:txBody>
                  <a:tcPr/>
                </a:tc>
                <a:tc>
                  <a:txBody>
                    <a:bodyPr/>
                    <a:lstStyle/>
                    <a:p>
                      <a:r>
                        <a:rPr lang="en-GB" dirty="0" smtClean="0"/>
                        <a:t>99</a:t>
                      </a:r>
                      <a:endParaRPr lang="en-GB" dirty="0"/>
                    </a:p>
                  </a:txBody>
                  <a:tcPr/>
                </a:tc>
                <a:tc>
                  <a:txBody>
                    <a:bodyPr/>
                    <a:lstStyle/>
                    <a:p>
                      <a:r>
                        <a:rPr lang="en-GB" dirty="0" smtClean="0"/>
                        <a:t>92.4</a:t>
                      </a:r>
                      <a:endParaRPr lang="en-GB" dirty="0"/>
                    </a:p>
                  </a:txBody>
                  <a:tcPr/>
                </a:tc>
                <a:tc>
                  <a:txBody>
                    <a:bodyPr/>
                    <a:lstStyle/>
                    <a:p>
                      <a:r>
                        <a:rPr lang="en-GB" dirty="0" smtClean="0"/>
                        <a:t>78.5</a:t>
                      </a:r>
                      <a:endParaRPr lang="en-GB" dirty="0"/>
                    </a:p>
                  </a:txBody>
                  <a:tcPr/>
                </a:tc>
              </a:tr>
              <a:tr h="606925">
                <a:tc>
                  <a:txBody>
                    <a:bodyPr/>
                    <a:lstStyle/>
                    <a:p>
                      <a:r>
                        <a:rPr lang="en-GB" dirty="0" smtClean="0"/>
                        <a:t>Life</a:t>
                      </a:r>
                      <a:r>
                        <a:rPr lang="en-GB" baseline="0" dirty="0" smtClean="0"/>
                        <a:t> Expectancy</a:t>
                      </a:r>
                      <a:endParaRPr lang="en-GB" dirty="0"/>
                    </a:p>
                  </a:txBody>
                  <a:tcPr/>
                </a:tc>
                <a:tc>
                  <a:txBody>
                    <a:bodyPr/>
                    <a:lstStyle/>
                    <a:p>
                      <a:r>
                        <a:rPr lang="en-GB" dirty="0" smtClean="0"/>
                        <a:t>81.6</a:t>
                      </a:r>
                      <a:endParaRPr lang="en-GB" dirty="0"/>
                    </a:p>
                  </a:txBody>
                  <a:tcPr/>
                </a:tc>
                <a:tc>
                  <a:txBody>
                    <a:bodyPr/>
                    <a:lstStyle/>
                    <a:p>
                      <a:r>
                        <a:rPr lang="en-GB" dirty="0" smtClean="0"/>
                        <a:t>74</a:t>
                      </a:r>
                      <a:endParaRPr lang="en-GB" dirty="0"/>
                    </a:p>
                  </a:txBody>
                  <a:tcPr/>
                </a:tc>
                <a:tc>
                  <a:txBody>
                    <a:bodyPr/>
                    <a:lstStyle/>
                    <a:p>
                      <a:r>
                        <a:rPr lang="en-GB" dirty="0" smtClean="0"/>
                        <a:t>60.62</a:t>
                      </a:r>
                      <a:endParaRPr lang="en-GB" dirty="0"/>
                    </a:p>
                  </a:txBody>
                  <a:tcPr/>
                </a:tc>
              </a:tr>
              <a:tr h="606925">
                <a:tc>
                  <a:txBody>
                    <a:bodyPr/>
                    <a:lstStyle/>
                    <a:p>
                      <a:r>
                        <a:rPr lang="en-GB" dirty="0" smtClean="0"/>
                        <a:t>Doctors per 1000</a:t>
                      </a:r>
                      <a:endParaRPr lang="en-GB" dirty="0"/>
                    </a:p>
                  </a:txBody>
                  <a:tcPr/>
                </a:tc>
                <a:tc>
                  <a:txBody>
                    <a:bodyPr/>
                    <a:lstStyle/>
                    <a:p>
                      <a:r>
                        <a:rPr lang="en-GB" dirty="0" smtClean="0"/>
                        <a:t>2.7</a:t>
                      </a:r>
                      <a:endParaRPr lang="en-GB" dirty="0"/>
                    </a:p>
                  </a:txBody>
                  <a:tcPr/>
                </a:tc>
                <a:tc>
                  <a:txBody>
                    <a:bodyPr/>
                    <a:lstStyle/>
                    <a:p>
                      <a:r>
                        <a:rPr lang="en-GB" dirty="0" smtClean="0"/>
                        <a:t>2.06</a:t>
                      </a:r>
                      <a:endParaRPr lang="en-GB" dirty="0"/>
                    </a:p>
                  </a:txBody>
                  <a:tcPr/>
                </a:tc>
                <a:tc>
                  <a:txBody>
                    <a:bodyPr/>
                    <a:lstStyle/>
                    <a:p>
                      <a:r>
                        <a:rPr lang="en-GB" dirty="0" smtClean="0"/>
                        <a:t>0.1</a:t>
                      </a:r>
                      <a:endParaRPr lang="en-GB" dirty="0"/>
                    </a:p>
                  </a:txBody>
                  <a:tcPr/>
                </a:tc>
              </a:tr>
              <a:tr h="606925">
                <a:tc>
                  <a:txBody>
                    <a:bodyPr/>
                    <a:lstStyle/>
                    <a:p>
                      <a:r>
                        <a:rPr lang="en-GB" dirty="0" smtClean="0"/>
                        <a:t>Calories per day</a:t>
                      </a:r>
                      <a:endParaRPr lang="en-GB" dirty="0"/>
                    </a:p>
                  </a:txBody>
                  <a:tcPr/>
                </a:tc>
                <a:tc>
                  <a:txBody>
                    <a:bodyPr/>
                    <a:lstStyle/>
                    <a:p>
                      <a:r>
                        <a:rPr lang="en-GB" dirty="0" smtClean="0"/>
                        <a:t>3450</a:t>
                      </a:r>
                      <a:endParaRPr lang="en-GB" dirty="0"/>
                    </a:p>
                  </a:txBody>
                  <a:tcPr/>
                </a:tc>
                <a:tc>
                  <a:txBody>
                    <a:bodyPr/>
                    <a:lstStyle/>
                    <a:p>
                      <a:r>
                        <a:rPr lang="en-GB" dirty="0" smtClean="0"/>
                        <a:t>3120</a:t>
                      </a:r>
                      <a:endParaRPr lang="en-GB" dirty="0"/>
                    </a:p>
                  </a:txBody>
                  <a:tcPr/>
                </a:tc>
                <a:tc>
                  <a:txBody>
                    <a:bodyPr/>
                    <a:lstStyle/>
                    <a:p>
                      <a:r>
                        <a:rPr lang="en-GB" dirty="0" smtClean="0"/>
                        <a:t>2060</a:t>
                      </a:r>
                      <a:endParaRPr lang="en-GB" dirty="0"/>
                    </a:p>
                  </a:txBody>
                  <a:tcPr/>
                </a:tc>
              </a:tr>
            </a:tbl>
          </a:graphicData>
        </a:graphic>
      </p:graphicFrame>
      <p:sp>
        <p:nvSpPr>
          <p:cNvPr id="4" name="TextBox 3"/>
          <p:cNvSpPr txBox="1"/>
          <p:nvPr/>
        </p:nvSpPr>
        <p:spPr>
          <a:xfrm>
            <a:off x="611560" y="5013176"/>
            <a:ext cx="8208912" cy="1569660"/>
          </a:xfrm>
          <a:prstGeom prst="rect">
            <a:avLst/>
          </a:prstGeom>
          <a:solidFill>
            <a:srgbClr val="FFFFFF"/>
          </a:solidFill>
          <a:ln>
            <a:solidFill>
              <a:srgbClr val="000000"/>
            </a:solidFill>
          </a:ln>
        </p:spPr>
        <p:txBody>
          <a:bodyPr wrap="square" rtlCol="0">
            <a:spAutoFit/>
          </a:bodyPr>
          <a:lstStyle/>
          <a:p>
            <a:r>
              <a:rPr lang="en-US" sz="2400" u="sng" dirty="0" smtClean="0"/>
              <a:t>Tasks</a:t>
            </a:r>
          </a:p>
          <a:p>
            <a:pPr marL="457200" indent="-457200">
              <a:buFont typeface="+mj-lt"/>
              <a:buAutoNum type="arabicPeriod"/>
            </a:pPr>
            <a:r>
              <a:rPr lang="en-US" sz="2400" b="0" dirty="0" smtClean="0"/>
              <a:t>Copy and complete table.</a:t>
            </a:r>
          </a:p>
          <a:p>
            <a:pPr marL="457200" indent="-457200">
              <a:buFont typeface="+mj-lt"/>
              <a:buAutoNum type="arabicPeriod"/>
            </a:pPr>
            <a:r>
              <a:rPr lang="en-US" sz="2400" b="0" dirty="0" smtClean="0"/>
              <a:t>Choose two more countries of your own to add on.</a:t>
            </a:r>
          </a:p>
          <a:p>
            <a:pPr marL="457200" indent="-457200">
              <a:buFont typeface="+mj-lt"/>
              <a:buAutoNum type="arabicPeriod"/>
            </a:pPr>
            <a:r>
              <a:rPr lang="en-US" sz="2400" b="0" dirty="0" smtClean="0"/>
              <a:t>List the top 5 countries for each indicator.</a:t>
            </a:r>
            <a:endParaRPr lang="en-US" sz="2400" b="0" dirty="0"/>
          </a:p>
        </p:txBody>
      </p:sp>
    </p:spTree>
    <p:extLst>
      <p:ext uri="{BB962C8B-B14F-4D97-AF65-F5344CB8AC3E}">
        <p14:creationId xmlns:p14="http://schemas.microsoft.com/office/powerpoint/2010/main" val="24034885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GDP V GNP</a:t>
            </a:r>
            <a:endParaRPr lang="en-GB" dirty="0"/>
          </a:p>
        </p:txBody>
      </p:sp>
      <p:sp>
        <p:nvSpPr>
          <p:cNvPr id="3" name="Content Placeholder 2"/>
          <p:cNvSpPr>
            <a:spLocks noGrp="1"/>
          </p:cNvSpPr>
          <p:nvPr>
            <p:ph idx="1"/>
          </p:nvPr>
        </p:nvSpPr>
        <p:spPr/>
        <p:txBody>
          <a:bodyPr/>
          <a:lstStyle/>
          <a:p>
            <a:r>
              <a:rPr lang="en-GB" b="1" dirty="0" smtClean="0"/>
              <a:t>GDP = total value of all finished goods and services produced by a country in a year.</a:t>
            </a:r>
          </a:p>
          <a:p>
            <a:r>
              <a:rPr lang="en-GB" b="1" dirty="0" smtClean="0"/>
              <a:t>GNP = Same + all net income earned by that country and its population including overseas investments (TRADE).</a:t>
            </a:r>
          </a:p>
          <a:p>
            <a:r>
              <a:rPr lang="en-GB" b="1" dirty="0" smtClean="0"/>
              <a:t>PER CAPITA = PER PERSON. </a:t>
            </a:r>
            <a:endParaRPr lang="en-GB" dirty="0"/>
          </a:p>
        </p:txBody>
      </p:sp>
    </p:spTree>
    <p:extLst>
      <p:ext uri="{BB962C8B-B14F-4D97-AF65-F5344CB8AC3E}">
        <p14:creationId xmlns:p14="http://schemas.microsoft.com/office/powerpoint/2010/main" val="9443202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lstStyle/>
          <a:p>
            <a:r>
              <a:rPr lang="en-US" dirty="0" smtClean="0"/>
              <a:t>Single Indicators – Describe and Explain (how do they show development)</a:t>
            </a:r>
            <a:endParaRPr lang="en-US" dirty="0"/>
          </a:p>
        </p:txBody>
      </p:sp>
      <p:sp>
        <p:nvSpPr>
          <p:cNvPr id="3" name="Content Placeholder 2"/>
          <p:cNvSpPr>
            <a:spLocks noGrp="1"/>
          </p:cNvSpPr>
          <p:nvPr>
            <p:ph idx="1"/>
          </p:nvPr>
        </p:nvSpPr>
        <p:spPr>
          <a:xfrm>
            <a:off x="467544" y="1988840"/>
            <a:ext cx="8229600" cy="4525963"/>
          </a:xfrm>
        </p:spPr>
        <p:txBody>
          <a:bodyPr/>
          <a:lstStyle/>
          <a:p>
            <a:r>
              <a:rPr lang="en-US" dirty="0" smtClean="0"/>
              <a:t>GNP</a:t>
            </a:r>
          </a:p>
          <a:p>
            <a:r>
              <a:rPr lang="en-US" dirty="0" smtClean="0"/>
              <a:t>GDP</a:t>
            </a:r>
          </a:p>
          <a:p>
            <a:r>
              <a:rPr lang="en-US" dirty="0" smtClean="0"/>
              <a:t>Energy use per person (k watts)</a:t>
            </a:r>
          </a:p>
          <a:p>
            <a:r>
              <a:rPr lang="en-US" dirty="0" smtClean="0"/>
              <a:t>Employment</a:t>
            </a:r>
          </a:p>
          <a:p>
            <a:r>
              <a:rPr lang="en-US" dirty="0" smtClean="0"/>
              <a:t>Adult Literacy %</a:t>
            </a:r>
          </a:p>
          <a:p>
            <a:r>
              <a:rPr lang="en-US" dirty="0" smtClean="0"/>
              <a:t>Life Expectancy</a:t>
            </a:r>
          </a:p>
          <a:p>
            <a:r>
              <a:rPr lang="en-US" dirty="0" smtClean="0"/>
              <a:t>Doctors per 1000</a:t>
            </a:r>
          </a:p>
          <a:p>
            <a:r>
              <a:rPr lang="en-US" dirty="0" smtClean="0"/>
              <a:t>Calories per day</a:t>
            </a:r>
          </a:p>
          <a:p>
            <a:endParaRPr lang="en-US" dirty="0" smtClean="0"/>
          </a:p>
          <a:p>
            <a:endParaRPr lang="en-US" dirty="0"/>
          </a:p>
        </p:txBody>
      </p:sp>
    </p:spTree>
    <p:extLst>
      <p:ext uri="{BB962C8B-B14F-4D97-AF65-F5344CB8AC3E}">
        <p14:creationId xmlns:p14="http://schemas.microsoft.com/office/powerpoint/2010/main" val="723868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08920"/>
            <a:ext cx="8229600" cy="1143000"/>
          </a:xfrm>
        </p:spPr>
        <p:txBody>
          <a:bodyPr/>
          <a:lstStyle/>
          <a:p>
            <a:r>
              <a:rPr lang="en-GB" sz="9600" dirty="0" smtClean="0"/>
              <a:t>Construct the table</a:t>
            </a:r>
            <a:endParaRPr lang="en-GB" sz="9600" dirty="0"/>
          </a:p>
        </p:txBody>
      </p:sp>
    </p:spTree>
    <p:extLst>
      <p:ext uri="{BB962C8B-B14F-4D97-AF65-F5344CB8AC3E}">
        <p14:creationId xmlns:p14="http://schemas.microsoft.com/office/powerpoint/2010/main" val="647646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Hans </a:t>
            </a:r>
            <a:r>
              <a:rPr lang="en-GB" dirty="0" err="1" smtClean="0"/>
              <a:t>Rosling</a:t>
            </a:r>
            <a:r>
              <a:rPr lang="en-GB" dirty="0" smtClean="0"/>
              <a:t> Video</a:t>
            </a:r>
            <a:endParaRPr lang="en-GB" dirty="0"/>
          </a:p>
        </p:txBody>
      </p:sp>
      <p:sp>
        <p:nvSpPr>
          <p:cNvPr id="3" name="Content Placeholder 2"/>
          <p:cNvSpPr>
            <a:spLocks noGrp="1"/>
          </p:cNvSpPr>
          <p:nvPr>
            <p:ph idx="1"/>
          </p:nvPr>
        </p:nvSpPr>
        <p:spPr/>
        <p:txBody>
          <a:bodyPr/>
          <a:lstStyle/>
          <a:p>
            <a:r>
              <a:rPr lang="en-GB" dirty="0" smtClean="0"/>
              <a:t>https://www.youtube.com/watch?v=jbkSRLYSojo</a:t>
            </a:r>
            <a:endParaRPr lang="en-GB" dirty="0"/>
          </a:p>
        </p:txBody>
      </p:sp>
    </p:spTree>
    <p:extLst>
      <p:ext uri="{BB962C8B-B14F-4D97-AF65-F5344CB8AC3E}">
        <p14:creationId xmlns:p14="http://schemas.microsoft.com/office/powerpoint/2010/main" val="14874378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 QUESTION</a:t>
            </a:r>
            <a:endParaRPr lang="en-US" dirty="0"/>
          </a:p>
        </p:txBody>
      </p:sp>
      <p:pic>
        <p:nvPicPr>
          <p:cNvPr id="4" name="Picture 3" descr="Screen Shot 2016-10-21 at 13.19.1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0" y="1268760"/>
            <a:ext cx="7884368" cy="5413292"/>
          </a:xfrm>
          <a:prstGeom prst="rect">
            <a:avLst/>
          </a:prstGeom>
        </p:spPr>
      </p:pic>
    </p:spTree>
    <p:extLst>
      <p:ext uri="{BB962C8B-B14F-4D97-AF65-F5344CB8AC3E}">
        <p14:creationId xmlns:p14="http://schemas.microsoft.com/office/powerpoint/2010/main" val="14086985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1"/>
          <p:cNvSpPr txBox="1">
            <a:spLocks noChangeArrowheads="1"/>
          </p:cNvSpPr>
          <p:nvPr/>
        </p:nvSpPr>
        <p:spPr bwMode="auto">
          <a:xfrm>
            <a:off x="192088" y="476672"/>
            <a:ext cx="8628384" cy="4616648"/>
          </a:xfrm>
          <a:prstGeom prst="rect">
            <a:avLst/>
          </a:prstGeom>
          <a:solidFill>
            <a:schemeClr val="bg1"/>
          </a:solidFill>
          <a:ln w="9525">
            <a:solidFill>
              <a:schemeClr val="tx1"/>
            </a:solidFill>
            <a:miter lim="800000"/>
            <a:headEnd/>
            <a:tailEnd/>
          </a:ln>
        </p:spPr>
        <p:txBody>
          <a:bodyPr wrap="square">
            <a:spAutoFit/>
          </a:bodyPr>
          <a:lstStyle/>
          <a:p>
            <a:pPr eaLnBrk="1" hangingPunct="1"/>
            <a:r>
              <a:rPr lang="en-GB" sz="2000" b="0" dirty="0">
                <a:solidFill>
                  <a:prstClr val="black"/>
                </a:solidFill>
                <a:latin typeface="Arial" charset="0"/>
                <a:ea typeface="+mn-ea"/>
                <a:cs typeface="Arial" charset="0"/>
              </a:rPr>
              <a:t>Developing counties are less developed because – </a:t>
            </a:r>
          </a:p>
          <a:p>
            <a:pPr eaLnBrk="1" hangingPunct="1"/>
            <a:endParaRPr lang="en-GB" sz="2000" b="0" dirty="0">
              <a:solidFill>
                <a:prstClr val="black"/>
              </a:solidFill>
              <a:latin typeface="Arial" charset="0"/>
              <a:ea typeface="+mn-ea"/>
              <a:cs typeface="Arial" charset="0"/>
            </a:endParaRPr>
          </a:p>
          <a:p>
            <a:pPr eaLnBrk="1" hangingPunct="1"/>
            <a:r>
              <a:rPr lang="en-GB" sz="2000" b="0" dirty="0">
                <a:solidFill>
                  <a:prstClr val="black"/>
                </a:solidFill>
                <a:latin typeface="Arial" charset="0"/>
                <a:ea typeface="+mn-ea"/>
                <a:cs typeface="Arial" charset="0"/>
              </a:rPr>
              <a:t>In some countries people cannot read and write so they cannot get a good job (1).  In some countries they don’t have money to spend on healthcare so people suffer from ill health (1) when they are ill they cannot work limiting development (1).  Some countries  have a low GNP and don’t have the wealth to invest in the living standards of their citizens (1).  Some countries make very little money from their exports which means less money to spend (1).  Some have huge trade deficits and suffer from debt (1).  Some countries are not industrialised meaning lack of jobs (1).  This also means a lack of opportunities for further development (1). Some countries are over populated this makes it hard to provide food for everyone (1).  It also makes its hard to provide services to the population (1).</a:t>
            </a:r>
          </a:p>
          <a:p>
            <a:pPr eaLnBrk="1" hangingPunct="1"/>
            <a:r>
              <a:rPr lang="en-GB" sz="1400" b="0" dirty="0">
                <a:solidFill>
                  <a:prstClr val="black"/>
                </a:solidFill>
                <a:latin typeface="Arial" charset="0"/>
                <a:ea typeface="+mn-ea"/>
                <a:cs typeface="Arial" charset="0"/>
              </a:rPr>
              <a:t> </a:t>
            </a:r>
          </a:p>
        </p:txBody>
      </p:sp>
    </p:spTree>
    <p:extLst>
      <p:ext uri="{BB962C8B-B14F-4D97-AF65-F5344CB8AC3E}">
        <p14:creationId xmlns:p14="http://schemas.microsoft.com/office/powerpoint/2010/main" val="41497323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9392"/>
            <a:ext cx="8229600" cy="1143000"/>
          </a:xfrm>
        </p:spPr>
        <p:txBody>
          <a:bodyPr/>
          <a:lstStyle/>
          <a:p>
            <a:r>
              <a:rPr lang="en-GB" dirty="0" smtClean="0"/>
              <a:t>End of Population</a:t>
            </a:r>
            <a:endParaRPr lang="en-GB" dirty="0"/>
          </a:p>
        </p:txBody>
      </p:sp>
      <p:sp>
        <p:nvSpPr>
          <p:cNvPr id="3" name="Content Placeholder 2"/>
          <p:cNvSpPr>
            <a:spLocks noGrp="1"/>
          </p:cNvSpPr>
          <p:nvPr>
            <p:ph idx="1"/>
          </p:nvPr>
        </p:nvSpPr>
        <p:spPr>
          <a:xfrm>
            <a:off x="467544" y="908720"/>
            <a:ext cx="8229600" cy="5832648"/>
          </a:xfrm>
          <a:solidFill>
            <a:schemeClr val="bg1"/>
          </a:solidFill>
        </p:spPr>
        <p:txBody>
          <a:bodyPr/>
          <a:lstStyle/>
          <a:p>
            <a:r>
              <a:rPr lang="en-GB" sz="2800" dirty="0" smtClean="0"/>
              <a:t>Describe and Explain factors behind Population Density and Distribution</a:t>
            </a:r>
          </a:p>
          <a:p>
            <a:r>
              <a:rPr lang="en-GB" sz="2800" dirty="0" smtClean="0"/>
              <a:t>Growth of Megacities/Rural </a:t>
            </a:r>
            <a:r>
              <a:rPr lang="en-GB" sz="2800" dirty="0" smtClean="0">
                <a:sym typeface="Wingdings" panose="05000000000000000000" pitchFamily="2" charset="2"/>
              </a:rPr>
              <a:t>Urban Migration.</a:t>
            </a:r>
          </a:p>
          <a:p>
            <a:r>
              <a:rPr lang="en-GB" sz="2800" dirty="0" smtClean="0">
                <a:sym typeface="Wingdings" panose="05000000000000000000" pitchFamily="2" charset="2"/>
              </a:rPr>
              <a:t>Describe and Explain Pop Pyramids (why do birth, death rates </a:t>
            </a:r>
            <a:r>
              <a:rPr lang="en-GB" sz="2800" dirty="0" err="1" smtClean="0">
                <a:sym typeface="Wingdings" panose="05000000000000000000" pitchFamily="2" charset="2"/>
              </a:rPr>
              <a:t>etc</a:t>
            </a:r>
            <a:r>
              <a:rPr lang="en-GB" sz="2800" dirty="0" smtClean="0">
                <a:sym typeface="Wingdings" panose="05000000000000000000" pitchFamily="2" charset="2"/>
              </a:rPr>
              <a:t> change/why are countries different).</a:t>
            </a:r>
          </a:p>
          <a:p>
            <a:r>
              <a:rPr lang="en-GB" sz="2800" dirty="0" smtClean="0"/>
              <a:t>DTM – describe and explain changes in birth/death rates.</a:t>
            </a:r>
          </a:p>
          <a:p>
            <a:r>
              <a:rPr lang="en-GB" sz="2800" dirty="0" smtClean="0"/>
              <a:t>Impacts and controlling under/overpopulation.</a:t>
            </a:r>
          </a:p>
          <a:p>
            <a:r>
              <a:rPr lang="en-GB" sz="2800" dirty="0" smtClean="0"/>
              <a:t>Why Mexicans migrate to USA?</a:t>
            </a:r>
          </a:p>
          <a:p>
            <a:r>
              <a:rPr lang="en-GB" sz="2800" dirty="0" smtClean="0"/>
              <a:t>Describe + explain how single indicators show development.</a:t>
            </a:r>
          </a:p>
          <a:p>
            <a:endParaRPr lang="en-GB" dirty="0"/>
          </a:p>
        </p:txBody>
      </p:sp>
    </p:spTree>
    <p:extLst>
      <p:ext uri="{BB962C8B-B14F-4D97-AF65-F5344CB8AC3E}">
        <p14:creationId xmlns:p14="http://schemas.microsoft.com/office/powerpoint/2010/main" val="22823713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ChangeArrowheads="1"/>
          </p:cNvSpPr>
          <p:nvPr/>
        </p:nvSpPr>
        <p:spPr bwMode="auto">
          <a:xfrm>
            <a:off x="0" y="620688"/>
            <a:ext cx="9144000" cy="1143000"/>
          </a:xfrm>
          <a:prstGeom prst="rect">
            <a:avLst/>
          </a:prstGeom>
          <a:noFill/>
          <a:ln w="9525">
            <a:noFill/>
            <a:miter lim="800000"/>
            <a:headEnd/>
            <a:tailEnd/>
          </a:ln>
        </p:spPr>
        <p:txBody>
          <a:bodyPr anchor="ctr"/>
          <a:lstStyle/>
          <a:p>
            <a:pPr algn="ctr" eaLnBrk="1" hangingPunct="1"/>
            <a:r>
              <a:rPr lang="en-US" sz="6600" dirty="0" smtClean="0">
                <a:solidFill>
                  <a:schemeClr val="tx2"/>
                </a:solidFill>
              </a:rPr>
              <a:t>Class Snowball Fight</a:t>
            </a:r>
            <a:endParaRPr lang="en-US" sz="6600" dirty="0">
              <a:solidFill>
                <a:schemeClr val="tx2"/>
              </a:solidFill>
            </a:endParaRPr>
          </a:p>
        </p:txBody>
      </p:sp>
      <p:sp>
        <p:nvSpPr>
          <p:cNvPr id="5123" name="AutoShape 5" descr="Image result for population"/>
          <p:cNvSpPr>
            <a:spLocks noChangeAspect="1" noChangeArrowheads="1"/>
          </p:cNvSpPr>
          <p:nvPr/>
        </p:nvSpPr>
        <p:spPr bwMode="auto">
          <a:xfrm>
            <a:off x="290513" y="-274638"/>
            <a:ext cx="304800" cy="304801"/>
          </a:xfrm>
          <a:prstGeom prst="rect">
            <a:avLst/>
          </a:prstGeom>
          <a:noFill/>
          <a:ln w="9525">
            <a:noFill/>
            <a:miter lim="800000"/>
            <a:headEnd/>
            <a:tailEnd/>
          </a:ln>
        </p:spPr>
        <p:txBody>
          <a:bodyPr/>
          <a:lstStyle/>
          <a:p>
            <a:endParaRPr lang="en-GB"/>
          </a:p>
        </p:txBody>
      </p:sp>
      <p:sp>
        <p:nvSpPr>
          <p:cNvPr id="10242" name="AutoShape 2" descr="Image result for population pyrami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244" name="AutoShape 4" descr="Image result for population pyrami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9458" name="AutoShape 2" descr="Image result for overpopula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9460" name="AutoShape 4" descr="Image result for overpopula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 name="AutoShape 2" descr="Image result for one child polic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p:nvPicPr>
        <p:blipFill>
          <a:blip r:embed="rId2"/>
          <a:stretch>
            <a:fillRect/>
          </a:stretch>
        </p:blipFill>
        <p:spPr>
          <a:xfrm>
            <a:off x="2411760" y="2420888"/>
            <a:ext cx="4336861" cy="3828777"/>
          </a:xfrm>
          <a:prstGeom prst="rect">
            <a:avLst/>
          </a:prstGeom>
        </p:spPr>
      </p:pic>
    </p:spTree>
    <p:extLst>
      <p:ext uri="{BB962C8B-B14F-4D97-AF65-F5344CB8AC3E}">
        <p14:creationId xmlns:p14="http://schemas.microsoft.com/office/powerpoint/2010/main" val="27070627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Write down a four mark explain question from the unit – make sure you know the answer as you will mark and give feedback!</a:t>
            </a:r>
          </a:p>
          <a:p>
            <a:r>
              <a:rPr lang="en-US" dirty="0" smtClean="0"/>
              <a:t>Write name on the sheet.</a:t>
            </a:r>
          </a:p>
          <a:p>
            <a:r>
              <a:rPr lang="en-US" dirty="0" smtClean="0"/>
              <a:t>Scrunch it up and throw it. </a:t>
            </a:r>
            <a:endParaRPr lang="en-US" dirty="0"/>
          </a:p>
        </p:txBody>
      </p:sp>
    </p:spTree>
    <p:extLst>
      <p:ext uri="{BB962C8B-B14F-4D97-AF65-F5344CB8AC3E}">
        <p14:creationId xmlns:p14="http://schemas.microsoft.com/office/powerpoint/2010/main" val="20809420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Revision Techniques</a:t>
            </a:r>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3753" y="1340768"/>
            <a:ext cx="6840760" cy="5130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90918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Flashcards</a:t>
            </a:r>
            <a:endParaRPr lang="en-GB" dirty="0"/>
          </a:p>
        </p:txBody>
      </p:sp>
      <p:sp>
        <p:nvSpPr>
          <p:cNvPr id="3" name="Content Placeholder 2"/>
          <p:cNvSpPr>
            <a:spLocks noGrp="1"/>
          </p:cNvSpPr>
          <p:nvPr>
            <p:ph idx="1"/>
          </p:nvPr>
        </p:nvSpPr>
        <p:spPr/>
        <p:txBody>
          <a:bodyPr/>
          <a:lstStyle/>
          <a:p>
            <a:r>
              <a:rPr lang="en-GB" dirty="0" smtClean="0"/>
              <a:t>Question on one side.</a:t>
            </a:r>
          </a:p>
          <a:p>
            <a:r>
              <a:rPr lang="en-GB" dirty="0" smtClean="0"/>
              <a:t>Exam answer on the back.</a:t>
            </a:r>
          </a:p>
          <a:p>
            <a:endParaRPr lang="en-GB" dirty="0"/>
          </a:p>
        </p:txBody>
      </p:sp>
      <p:pic>
        <p:nvPicPr>
          <p:cNvPr id="4100" name="Picture 4" descr="Image result for flashcar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82627">
            <a:off x="4017332" y="2955790"/>
            <a:ext cx="4244927" cy="2829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74089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Quizlet – Electronic Flashcards</a:t>
            </a:r>
            <a:endParaRPr lang="en-GB" dirty="0"/>
          </a:p>
        </p:txBody>
      </p:sp>
      <p:sp>
        <p:nvSpPr>
          <p:cNvPr id="3" name="Content Placeholder 2"/>
          <p:cNvSpPr>
            <a:spLocks noGrp="1"/>
          </p:cNvSpPr>
          <p:nvPr>
            <p:ph idx="1"/>
          </p:nvPr>
        </p:nvSpPr>
        <p:spPr/>
        <p:txBody>
          <a:bodyPr/>
          <a:lstStyle/>
          <a:p>
            <a:r>
              <a:rPr lang="en-GB" dirty="0" smtClean="0"/>
              <a:t>Create flashcards that you can look at on your phone.</a:t>
            </a:r>
          </a:p>
          <a:p>
            <a:r>
              <a:rPr lang="en-GB" dirty="0" smtClean="0"/>
              <a:t>We could create a class set of flashcards.</a:t>
            </a:r>
          </a:p>
          <a:p>
            <a:pPr marL="0" indent="0">
              <a:buNone/>
            </a:pPr>
            <a:endParaRPr lang="en-GB" dirty="0" smtClean="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214335">
            <a:off x="3854677" y="3582603"/>
            <a:ext cx="4191000"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67041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Clock</a:t>
            </a:r>
            <a:endParaRPr lang="en-US" dirty="0"/>
          </a:p>
        </p:txBody>
      </p:sp>
      <p:sp>
        <p:nvSpPr>
          <p:cNvPr id="3" name="Content Placeholder 2"/>
          <p:cNvSpPr>
            <a:spLocks noGrp="1"/>
          </p:cNvSpPr>
          <p:nvPr>
            <p:ph idx="1"/>
          </p:nvPr>
        </p:nvSpPr>
        <p:spPr/>
        <p:txBody>
          <a:bodyPr/>
          <a:lstStyle/>
          <a:p>
            <a:r>
              <a:rPr lang="en-US" dirty="0" smtClean="0"/>
              <a:t>A revision clock is used to help break up your revision.</a:t>
            </a:r>
          </a:p>
          <a:p>
            <a:r>
              <a:rPr lang="en-US" dirty="0" smtClean="0"/>
              <a:t>Try making one for limestone unit. </a:t>
            </a:r>
            <a:endParaRPr lang="en-US" dirty="0"/>
          </a:p>
        </p:txBody>
      </p:sp>
    </p:spTree>
    <p:extLst>
      <p:ext uri="{BB962C8B-B14F-4D97-AF65-F5344CB8AC3E}">
        <p14:creationId xmlns:p14="http://schemas.microsoft.com/office/powerpoint/2010/main" val="41564566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39552" y="548680"/>
            <a:ext cx="7920880" cy="5940660"/>
          </a:xfrm>
          <a:prstGeom prst="rect">
            <a:avLst/>
          </a:prstGeom>
        </p:spPr>
      </p:pic>
    </p:spTree>
    <p:extLst>
      <p:ext uri="{BB962C8B-B14F-4D97-AF65-F5344CB8AC3E}">
        <p14:creationId xmlns:p14="http://schemas.microsoft.com/office/powerpoint/2010/main" val="40491590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Foldables</a:t>
            </a:r>
            <a:endParaRPr lang="en-GB" dirty="0"/>
          </a:p>
        </p:txBody>
      </p:sp>
      <p:sp>
        <p:nvSpPr>
          <p:cNvPr id="3" name="Content Placeholder 2"/>
          <p:cNvSpPr>
            <a:spLocks noGrp="1"/>
          </p:cNvSpPr>
          <p:nvPr>
            <p:ph idx="1"/>
          </p:nvPr>
        </p:nvSpPr>
        <p:spPr>
          <a:xfrm>
            <a:off x="395536" y="1545544"/>
            <a:ext cx="8229600" cy="4525963"/>
          </a:xfrm>
        </p:spPr>
        <p:txBody>
          <a:bodyPr/>
          <a:lstStyle/>
          <a:p>
            <a:r>
              <a:rPr lang="en-GB" dirty="0" smtClean="0"/>
              <a:t>Write question on one side of foldable and answer underneath the fold. </a:t>
            </a:r>
            <a:endParaRPr lang="en-GB"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59832" y="2564904"/>
            <a:ext cx="3096344" cy="4128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8669611"/>
      </p:ext>
    </p:extLst>
  </p:cSld>
  <p:clrMapOvr>
    <a:masterClrMapping/>
  </p:clrMapOvr>
  <p:timing>
    <p:tnLst>
      <p:par>
        <p:cTn id="1" dur="indefinite" restart="never" nodeType="tmRoot"/>
      </p:par>
    </p:tnLst>
  </p:timing>
</p:sld>
</file>

<file path=ppt/theme/theme1.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4029</TotalTime>
  <Words>621</Words>
  <Application>Microsoft Office PowerPoint</Application>
  <PresentationFormat>On-screen Show (4:3)</PresentationFormat>
  <Paragraphs>85</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2_Default Design</vt:lpstr>
      <vt:lpstr>PowerPoint Presentation</vt:lpstr>
      <vt:lpstr>Learning Intentions</vt:lpstr>
      <vt:lpstr>PowerPoint Presentation</vt:lpstr>
      <vt:lpstr>What is development? </vt:lpstr>
      <vt:lpstr>How can development be measured?</vt:lpstr>
      <vt:lpstr>Development Indicators</vt:lpstr>
      <vt:lpstr>GDP V GNP</vt:lpstr>
      <vt:lpstr>Single Indicators – Describe and Explain (how do they show development)</vt:lpstr>
      <vt:lpstr>Construct the table</vt:lpstr>
      <vt:lpstr>Hans Rosling Video</vt:lpstr>
      <vt:lpstr>EXAM QUESTION</vt:lpstr>
      <vt:lpstr>PowerPoint Presentation</vt:lpstr>
      <vt:lpstr>End of Population</vt:lpstr>
      <vt:lpstr>PowerPoint Presentation</vt:lpstr>
      <vt:lpstr>PowerPoint Presentation</vt:lpstr>
      <vt:lpstr>Revision Techniques</vt:lpstr>
      <vt:lpstr>Flashcards</vt:lpstr>
      <vt:lpstr>Quizlet – Electronic Flashcards</vt:lpstr>
      <vt:lpstr>Revision Clock</vt:lpstr>
      <vt:lpstr>PowerPoint Presentation</vt:lpstr>
      <vt:lpstr>Foldables</vt:lpstr>
    </vt:vector>
  </TitlesOfParts>
  <Company>CEC Education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 Thomas of Aquins R C H S</dc:creator>
  <cp:lastModifiedBy>Liam Smith</cp:lastModifiedBy>
  <cp:revision>376</cp:revision>
  <cp:lastPrinted>2017-10-09T07:03:28Z</cp:lastPrinted>
  <dcterms:created xsi:type="dcterms:W3CDTF">2005-01-31T15:07:56Z</dcterms:created>
  <dcterms:modified xsi:type="dcterms:W3CDTF">2017-11-03T12:04:37Z</dcterms:modified>
</cp:coreProperties>
</file>