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271" r:id="rId2"/>
    <p:sldId id="272" r:id="rId3"/>
    <p:sldId id="313" r:id="rId4"/>
    <p:sldId id="314" r:id="rId5"/>
    <p:sldId id="278" r:id="rId6"/>
    <p:sldId id="279" r:id="rId7"/>
    <p:sldId id="274" r:id="rId8"/>
    <p:sldId id="275" r:id="rId9"/>
    <p:sldId id="276" r:id="rId10"/>
    <p:sldId id="302" r:id="rId11"/>
    <p:sldId id="284" r:id="rId12"/>
    <p:sldId id="306" r:id="rId13"/>
    <p:sldId id="307" r:id="rId14"/>
    <p:sldId id="308" r:id="rId15"/>
    <p:sldId id="309" r:id="rId16"/>
    <p:sldId id="298" r:id="rId17"/>
    <p:sldId id="285" r:id="rId18"/>
    <p:sldId id="286" r:id="rId19"/>
    <p:sldId id="299" r:id="rId20"/>
    <p:sldId id="300" r:id="rId21"/>
    <p:sldId id="287" r:id="rId22"/>
    <p:sldId id="288" r:id="rId23"/>
    <p:sldId id="289" r:id="rId24"/>
    <p:sldId id="290" r:id="rId25"/>
    <p:sldId id="291" r:id="rId26"/>
    <p:sldId id="294" r:id="rId27"/>
    <p:sldId id="295" r:id="rId28"/>
    <p:sldId id="296" r:id="rId29"/>
    <p:sldId id="301" r:id="rId30"/>
    <p:sldId id="303" r:id="rId31"/>
    <p:sldId id="304" r:id="rId32"/>
    <p:sldId id="305" r:id="rId33"/>
    <p:sldId id="310" r:id="rId34"/>
    <p:sldId id="297" r:id="rId35"/>
    <p:sldId id="311" r:id="rId36"/>
    <p:sldId id="316" r:id="rId37"/>
    <p:sldId id="315" r:id="rId38"/>
    <p:sldId id="323" r:id="rId39"/>
    <p:sldId id="317" r:id="rId40"/>
    <p:sldId id="318" r:id="rId41"/>
    <p:sldId id="319" r:id="rId42"/>
    <p:sldId id="320" r:id="rId43"/>
    <p:sldId id="321" r:id="rId44"/>
    <p:sldId id="322" r:id="rId45"/>
    <p:sldId id="330" r:id="rId46"/>
    <p:sldId id="324" r:id="rId47"/>
    <p:sldId id="325" r:id="rId48"/>
    <p:sldId id="326" r:id="rId49"/>
    <p:sldId id="327" r:id="rId50"/>
    <p:sldId id="328" r:id="rId51"/>
    <p:sldId id="329" r:id="rId52"/>
    <p:sldId id="331" r:id="rId53"/>
    <p:sldId id="332" r:id="rId54"/>
    <p:sldId id="333" r:id="rId55"/>
    <p:sldId id="334" r:id="rId56"/>
    <p:sldId id="335" r:id="rId57"/>
    <p:sldId id="371" r:id="rId58"/>
    <p:sldId id="336" r:id="rId59"/>
    <p:sldId id="337" r:id="rId60"/>
    <p:sldId id="338" r:id="rId61"/>
    <p:sldId id="340" r:id="rId62"/>
    <p:sldId id="341" r:id="rId63"/>
    <p:sldId id="349" r:id="rId64"/>
    <p:sldId id="339" r:id="rId65"/>
    <p:sldId id="342" r:id="rId66"/>
    <p:sldId id="343" r:id="rId67"/>
    <p:sldId id="344" r:id="rId68"/>
    <p:sldId id="345" r:id="rId69"/>
    <p:sldId id="346" r:id="rId70"/>
    <p:sldId id="347" r:id="rId71"/>
    <p:sldId id="355" r:id="rId72"/>
    <p:sldId id="356" r:id="rId73"/>
    <p:sldId id="357" r:id="rId74"/>
    <p:sldId id="358" r:id="rId75"/>
    <p:sldId id="365" r:id="rId76"/>
    <p:sldId id="366" r:id="rId77"/>
    <p:sldId id="370" r:id="rId78"/>
    <p:sldId id="360" r:id="rId79"/>
    <p:sldId id="351" r:id="rId80"/>
    <p:sldId id="352" r:id="rId81"/>
    <p:sldId id="359" r:id="rId82"/>
    <p:sldId id="354" r:id="rId83"/>
    <p:sldId id="361" r:id="rId84"/>
    <p:sldId id="369" r:id="rId85"/>
    <p:sldId id="363" r:id="rId86"/>
    <p:sldId id="364" r:id="rId87"/>
    <p:sldId id="367" r:id="rId88"/>
    <p:sldId id="368" r:id="rId89"/>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am Smith" initials="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03" autoAdjust="0"/>
    <p:restoredTop sz="94557"/>
  </p:normalViewPr>
  <p:slideViewPr>
    <p:cSldViewPr>
      <p:cViewPr varScale="1">
        <p:scale>
          <a:sx n="47" d="100"/>
          <a:sy n="47" d="100"/>
        </p:scale>
        <p:origin x="498"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8397" cy="497762"/>
          </a:xfrm>
          <a:prstGeom prst="rect">
            <a:avLst/>
          </a:prstGeom>
        </p:spPr>
        <p:txBody>
          <a:bodyPr vert="horz" lIns="92282" tIns="46142" rIns="92282" bIns="46142" rtlCol="0"/>
          <a:lstStyle>
            <a:lvl1pPr algn="l">
              <a:defRPr sz="1200"/>
            </a:lvl1pPr>
          </a:lstStyle>
          <a:p>
            <a:endParaRPr lang="en-GB"/>
          </a:p>
        </p:txBody>
      </p:sp>
      <p:sp>
        <p:nvSpPr>
          <p:cNvPr id="3" name="Date Placeholder 2"/>
          <p:cNvSpPr>
            <a:spLocks noGrp="1"/>
          </p:cNvSpPr>
          <p:nvPr>
            <p:ph type="dt" sz="quarter" idx="1"/>
          </p:nvPr>
        </p:nvSpPr>
        <p:spPr>
          <a:xfrm>
            <a:off x="3855596" y="1"/>
            <a:ext cx="2948397" cy="497762"/>
          </a:xfrm>
          <a:prstGeom prst="rect">
            <a:avLst/>
          </a:prstGeom>
        </p:spPr>
        <p:txBody>
          <a:bodyPr vert="horz" lIns="92282" tIns="46142" rIns="92282" bIns="46142" rtlCol="0"/>
          <a:lstStyle>
            <a:lvl1pPr algn="r">
              <a:defRPr sz="1200"/>
            </a:lvl1pPr>
          </a:lstStyle>
          <a:p>
            <a:fld id="{BD706891-E2FE-42B6-BA91-4835BF480521}" type="datetimeFigureOut">
              <a:rPr lang="en-GB" smtClean="0"/>
              <a:pPr/>
              <a:t>12/09/2018</a:t>
            </a:fld>
            <a:endParaRPr lang="en-GB"/>
          </a:p>
        </p:txBody>
      </p:sp>
      <p:sp>
        <p:nvSpPr>
          <p:cNvPr id="4" name="Footer Placeholder 3"/>
          <p:cNvSpPr>
            <a:spLocks noGrp="1"/>
          </p:cNvSpPr>
          <p:nvPr>
            <p:ph type="ftr" sz="quarter" idx="2"/>
          </p:nvPr>
        </p:nvSpPr>
        <p:spPr>
          <a:xfrm>
            <a:off x="0" y="9444749"/>
            <a:ext cx="2948397" cy="497761"/>
          </a:xfrm>
          <a:prstGeom prst="rect">
            <a:avLst/>
          </a:prstGeom>
        </p:spPr>
        <p:txBody>
          <a:bodyPr vert="horz" lIns="92282" tIns="46142" rIns="92282" bIns="46142" rtlCol="0" anchor="b"/>
          <a:lstStyle>
            <a:lvl1pPr algn="l">
              <a:defRPr sz="1200"/>
            </a:lvl1pPr>
          </a:lstStyle>
          <a:p>
            <a:endParaRPr lang="en-GB"/>
          </a:p>
        </p:txBody>
      </p:sp>
      <p:sp>
        <p:nvSpPr>
          <p:cNvPr id="5" name="Slide Number Placeholder 4"/>
          <p:cNvSpPr>
            <a:spLocks noGrp="1"/>
          </p:cNvSpPr>
          <p:nvPr>
            <p:ph type="sldNum" sz="quarter" idx="3"/>
          </p:nvPr>
        </p:nvSpPr>
        <p:spPr>
          <a:xfrm>
            <a:off x="3855596" y="9444749"/>
            <a:ext cx="2948397" cy="497761"/>
          </a:xfrm>
          <a:prstGeom prst="rect">
            <a:avLst/>
          </a:prstGeom>
        </p:spPr>
        <p:txBody>
          <a:bodyPr vert="horz" lIns="92282" tIns="46142" rIns="92282" bIns="46142"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8-09-12T14:11:15.386"/>
    </inkml:context>
    <inkml:brush xml:id="br0">
      <inkml:brushProperty name="width" value="0.05292" units="cm"/>
      <inkml:brushProperty name="height" value="0.05292" units="cm"/>
      <inkml:brushProperty name="color" value="#FF0000"/>
    </inkml:brush>
  </inkml:definitions>
  <inkml:trace contextRef="#ctx0" brushRef="#br0">4095 10065 512 0,'-63'0'0'16,"1"0"0"-16,31 32 0 16,-96-32 0-16,30 32 0 15,-30-1 0 1,0 33 0-16,32-31 0 15,-32 30 0 1,32-1 0-16,-32 34 0 16,32-1 0-16,-1 1 0 15,1-1 0 1,0 0 0-16,30 32 0 15,34-31 0 1,-1 30 0-16,1-30 0 16,62-1 0-16,1 32 0 15,32-32 0 1,-1 1 0-16,33 30 0 15,-1-30 0 1,33-2 0 0,-1-30 0-16,-1 0 0 15,64 0 0 1,-63-34 0-16,65 3 0 15,-1-2 0 1,-2-31 0-16,33 0 0 16,2 0 0-16,-4 0 0 15,3 0 0 1,-1-31 0-16,2-2 0 15,-3-29 0 1,-63-1 0-16,34-1 0 16,-34-32 0-16,-31 1 0 15,-32 0 0 1,-32-32 0-16,1 0 0 15,-32-31 0 1,-32 30 0-16,-64-190 0 16,-31 129 0-1,0 29 0 1,-63 33 0-1,-33-32 0-15,-32 64 0 16,-30 0 0 0,-33 0 0-16,-32 62 0 15,-31 3 0 1,-32 60 0-16,-64 3 0 15,32 62 0 1,224-63 0-16,-66 31 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8" cy="497205"/>
          </a:xfrm>
          <a:prstGeom prst="rect">
            <a:avLst/>
          </a:prstGeom>
        </p:spPr>
        <p:txBody>
          <a:bodyPr vert="horz" lIns="92282" tIns="46142" rIns="92282" bIns="46142" rtlCol="0"/>
          <a:lstStyle>
            <a:lvl1pPr algn="l">
              <a:defRPr sz="1200" smtClean="0"/>
            </a:lvl1pPr>
          </a:lstStyle>
          <a:p>
            <a:pPr>
              <a:defRPr/>
            </a:pPr>
            <a:endParaRPr lang="en-GB"/>
          </a:p>
        </p:txBody>
      </p:sp>
      <p:sp>
        <p:nvSpPr>
          <p:cNvPr id="3" name="Date Placeholder 2"/>
          <p:cNvSpPr>
            <a:spLocks noGrp="1"/>
          </p:cNvSpPr>
          <p:nvPr>
            <p:ph type="dt" idx="1"/>
          </p:nvPr>
        </p:nvSpPr>
        <p:spPr>
          <a:xfrm>
            <a:off x="3854940" y="1"/>
            <a:ext cx="2949098" cy="497205"/>
          </a:xfrm>
          <a:prstGeom prst="rect">
            <a:avLst/>
          </a:prstGeom>
        </p:spPr>
        <p:txBody>
          <a:bodyPr vert="horz" lIns="92282" tIns="46142" rIns="92282" bIns="46142" rtlCol="0"/>
          <a:lstStyle>
            <a:lvl1pPr algn="r">
              <a:defRPr sz="1200" smtClean="0"/>
            </a:lvl1pPr>
          </a:lstStyle>
          <a:p>
            <a:pPr>
              <a:defRPr/>
            </a:pPr>
            <a:fld id="{DC902F4D-219D-4565-B917-303B3AA554AB}" type="datetimeFigureOut">
              <a:rPr lang="en-GB"/>
              <a:pPr>
                <a:defRPr/>
              </a:pPr>
              <a:t>12/09/2018</a:t>
            </a:fld>
            <a:endParaRPr lang="en-GB"/>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2282" tIns="46142" rIns="92282" bIns="46142" rtlCol="0" anchor="ctr"/>
          <a:lstStyle/>
          <a:p>
            <a:pPr lvl="0"/>
            <a:endParaRPr lang="en-GB" noProof="0"/>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2282" tIns="46142" rIns="92282" bIns="4614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1" y="9445170"/>
            <a:ext cx="2949098" cy="497205"/>
          </a:xfrm>
          <a:prstGeom prst="rect">
            <a:avLst/>
          </a:prstGeom>
        </p:spPr>
        <p:txBody>
          <a:bodyPr vert="horz" lIns="92282" tIns="46142" rIns="92282" bIns="46142"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4940" y="9445170"/>
            <a:ext cx="2949098" cy="497205"/>
          </a:xfrm>
          <a:prstGeom prst="rect">
            <a:avLst/>
          </a:prstGeom>
        </p:spPr>
        <p:txBody>
          <a:bodyPr vert="horz" lIns="92282" tIns="46142" rIns="92282" bIns="46142"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ieWNzZPfZz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youtube.com/watch?v=GsUa1i5QQ0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6.emf"/></Relationships>
</file>

<file path=ppt/slides/_rels/slide8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0338"/>
            <a:ext cx="8229600" cy="1900510"/>
          </a:xfrm>
          <a:solidFill>
            <a:schemeClr val="bg1"/>
          </a:solidFill>
          <a:ln>
            <a:solidFill>
              <a:schemeClr val="tx1"/>
            </a:solidFill>
          </a:ln>
        </p:spPr>
        <p:txBody>
          <a:bodyPr/>
          <a:lstStyle/>
          <a:p>
            <a:r>
              <a:rPr lang="en-GB" sz="6600" b="1" dirty="0" smtClean="0"/>
              <a:t>Urban Change and Management in Rio </a:t>
            </a:r>
            <a:endParaRPr lang="en-GB" sz="6600" b="1" dirty="0"/>
          </a:p>
        </p:txBody>
      </p:sp>
      <p:sp>
        <p:nvSpPr>
          <p:cNvPr id="19458" name="AutoShape 2" descr="Image result for britains clim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6" name="AutoShape 2" descr="Image result for air mas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Image result for air mas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p:nvPicPr>
        <p:blipFill>
          <a:blip r:embed="rId2"/>
          <a:stretch>
            <a:fillRect/>
          </a:stretch>
        </p:blipFill>
        <p:spPr>
          <a:xfrm>
            <a:off x="1351620" y="2204864"/>
            <a:ext cx="6461448" cy="4086866"/>
          </a:xfrm>
          <a:prstGeom prst="rect">
            <a:avLst/>
          </a:prstGeom>
        </p:spPr>
      </p:pic>
    </p:spTree>
    <p:extLst>
      <p:ext uri="{BB962C8B-B14F-4D97-AF65-F5344CB8AC3E}">
        <p14:creationId xmlns:p14="http://schemas.microsoft.com/office/powerpoint/2010/main" val="3355474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are we learning?</a:t>
            </a:r>
            <a:endParaRPr lang="en-GB" dirty="0"/>
          </a:p>
        </p:txBody>
      </p:sp>
      <p:sp>
        <p:nvSpPr>
          <p:cNvPr id="3" name="Content Placeholder 2"/>
          <p:cNvSpPr>
            <a:spLocks noGrp="1"/>
          </p:cNvSpPr>
          <p:nvPr>
            <p:ph idx="1"/>
          </p:nvPr>
        </p:nvSpPr>
        <p:spPr>
          <a:xfrm>
            <a:off x="457200" y="1600201"/>
            <a:ext cx="8229600" cy="2116831"/>
          </a:xfrm>
          <a:solidFill>
            <a:schemeClr val="bg1"/>
          </a:solidFill>
          <a:ln>
            <a:solidFill>
              <a:schemeClr val="tx1"/>
            </a:solidFill>
          </a:ln>
        </p:spPr>
        <p:txBody>
          <a:bodyPr/>
          <a:lstStyle/>
          <a:p>
            <a:r>
              <a:rPr lang="en-GB" dirty="0">
                <a:solidFill>
                  <a:srgbClr val="FF0000"/>
                </a:solidFill>
              </a:rPr>
              <a:t>H</a:t>
            </a:r>
            <a:r>
              <a:rPr lang="en-GB" dirty="0" smtClean="0">
                <a:solidFill>
                  <a:srgbClr val="FF0000"/>
                </a:solidFill>
              </a:rPr>
              <a:t>ousing and transport issues.</a:t>
            </a:r>
          </a:p>
          <a:p>
            <a:r>
              <a:rPr lang="en-GB" dirty="0" smtClean="0"/>
              <a:t>Management strategies employment</a:t>
            </a:r>
          </a:p>
          <a:p>
            <a:r>
              <a:rPr lang="en-GB" dirty="0" smtClean="0"/>
              <a:t>Impact of these management strategies.</a:t>
            </a:r>
            <a:endParaRPr lang="en-GB" dirty="0"/>
          </a:p>
        </p:txBody>
      </p:sp>
      <p:pic>
        <p:nvPicPr>
          <p:cNvPr id="1032" name="Picture 8" descr="Image result for ca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6427" y="4437112"/>
            <a:ext cx="3612362" cy="15567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1835696" y="4129658"/>
            <a:ext cx="2105025" cy="2171700"/>
          </a:xfrm>
          <a:prstGeom prst="rect">
            <a:avLst/>
          </a:prstGeom>
        </p:spPr>
      </p:pic>
    </p:spTree>
    <p:extLst>
      <p:ext uri="{BB962C8B-B14F-4D97-AF65-F5344CB8AC3E}">
        <p14:creationId xmlns:p14="http://schemas.microsoft.com/office/powerpoint/2010/main" val="1395713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Starter Question </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Explain and evaluate methods used to control traffic congestion in a developed world city (6).</a:t>
            </a:r>
            <a:endParaRPr lang="en-GB" dirty="0"/>
          </a:p>
        </p:txBody>
      </p:sp>
    </p:spTree>
    <p:extLst>
      <p:ext uri="{BB962C8B-B14F-4D97-AF65-F5344CB8AC3E}">
        <p14:creationId xmlns:p14="http://schemas.microsoft.com/office/powerpoint/2010/main" val="40124672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8229600" cy="2116832"/>
          </a:xfrm>
          <a:solidFill>
            <a:schemeClr val="bg1"/>
          </a:solidFill>
          <a:ln>
            <a:solidFill>
              <a:schemeClr val="tx1"/>
            </a:solidFill>
          </a:ln>
        </p:spPr>
        <p:txBody>
          <a:bodyPr/>
          <a:lstStyle/>
          <a:p>
            <a:r>
              <a:rPr lang="en-GB" dirty="0" smtClean="0"/>
              <a:t>Park and ride was set up. This has been successful as buses are used instead of cars.</a:t>
            </a:r>
            <a:endParaRPr lang="en-GB" dirty="0"/>
          </a:p>
        </p:txBody>
      </p:sp>
      <p:sp>
        <p:nvSpPr>
          <p:cNvPr id="4" name="Content Placeholder 2"/>
          <p:cNvSpPr txBox="1">
            <a:spLocks/>
          </p:cNvSpPr>
          <p:nvPr/>
        </p:nvSpPr>
        <p:spPr bwMode="auto">
          <a:xfrm>
            <a:off x="535008" y="2708920"/>
            <a:ext cx="8229600" cy="3672408"/>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t>Park and ride was set up which means people don’t drive cars into CBD and instead of more than twenty cars, you have one bus. This has been very successful as Hermiston has a 95% average occupancy rate and facilities have been extended to deal with popularity.</a:t>
            </a:r>
            <a:endParaRPr lang="en-GB" b="0" dirty="0"/>
          </a:p>
        </p:txBody>
      </p:sp>
    </p:spTree>
    <p:extLst>
      <p:ext uri="{BB962C8B-B14F-4D97-AF65-F5344CB8AC3E}">
        <p14:creationId xmlns:p14="http://schemas.microsoft.com/office/powerpoint/2010/main" val="59237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Brazil’s Golden Triangle</a:t>
            </a:r>
            <a:endParaRPr lang="en-GB" dirty="0"/>
          </a:p>
        </p:txBody>
      </p:sp>
      <p:pic>
        <p:nvPicPr>
          <p:cNvPr id="4" name="Picture 3"/>
          <p:cNvPicPr>
            <a:picLocks noChangeAspect="1"/>
          </p:cNvPicPr>
          <p:nvPr/>
        </p:nvPicPr>
        <p:blipFill>
          <a:blip r:embed="rId2"/>
          <a:stretch>
            <a:fillRect/>
          </a:stretch>
        </p:blipFill>
        <p:spPr>
          <a:xfrm>
            <a:off x="2209800" y="1444836"/>
            <a:ext cx="5098504" cy="5417161"/>
          </a:xfrm>
          <a:prstGeom prst="rect">
            <a:avLst/>
          </a:prstGeom>
        </p:spPr>
      </p:pic>
      <p:cxnSp>
        <p:nvCxnSpPr>
          <p:cNvPr id="6" name="Straight Arrow Connector 5"/>
          <p:cNvCxnSpPr/>
          <p:nvPr/>
        </p:nvCxnSpPr>
        <p:spPr bwMode="auto">
          <a:xfrm>
            <a:off x="1907704" y="4161976"/>
            <a:ext cx="3528392" cy="1147792"/>
          </a:xfrm>
          <a:prstGeom prst="straightConnector1">
            <a:avLst/>
          </a:prstGeom>
          <a:solidFill>
            <a:schemeClr val="accent1"/>
          </a:solidFill>
          <a:ln w="762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p:nvPr/>
        </p:nvCxnSpPr>
        <p:spPr bwMode="auto">
          <a:xfrm flipH="1">
            <a:off x="5789707" y="3068960"/>
            <a:ext cx="1656184" cy="1867872"/>
          </a:xfrm>
          <a:prstGeom prst="straightConnector1">
            <a:avLst/>
          </a:prstGeom>
          <a:solidFill>
            <a:schemeClr val="accent1"/>
          </a:solidFill>
          <a:ln w="762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1"/>
          <p:cNvCxnSpPr/>
          <p:nvPr/>
        </p:nvCxnSpPr>
        <p:spPr bwMode="auto">
          <a:xfrm flipH="1" flipV="1">
            <a:off x="5789707" y="5303743"/>
            <a:ext cx="2594994" cy="483362"/>
          </a:xfrm>
          <a:prstGeom prst="straightConnector1">
            <a:avLst/>
          </a:prstGeom>
          <a:solidFill>
            <a:schemeClr val="accent1"/>
          </a:solidFill>
          <a:ln w="762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flipV="1">
            <a:off x="5436096" y="4936832"/>
            <a:ext cx="353611" cy="36691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a:off x="5436096" y="5311708"/>
            <a:ext cx="783704" cy="76359"/>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p:nvPr/>
        </p:nvCxnSpPr>
        <p:spPr bwMode="auto">
          <a:xfrm flipH="1" flipV="1">
            <a:off x="5821894" y="4964030"/>
            <a:ext cx="152400" cy="335857"/>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5247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is it?</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South East of Brazil is where most people live.</a:t>
            </a:r>
          </a:p>
          <a:p>
            <a:r>
              <a:rPr lang="en-GB" dirty="0" smtClean="0"/>
              <a:t>It has always been the most industrial region – this caused the term “Golden Triangle” to be made. </a:t>
            </a:r>
          </a:p>
          <a:p>
            <a:r>
              <a:rPr lang="en-GB" dirty="0" smtClean="0"/>
              <a:t>The Golden Triangle is made up of three Brazilian cities: Rio De Janeiro, Sao Paulo and Belo Horizonte.</a:t>
            </a:r>
          </a:p>
          <a:p>
            <a:endParaRPr lang="en-GB" dirty="0"/>
          </a:p>
        </p:txBody>
      </p:sp>
    </p:spTree>
    <p:extLst>
      <p:ext uri="{BB962C8B-B14F-4D97-AF65-F5344CB8AC3E}">
        <p14:creationId xmlns:p14="http://schemas.microsoft.com/office/powerpoint/2010/main" val="8448360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About Rio</a:t>
            </a:r>
            <a:endParaRPr lang="en-GB" dirty="0"/>
          </a:p>
        </p:txBody>
      </p:sp>
      <p:sp>
        <p:nvSpPr>
          <p:cNvPr id="3" name="Content Placeholder 2"/>
          <p:cNvSpPr>
            <a:spLocks noGrp="1"/>
          </p:cNvSpPr>
          <p:nvPr>
            <p:ph idx="1"/>
          </p:nvPr>
        </p:nvSpPr>
        <p:spPr>
          <a:xfrm>
            <a:off x="457200" y="1600200"/>
            <a:ext cx="8229600" cy="4600229"/>
          </a:xfrm>
          <a:solidFill>
            <a:schemeClr val="bg1"/>
          </a:solidFill>
          <a:ln>
            <a:solidFill>
              <a:schemeClr val="tx1"/>
            </a:solidFill>
          </a:ln>
        </p:spPr>
        <p:txBody>
          <a:bodyPr/>
          <a:lstStyle/>
          <a:p>
            <a:r>
              <a:rPr lang="en-GB" dirty="0" smtClean="0"/>
              <a:t>Brazil’s </a:t>
            </a:r>
            <a:r>
              <a:rPr lang="en-GB" dirty="0"/>
              <a:t>second largest  city </a:t>
            </a:r>
            <a:r>
              <a:rPr lang="en-GB" dirty="0" smtClean="0"/>
              <a:t>= population of </a:t>
            </a:r>
            <a:r>
              <a:rPr lang="en-GB" dirty="0"/>
              <a:t>approximately 6  million. </a:t>
            </a:r>
            <a:endParaRPr lang="en-GB" dirty="0" smtClean="0"/>
          </a:p>
          <a:p>
            <a:r>
              <a:rPr lang="en-GB" dirty="0" smtClean="0"/>
              <a:t>It </a:t>
            </a:r>
            <a:r>
              <a:rPr lang="en-GB" dirty="0"/>
              <a:t>was the  capital of Brazil from  1763 until </a:t>
            </a:r>
            <a:r>
              <a:rPr lang="en-GB" dirty="0" smtClean="0"/>
              <a:t>1960.</a:t>
            </a:r>
            <a:endParaRPr lang="en-GB" dirty="0"/>
          </a:p>
        </p:txBody>
      </p:sp>
      <p:pic>
        <p:nvPicPr>
          <p:cNvPr id="1026" name="Picture 2" descr="Image result for christ redeemer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3789040"/>
            <a:ext cx="2628064" cy="2411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834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Location</a:t>
            </a:r>
            <a:endParaRPr lang="en-GB" dirty="0"/>
          </a:p>
        </p:txBody>
      </p:sp>
      <p:sp>
        <p:nvSpPr>
          <p:cNvPr id="3" name="Content Placeholder 2"/>
          <p:cNvSpPr>
            <a:spLocks noGrp="1"/>
          </p:cNvSpPr>
          <p:nvPr>
            <p:ph idx="1"/>
          </p:nvPr>
        </p:nvSpPr>
        <p:spPr>
          <a:xfrm>
            <a:off x="457200" y="1600201"/>
            <a:ext cx="8229600" cy="2714624"/>
          </a:xfrm>
          <a:solidFill>
            <a:schemeClr val="bg1"/>
          </a:solidFill>
          <a:ln>
            <a:solidFill>
              <a:schemeClr val="tx1"/>
            </a:solidFill>
          </a:ln>
        </p:spPr>
        <p:txBody>
          <a:bodyPr/>
          <a:lstStyle/>
          <a:p>
            <a:r>
              <a:rPr lang="en-GB" dirty="0" smtClean="0"/>
              <a:t>SE </a:t>
            </a:r>
            <a:r>
              <a:rPr lang="en-GB" dirty="0"/>
              <a:t>Brazil on the Atlantic coast</a:t>
            </a:r>
          </a:p>
          <a:p>
            <a:r>
              <a:rPr lang="en-GB" dirty="0" smtClean="0"/>
              <a:t>Next </a:t>
            </a:r>
            <a:r>
              <a:rPr lang="en-GB" dirty="0"/>
              <a:t>to a large natural </a:t>
            </a:r>
            <a:r>
              <a:rPr lang="en-GB" dirty="0" smtClean="0"/>
              <a:t>harbour -Guanabara </a:t>
            </a:r>
            <a:r>
              <a:rPr lang="en-GB" dirty="0"/>
              <a:t>Bay</a:t>
            </a:r>
          </a:p>
          <a:p>
            <a:r>
              <a:rPr lang="en-GB" dirty="0"/>
              <a:t>S</a:t>
            </a:r>
            <a:r>
              <a:rPr lang="en-GB" dirty="0" smtClean="0"/>
              <a:t>trip </a:t>
            </a:r>
            <a:r>
              <a:rPr lang="en-GB" dirty="0"/>
              <a:t>of flat land between the coast and steep inland mountains</a:t>
            </a:r>
          </a:p>
        </p:txBody>
      </p:sp>
      <p:pic>
        <p:nvPicPr>
          <p:cNvPr id="4" name="Picture 3"/>
          <p:cNvPicPr>
            <a:picLocks noChangeAspect="1"/>
          </p:cNvPicPr>
          <p:nvPr/>
        </p:nvPicPr>
        <p:blipFill>
          <a:blip r:embed="rId2"/>
          <a:stretch>
            <a:fillRect/>
          </a:stretch>
        </p:blipFill>
        <p:spPr>
          <a:xfrm>
            <a:off x="0" y="4314825"/>
            <a:ext cx="9144000" cy="2543175"/>
          </a:xfrm>
          <a:prstGeom prst="rect">
            <a:avLst/>
          </a:prstGeom>
        </p:spPr>
      </p:pic>
    </p:spTree>
    <p:extLst>
      <p:ext uri="{BB962C8B-B14F-4D97-AF65-F5344CB8AC3E}">
        <p14:creationId xmlns:p14="http://schemas.microsoft.com/office/powerpoint/2010/main" val="1551527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829018"/>
            <a:ext cx="8229600" cy="4525963"/>
          </a:xfrm>
          <a:solidFill>
            <a:schemeClr val="bg1"/>
          </a:solidFill>
          <a:ln>
            <a:solidFill>
              <a:schemeClr val="tx1"/>
            </a:solidFill>
          </a:ln>
        </p:spPr>
        <p:txBody>
          <a:bodyPr/>
          <a:lstStyle/>
          <a:p>
            <a:r>
              <a:rPr lang="en-GB" dirty="0">
                <a:hlinkClick r:id="rId2"/>
              </a:rPr>
              <a:t>https://</a:t>
            </a:r>
            <a:r>
              <a:rPr lang="en-GB" dirty="0" smtClean="0">
                <a:hlinkClick r:id="rId2"/>
              </a:rPr>
              <a:t>www.youtube.com/watch?v=ieWNzZPfZzk</a:t>
            </a:r>
            <a:endParaRPr lang="en-GB" dirty="0" smtClean="0"/>
          </a:p>
          <a:p>
            <a:r>
              <a:rPr lang="en-GB" dirty="0" smtClean="0"/>
              <a:t>Show smartboard images.</a:t>
            </a:r>
            <a:endParaRPr lang="en-GB" dirty="0"/>
          </a:p>
        </p:txBody>
      </p:sp>
    </p:spTree>
    <p:extLst>
      <p:ext uri="{BB962C8B-B14F-4D97-AF65-F5344CB8AC3E}">
        <p14:creationId xmlns:p14="http://schemas.microsoft.com/office/powerpoint/2010/main" val="4178713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Rio’s different zones – Smartboard File</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4067798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3456384"/>
          </a:xfrm>
          <a:solidFill>
            <a:schemeClr val="bg1"/>
          </a:solidFill>
          <a:ln>
            <a:solidFill>
              <a:schemeClr val="tx1"/>
            </a:solidFill>
          </a:ln>
        </p:spPr>
        <p:txBody>
          <a:bodyPr/>
          <a:lstStyle/>
          <a:p>
            <a:r>
              <a:rPr lang="en-GB" sz="6600" dirty="0" smtClean="0"/>
              <a:t>Why do people move to Rio from the countryside?</a:t>
            </a:r>
            <a:endParaRPr lang="en-GB" sz="6600" dirty="0"/>
          </a:p>
        </p:txBody>
      </p:sp>
    </p:spTree>
    <p:extLst>
      <p:ext uri="{BB962C8B-B14F-4D97-AF65-F5344CB8AC3E}">
        <p14:creationId xmlns:p14="http://schemas.microsoft.com/office/powerpoint/2010/main" val="35788555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30" y="0"/>
            <a:ext cx="9252520" cy="6858000"/>
          </a:xfrm>
          <a:prstGeom prst="rect">
            <a:avLst/>
          </a:prstGeom>
        </p:spPr>
      </p:pic>
      <p:sp>
        <p:nvSpPr>
          <p:cNvPr id="7" name="TextBox 6"/>
          <p:cNvSpPr txBox="1"/>
          <p:nvPr/>
        </p:nvSpPr>
        <p:spPr>
          <a:xfrm>
            <a:off x="251520" y="6088559"/>
            <a:ext cx="7992888" cy="769441"/>
          </a:xfrm>
          <a:prstGeom prst="rect">
            <a:avLst/>
          </a:prstGeom>
          <a:noFill/>
        </p:spPr>
        <p:txBody>
          <a:bodyPr wrap="square" rtlCol="0">
            <a:spAutoFit/>
          </a:bodyPr>
          <a:lstStyle/>
          <a:p>
            <a:r>
              <a:rPr lang="en-GB" sz="4400" dirty="0" smtClean="0"/>
              <a:t>Rural </a:t>
            </a:r>
            <a:r>
              <a:rPr lang="en-GB" sz="4400" dirty="0" smtClean="0">
                <a:sym typeface="Wingdings" panose="05000000000000000000" pitchFamily="2" charset="2"/>
              </a:rPr>
              <a:t> Urban Migration</a:t>
            </a:r>
            <a:endParaRPr lang="en-GB" sz="4400" dirty="0"/>
          </a:p>
        </p:txBody>
      </p:sp>
    </p:spTree>
    <p:extLst>
      <p:ext uri="{BB962C8B-B14F-4D97-AF65-F5344CB8AC3E}">
        <p14:creationId xmlns:p14="http://schemas.microsoft.com/office/powerpoint/2010/main" val="1886237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Urbanisation</a:t>
            </a:r>
            <a:endParaRPr lang="en-GB" dirty="0"/>
          </a:p>
        </p:txBody>
      </p:sp>
      <p:sp>
        <p:nvSpPr>
          <p:cNvPr id="3" name="Content Placeholder 2"/>
          <p:cNvSpPr>
            <a:spLocks noGrp="1"/>
          </p:cNvSpPr>
          <p:nvPr>
            <p:ph idx="1"/>
          </p:nvPr>
        </p:nvSpPr>
        <p:spPr>
          <a:xfrm>
            <a:off x="457200" y="1600201"/>
            <a:ext cx="8229600" cy="3556992"/>
          </a:xfrm>
          <a:solidFill>
            <a:schemeClr val="bg1"/>
          </a:solidFill>
          <a:ln>
            <a:solidFill>
              <a:schemeClr val="tx1"/>
            </a:solidFill>
          </a:ln>
        </p:spPr>
        <p:txBody>
          <a:bodyPr/>
          <a:lstStyle/>
          <a:p>
            <a:r>
              <a:rPr lang="en-GB" dirty="0"/>
              <a:t>Urbanisation means an increase in the number of people living </a:t>
            </a:r>
            <a:r>
              <a:rPr lang="en-GB" dirty="0" smtClean="0"/>
              <a:t>in </a:t>
            </a:r>
            <a:r>
              <a:rPr lang="en-GB" dirty="0"/>
              <a:t>cities.</a:t>
            </a:r>
          </a:p>
          <a:p>
            <a:r>
              <a:rPr lang="en-GB" dirty="0" smtClean="0"/>
              <a:t>In Brazil, people are migrating from the rural areas to live in the cities in the South East.</a:t>
            </a:r>
          </a:p>
          <a:p>
            <a:r>
              <a:rPr lang="en-GB" dirty="0" smtClean="0"/>
              <a:t>Why????</a:t>
            </a:r>
          </a:p>
        </p:txBody>
      </p:sp>
    </p:spTree>
    <p:extLst>
      <p:ext uri="{BB962C8B-B14F-4D97-AF65-F5344CB8AC3E}">
        <p14:creationId xmlns:p14="http://schemas.microsoft.com/office/powerpoint/2010/main" val="3226309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Push Factors</a:t>
            </a:r>
            <a:endParaRPr lang="en-GB" dirty="0"/>
          </a:p>
        </p:txBody>
      </p:sp>
      <p:pic>
        <p:nvPicPr>
          <p:cNvPr id="4" name="Picture 6" descr="Image result for push"/>
          <p:cNvPicPr>
            <a:picLocks noChangeAspect="1" noChangeArrowheads="1"/>
          </p:cNvPicPr>
          <p:nvPr/>
        </p:nvPicPr>
        <p:blipFill>
          <a:blip r:embed="rId2" cstate="print"/>
          <a:srcRect/>
          <a:stretch>
            <a:fillRect/>
          </a:stretch>
        </p:blipFill>
        <p:spPr bwMode="auto">
          <a:xfrm>
            <a:off x="509414" y="3429000"/>
            <a:ext cx="2838450" cy="2771776"/>
          </a:xfrm>
          <a:prstGeom prst="rect">
            <a:avLst/>
          </a:prstGeom>
          <a:noFill/>
        </p:spPr>
      </p:pic>
      <p:sp>
        <p:nvSpPr>
          <p:cNvPr id="5" name="TextBox 4"/>
          <p:cNvSpPr txBox="1"/>
          <p:nvPr/>
        </p:nvSpPr>
        <p:spPr>
          <a:xfrm>
            <a:off x="3347864" y="1628800"/>
            <a:ext cx="5041354" cy="5078313"/>
          </a:xfrm>
          <a:prstGeom prst="rect">
            <a:avLst/>
          </a:prstGeom>
          <a:solidFill>
            <a:schemeClr val="bg1"/>
          </a:solidFill>
          <a:ln>
            <a:solidFill>
              <a:schemeClr val="tx1"/>
            </a:solidFill>
          </a:ln>
        </p:spPr>
        <p:txBody>
          <a:bodyPr wrap="square" rtlCol="0">
            <a:spAutoFit/>
          </a:bodyPr>
          <a:lstStyle/>
          <a:p>
            <a:r>
              <a:rPr lang="en-GB" sz="5400" b="0" dirty="0" smtClean="0"/>
              <a:t>Reasons why they are leaving the countryside (pushing them away).</a:t>
            </a:r>
            <a:endParaRPr lang="en-GB" sz="4400" b="0" dirty="0" smtClean="0"/>
          </a:p>
        </p:txBody>
      </p:sp>
    </p:spTree>
    <p:extLst>
      <p:ext uri="{BB962C8B-B14F-4D97-AF65-F5344CB8AC3E}">
        <p14:creationId xmlns:p14="http://schemas.microsoft.com/office/powerpoint/2010/main" val="341927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Pull Factors</a:t>
            </a:r>
            <a:endParaRPr lang="en-GB" dirty="0"/>
          </a:p>
        </p:txBody>
      </p:sp>
      <p:sp>
        <p:nvSpPr>
          <p:cNvPr id="5" name="TextBox 4"/>
          <p:cNvSpPr txBox="1"/>
          <p:nvPr/>
        </p:nvSpPr>
        <p:spPr>
          <a:xfrm>
            <a:off x="3347864" y="1628800"/>
            <a:ext cx="5041354" cy="4247317"/>
          </a:xfrm>
          <a:prstGeom prst="rect">
            <a:avLst/>
          </a:prstGeom>
          <a:solidFill>
            <a:schemeClr val="bg1"/>
          </a:solidFill>
          <a:ln>
            <a:solidFill>
              <a:schemeClr val="tx1"/>
            </a:solidFill>
          </a:ln>
        </p:spPr>
        <p:txBody>
          <a:bodyPr wrap="square" rtlCol="0">
            <a:spAutoFit/>
          </a:bodyPr>
          <a:lstStyle/>
          <a:p>
            <a:r>
              <a:rPr lang="en-GB" sz="5400" b="0" dirty="0" smtClean="0"/>
              <a:t>Reasons attracting them to the city (pulling them in).</a:t>
            </a:r>
            <a:endParaRPr lang="en-GB" sz="4400" b="0" dirty="0" smtClean="0"/>
          </a:p>
        </p:txBody>
      </p:sp>
      <p:pic>
        <p:nvPicPr>
          <p:cNvPr id="3" name="Picture 2"/>
          <p:cNvPicPr>
            <a:picLocks noChangeAspect="1"/>
          </p:cNvPicPr>
          <p:nvPr/>
        </p:nvPicPr>
        <p:blipFill>
          <a:blip r:embed="rId2"/>
          <a:stretch>
            <a:fillRect/>
          </a:stretch>
        </p:blipFill>
        <p:spPr>
          <a:xfrm>
            <a:off x="323528" y="2260186"/>
            <a:ext cx="3816427" cy="3816427"/>
          </a:xfrm>
          <a:prstGeom prst="rect">
            <a:avLst/>
          </a:prstGeom>
        </p:spPr>
      </p:pic>
    </p:spTree>
    <p:extLst>
      <p:ext uri="{BB962C8B-B14F-4D97-AF65-F5344CB8AC3E}">
        <p14:creationId xmlns:p14="http://schemas.microsoft.com/office/powerpoint/2010/main" val="250634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Places Textbook</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Look at Diagram C (Page 23) and Diagram A (Page 26) to explore why people are moving from sparsely populated areas of Brazil to the South East.</a:t>
            </a:r>
          </a:p>
          <a:p>
            <a:r>
              <a:rPr lang="en-GB" dirty="0" smtClean="0"/>
              <a:t>Write down as many push (leaving countryside) and pull (attract to SE/cities) as you can. </a:t>
            </a:r>
          </a:p>
        </p:txBody>
      </p:sp>
    </p:spTree>
    <p:extLst>
      <p:ext uri="{BB962C8B-B14F-4D97-AF65-F5344CB8AC3E}">
        <p14:creationId xmlns:p14="http://schemas.microsoft.com/office/powerpoint/2010/main" val="29262230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Image result for pull"/>
          <p:cNvPicPr>
            <a:picLocks noChangeAspect="1" noChangeArrowheads="1"/>
          </p:cNvPicPr>
          <p:nvPr/>
        </p:nvPicPr>
        <p:blipFill>
          <a:blip r:embed="rId2" cstate="print"/>
          <a:srcRect/>
          <a:stretch>
            <a:fillRect/>
          </a:stretch>
        </p:blipFill>
        <p:spPr bwMode="auto">
          <a:xfrm>
            <a:off x="-396552" y="2708920"/>
            <a:ext cx="3816424" cy="3816424"/>
          </a:xfrm>
          <a:prstGeom prst="rect">
            <a:avLst/>
          </a:prstGeom>
          <a:noFill/>
        </p:spPr>
      </p:pic>
      <p:sp>
        <p:nvSpPr>
          <p:cNvPr id="3" name="TextBox 2"/>
          <p:cNvSpPr txBox="1"/>
          <p:nvPr/>
        </p:nvSpPr>
        <p:spPr>
          <a:xfrm>
            <a:off x="2627784" y="188640"/>
            <a:ext cx="5904656" cy="5878532"/>
          </a:xfrm>
          <a:prstGeom prst="rect">
            <a:avLst/>
          </a:prstGeom>
          <a:solidFill>
            <a:schemeClr val="bg1"/>
          </a:solidFill>
          <a:ln>
            <a:solidFill>
              <a:schemeClr val="tx1"/>
            </a:solidFill>
          </a:ln>
        </p:spPr>
        <p:txBody>
          <a:bodyPr wrap="square" rtlCol="0">
            <a:spAutoFit/>
          </a:bodyPr>
          <a:lstStyle/>
          <a:p>
            <a:r>
              <a:rPr lang="en-GB" u="sng" dirty="0" smtClean="0"/>
              <a:t>Pull Factors</a:t>
            </a:r>
          </a:p>
          <a:p>
            <a:endParaRPr lang="en-GB" sz="2000" u="sng" dirty="0" smtClean="0"/>
          </a:p>
          <a:p>
            <a:pPr>
              <a:buFont typeface="Arial" pitchFamily="34" charset="0"/>
              <a:buChar char="•"/>
            </a:pPr>
            <a:r>
              <a:rPr lang="en-GB" sz="2000" b="0" dirty="0" smtClean="0"/>
              <a:t>Jobs – more available, pay more. </a:t>
            </a:r>
          </a:p>
          <a:p>
            <a:pPr>
              <a:buFont typeface="Arial" pitchFamily="34" charset="0"/>
              <a:buChar char="•"/>
            </a:pPr>
            <a:r>
              <a:rPr lang="en-GB" sz="2000" b="0" dirty="0" smtClean="0"/>
              <a:t>Better services – schools, healthcare, shops, entertainment etc.</a:t>
            </a:r>
          </a:p>
          <a:p>
            <a:pPr>
              <a:buFont typeface="Arial" pitchFamily="34" charset="0"/>
              <a:buChar char="•"/>
            </a:pPr>
            <a:r>
              <a:rPr lang="en-GB" sz="2000" b="0" dirty="0" smtClean="0"/>
              <a:t>Fertile land to grow crops.</a:t>
            </a:r>
          </a:p>
          <a:p>
            <a:pPr>
              <a:buFont typeface="Arial" pitchFamily="34" charset="0"/>
              <a:buChar char="•"/>
            </a:pPr>
            <a:r>
              <a:rPr lang="en-GB" sz="2000" b="0" dirty="0" smtClean="0"/>
              <a:t>Good food suppliers.</a:t>
            </a:r>
          </a:p>
          <a:p>
            <a:pPr>
              <a:buFont typeface="Arial" pitchFamily="34" charset="0"/>
              <a:buChar char="•"/>
            </a:pPr>
            <a:r>
              <a:rPr lang="en-GB" sz="2000" b="0" dirty="0" smtClean="0"/>
              <a:t>Greater wealth or affluence – make more money. </a:t>
            </a:r>
          </a:p>
          <a:p>
            <a:pPr>
              <a:buFont typeface="Arial" pitchFamily="34" charset="0"/>
              <a:buChar char="•"/>
            </a:pPr>
            <a:r>
              <a:rPr lang="en-GB" sz="2000" b="0" dirty="0" smtClean="0"/>
              <a:t>Political Security – may be in danger in your country due to religion, gender etc.</a:t>
            </a:r>
          </a:p>
          <a:p>
            <a:pPr>
              <a:buFont typeface="Arial" pitchFamily="34" charset="0"/>
              <a:buChar char="•"/>
            </a:pPr>
            <a:r>
              <a:rPr lang="en-GB" sz="2000" b="0" dirty="0" smtClean="0"/>
              <a:t>More attractive environment/way of life.</a:t>
            </a:r>
          </a:p>
          <a:p>
            <a:pPr>
              <a:buFont typeface="Arial" pitchFamily="34" charset="0"/>
              <a:buChar char="•"/>
            </a:pPr>
            <a:r>
              <a:rPr lang="en-GB" sz="2000" b="0" dirty="0" smtClean="0"/>
              <a:t>Existing migrant communities.</a:t>
            </a:r>
          </a:p>
          <a:p>
            <a:pPr>
              <a:buFont typeface="Arial" pitchFamily="34" charset="0"/>
              <a:buChar char="•"/>
            </a:pPr>
            <a:r>
              <a:rPr lang="en-GB" sz="2000" b="0" dirty="0" smtClean="0"/>
              <a:t>Speak same language.</a:t>
            </a:r>
          </a:p>
          <a:p>
            <a:pPr>
              <a:buFont typeface="Arial" pitchFamily="34" charset="0"/>
              <a:buChar char="•"/>
            </a:pPr>
            <a:r>
              <a:rPr lang="en-GB" sz="2000" b="0" dirty="0" smtClean="0"/>
              <a:t>Welcoming environment – media favour immigrants, policies that allow migration (EU).</a:t>
            </a:r>
          </a:p>
          <a:p>
            <a:pPr>
              <a:buFont typeface="Arial" pitchFamily="34" charset="0"/>
              <a:buChar char="•"/>
            </a:pPr>
            <a:endParaRPr lang="en-GB" sz="2000" b="0" dirty="0" smtClean="0"/>
          </a:p>
          <a:p>
            <a:pPr>
              <a:buFont typeface="Arial" pitchFamily="34" charset="0"/>
              <a:buChar char="•"/>
            </a:pPr>
            <a:endParaRPr lang="en-GB" sz="2000" b="0" dirty="0" smtClean="0"/>
          </a:p>
        </p:txBody>
      </p:sp>
    </p:spTree>
    <p:extLst>
      <p:ext uri="{BB962C8B-B14F-4D97-AF65-F5344CB8AC3E}">
        <p14:creationId xmlns:p14="http://schemas.microsoft.com/office/powerpoint/2010/main" val="4492304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3456384"/>
          </a:xfrm>
          <a:solidFill>
            <a:schemeClr val="bg1"/>
          </a:solidFill>
          <a:ln>
            <a:solidFill>
              <a:schemeClr val="tx1"/>
            </a:solidFill>
          </a:ln>
        </p:spPr>
        <p:txBody>
          <a:bodyPr/>
          <a:lstStyle/>
          <a:p>
            <a:r>
              <a:rPr lang="en-GB" sz="6600" dirty="0" smtClean="0"/>
              <a:t>What is the reality when they get there?</a:t>
            </a:r>
            <a:endParaRPr lang="en-GB" sz="6600" dirty="0"/>
          </a:p>
        </p:txBody>
      </p:sp>
    </p:spTree>
    <p:extLst>
      <p:ext uri="{BB962C8B-B14F-4D97-AF65-F5344CB8AC3E}">
        <p14:creationId xmlns:p14="http://schemas.microsoft.com/office/powerpoint/2010/main" val="1629721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Housing Issues in Rio</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Due to rapid urbanisation (metropolitan area is over 11 million people) – there is a sever shortage of housing. </a:t>
            </a:r>
          </a:p>
          <a:p>
            <a:r>
              <a:rPr lang="en-GB" dirty="0" smtClean="0"/>
              <a:t>Housing prices in Rio have sky rocketed (most expensive in Brazil) after Olympics and World Cup – property prices have risen by 250% in past 6 years.</a:t>
            </a:r>
          </a:p>
          <a:p>
            <a:r>
              <a:rPr lang="en-GB" dirty="0"/>
              <a:t>https://www.bbc.co.uk/news/business-27218510</a:t>
            </a:r>
          </a:p>
        </p:txBody>
      </p:sp>
    </p:spTree>
    <p:extLst>
      <p:ext uri="{BB962C8B-B14F-4D97-AF65-F5344CB8AC3E}">
        <p14:creationId xmlns:p14="http://schemas.microsoft.com/office/powerpoint/2010/main" val="2885156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 reality…</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Many people who arrive in search of a better life can’t afford housing. </a:t>
            </a:r>
          </a:p>
          <a:p>
            <a:r>
              <a:rPr lang="en-GB" dirty="0" smtClean="0"/>
              <a:t>Millions have to construct their own houses from scrap materials such as wood, corrugated iron and metals. </a:t>
            </a:r>
          </a:p>
          <a:p>
            <a:r>
              <a:rPr lang="en-GB" dirty="0" smtClean="0"/>
              <a:t>These areas of temp accommodation are known as shanty towns or favelas in Brazil. </a:t>
            </a:r>
            <a:endParaRPr lang="en-GB" dirty="0"/>
          </a:p>
        </p:txBody>
      </p:sp>
    </p:spTree>
    <p:extLst>
      <p:ext uri="{BB962C8B-B14F-4D97-AF65-F5344CB8AC3E}">
        <p14:creationId xmlns:p14="http://schemas.microsoft.com/office/powerpoint/2010/main" val="32207599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4"/>
          <p:cNvSpPr txBox="1">
            <a:spLocks noChangeArrowheads="1"/>
          </p:cNvSpPr>
          <p:nvPr/>
        </p:nvSpPr>
        <p:spPr bwMode="auto">
          <a:xfrm>
            <a:off x="250825" y="404813"/>
            <a:ext cx="8496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pPr algn="ctr" eaLnBrk="1" hangingPunct="1">
              <a:spcBef>
                <a:spcPct val="50000"/>
              </a:spcBef>
            </a:pPr>
            <a:r>
              <a:rPr lang="en-GB" altLang="en-US" sz="5400"/>
              <a:t>The Rio Favelas (slums)</a:t>
            </a:r>
            <a:endParaRPr lang="en-US" altLang="en-US" sz="5400"/>
          </a:p>
        </p:txBody>
      </p:sp>
      <p:sp>
        <p:nvSpPr>
          <p:cNvPr id="17410" name="Content Placeholder 4"/>
          <p:cNvSpPr>
            <a:spLocks noGrp="1"/>
          </p:cNvSpPr>
          <p:nvPr>
            <p:ph idx="1"/>
          </p:nvPr>
        </p:nvSpPr>
        <p:spPr/>
        <p:txBody>
          <a:bodyPr/>
          <a:lstStyle/>
          <a:p>
            <a:endParaRPr lang="en-GB" altLang="en-US" smtClean="0"/>
          </a:p>
        </p:txBody>
      </p:sp>
      <p:pic>
        <p:nvPicPr>
          <p:cNvPr id="17411" name="Picture 2" descr="Image result for favelas in 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412875"/>
            <a:ext cx="4614863"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Image result for favelas in 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357563"/>
            <a:ext cx="428942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8257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79512" y="249238"/>
            <a:ext cx="8507288" cy="6369937"/>
          </a:xfrm>
          <a:prstGeom prst="rect">
            <a:avLst/>
          </a:prstGeom>
        </p:spPr>
      </p:pic>
    </p:spTree>
    <p:extLst>
      <p:ext uri="{BB962C8B-B14F-4D97-AF65-F5344CB8AC3E}">
        <p14:creationId xmlns:p14="http://schemas.microsoft.com/office/powerpoint/2010/main" val="672800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588" y="332656"/>
            <a:ext cx="9123412" cy="6078473"/>
          </a:xfrm>
          <a:prstGeom prst="rect">
            <a:avLst/>
          </a:prstGeom>
        </p:spPr>
      </p:pic>
    </p:spTree>
    <p:extLst>
      <p:ext uri="{BB962C8B-B14F-4D97-AF65-F5344CB8AC3E}">
        <p14:creationId xmlns:p14="http://schemas.microsoft.com/office/powerpoint/2010/main" val="19552138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Image result for favelas in rio olympic sta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15888"/>
            <a:ext cx="5080000" cy="364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AutoShape 4" descr="Image result for favelas in rio world cup"/>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18435" name="AutoShape 6" descr="Image result for favelas in rio world cup"/>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18436" name="AutoShape 8" descr="Image result for favelas in rio world cup"/>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18437" name="AutoShape 10" descr="Image result for favelas in rio world cup"/>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pic>
        <p:nvPicPr>
          <p:cNvPr id="18438" name="Picture 12" descr="Image result for favelas in rio world c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3644900"/>
            <a:ext cx="4867275"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642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4"/>
          <p:cNvSpPr txBox="1">
            <a:spLocks noChangeArrowheads="1"/>
          </p:cNvSpPr>
          <p:nvPr/>
        </p:nvSpPr>
        <p:spPr bwMode="auto">
          <a:xfrm>
            <a:off x="250825" y="404813"/>
            <a:ext cx="8496300" cy="923925"/>
          </a:xfrm>
          <a:prstGeom prst="rect">
            <a:avLst/>
          </a:prstGeom>
          <a:solidFill>
            <a:schemeClr val="bg1"/>
          </a:solidFill>
          <a:ln>
            <a:solidFill>
              <a:schemeClr val="tx1"/>
            </a:solidFill>
          </a:ln>
        </p:spPr>
        <p:txBody>
          <a:bodyPr>
            <a:spAutoFit/>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pPr algn="ctr" eaLnBrk="1" hangingPunct="1">
              <a:spcBef>
                <a:spcPct val="50000"/>
              </a:spcBef>
            </a:pPr>
            <a:r>
              <a:rPr lang="en-GB" altLang="en-US" sz="5400" dirty="0"/>
              <a:t>The Rio Favelas (slums)</a:t>
            </a:r>
            <a:endParaRPr lang="en-US" altLang="en-US" sz="5400" dirty="0"/>
          </a:p>
        </p:txBody>
      </p:sp>
      <p:sp>
        <p:nvSpPr>
          <p:cNvPr id="19458" name="Content Placeholder 4"/>
          <p:cNvSpPr>
            <a:spLocks noGrp="1"/>
          </p:cNvSpPr>
          <p:nvPr>
            <p:ph idx="1"/>
          </p:nvPr>
        </p:nvSpPr>
        <p:spPr>
          <a:solidFill>
            <a:schemeClr val="bg1"/>
          </a:solidFill>
          <a:ln>
            <a:solidFill>
              <a:schemeClr val="tx1"/>
            </a:solidFill>
          </a:ln>
        </p:spPr>
        <p:txBody>
          <a:bodyPr/>
          <a:lstStyle/>
          <a:p>
            <a:r>
              <a:rPr lang="en-GB" altLang="en-US" dirty="0" smtClean="0"/>
              <a:t>Much like many large cities, many people move to Rio in search of a better life but end living in favelas (slums) – with overcrowding a big problem.</a:t>
            </a:r>
          </a:p>
          <a:p>
            <a:r>
              <a:rPr lang="en-GB" altLang="en-US" dirty="0" smtClean="0"/>
              <a:t>Close to 1.5 million people – about 25% of Rio’s population live in Favelas</a:t>
            </a:r>
          </a:p>
          <a:p>
            <a:r>
              <a:rPr lang="en-GB" altLang="en-US" dirty="0" smtClean="0"/>
              <a:t>There about 1,000 different favelas in Rio – </a:t>
            </a:r>
            <a:r>
              <a:rPr lang="en-GB" altLang="en-US" dirty="0" err="1" smtClean="0"/>
              <a:t>Rochina</a:t>
            </a:r>
            <a:r>
              <a:rPr lang="en-GB" altLang="en-US" dirty="0" smtClean="0"/>
              <a:t> being the biggest.</a:t>
            </a:r>
          </a:p>
        </p:txBody>
      </p:sp>
    </p:spTree>
    <p:extLst>
      <p:ext uri="{BB962C8B-B14F-4D97-AF65-F5344CB8AC3E}">
        <p14:creationId xmlns:p14="http://schemas.microsoft.com/office/powerpoint/2010/main" val="30436964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6253" t="2754" r="6975"/>
          <a:stretch>
            <a:fillRect/>
          </a:stretch>
        </p:blipFill>
        <p:spPr bwMode="auto">
          <a:xfrm>
            <a:off x="0" y="1588"/>
            <a:ext cx="9144000" cy="685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3569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4"/>
          <p:cNvSpPr txBox="1">
            <a:spLocks noChangeArrowheads="1"/>
          </p:cNvSpPr>
          <p:nvPr/>
        </p:nvSpPr>
        <p:spPr bwMode="auto">
          <a:xfrm>
            <a:off x="250825" y="404813"/>
            <a:ext cx="8496300" cy="923925"/>
          </a:xfrm>
          <a:prstGeom prst="rect">
            <a:avLst/>
          </a:prstGeom>
          <a:solidFill>
            <a:schemeClr val="bg1"/>
          </a:solidFill>
          <a:ln>
            <a:solidFill>
              <a:schemeClr val="tx1"/>
            </a:solidFill>
          </a:ln>
        </p:spPr>
        <p:txBody>
          <a:bodyPr>
            <a:spAutoFit/>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pPr algn="ctr" eaLnBrk="1" hangingPunct="1">
              <a:spcBef>
                <a:spcPct val="50000"/>
              </a:spcBef>
            </a:pPr>
            <a:r>
              <a:rPr lang="en-GB" altLang="en-US" sz="5400" dirty="0"/>
              <a:t>Crime in Rio’s Favelas</a:t>
            </a:r>
            <a:endParaRPr lang="en-US" altLang="en-US" sz="5400" dirty="0"/>
          </a:p>
        </p:txBody>
      </p:sp>
      <p:sp>
        <p:nvSpPr>
          <p:cNvPr id="20482" name="Content Placeholder 4"/>
          <p:cNvSpPr>
            <a:spLocks noGrp="1"/>
          </p:cNvSpPr>
          <p:nvPr>
            <p:ph idx="1"/>
          </p:nvPr>
        </p:nvSpPr>
        <p:spPr>
          <a:xfrm>
            <a:off x="457200" y="1600200"/>
            <a:ext cx="8229600" cy="4853136"/>
          </a:xfrm>
          <a:solidFill>
            <a:schemeClr val="bg1"/>
          </a:solidFill>
          <a:ln>
            <a:solidFill>
              <a:schemeClr val="tx1"/>
            </a:solidFill>
          </a:ln>
        </p:spPr>
        <p:txBody>
          <a:bodyPr/>
          <a:lstStyle/>
          <a:p>
            <a:r>
              <a:rPr lang="en-GB" altLang="en-US" dirty="0" smtClean="0"/>
              <a:t>Rio’s favela’s are known as crime hotspots</a:t>
            </a:r>
          </a:p>
          <a:p>
            <a:r>
              <a:rPr lang="en-GB" altLang="en-US" dirty="0" smtClean="0"/>
              <a:t>Police and drug gangs fight for control of favelas – with gang warfare very much present.</a:t>
            </a:r>
          </a:p>
          <a:p>
            <a:r>
              <a:rPr lang="en-GB" altLang="en-US" dirty="0" smtClean="0"/>
              <a:t>Favela’s would not be safe for tourists although safer ones are open for tours etc.</a:t>
            </a:r>
          </a:p>
          <a:p>
            <a:r>
              <a:rPr lang="en-GB" altLang="en-US" dirty="0" smtClean="0"/>
              <a:t>On average, Rio has 37 times more murders than London. With many favelas being much higher than this. </a:t>
            </a:r>
          </a:p>
        </p:txBody>
      </p:sp>
    </p:spTree>
    <p:extLst>
      <p:ext uri="{BB962C8B-B14F-4D97-AF65-F5344CB8AC3E}">
        <p14:creationId xmlns:p14="http://schemas.microsoft.com/office/powerpoint/2010/main" val="673726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AutoShape 2" descr="Armed bandidos, with pixelled faces, stand guard in Vila Aliança."/>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21506" name="AutoShape 4" descr="Armed bandidos, with pixelled faces, stand guard in Vila Aliança."/>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21507" name="AutoShape 6" descr="Armed bandidos, with pixelled faces, stand guard in Vila Aliança."/>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21508" name="AutoShape 8" descr="Armed bandidos, with pixelled faces, stand guard in Vila Aliança."/>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21509" name="AutoShape 10" descr="Armed bandidos, with pixelled faces, stand guard in Vila Aliança."/>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pic>
        <p:nvPicPr>
          <p:cNvPr id="21510"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5041900"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AutoShape 13" descr="Image result for gang warfare in rio"/>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21512" name="AutoShape 15" descr="Image result for gang warfare in rio"/>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sp>
        <p:nvSpPr>
          <p:cNvPr id="21513" name="AutoShape 17" descr="Image result for gang warfare in rio"/>
          <p:cNvSpPr>
            <a:spLocks noChangeAspect="1" noChangeArrowheads="1"/>
          </p:cNvSpPr>
          <p:nvPr/>
        </p:nvSpPr>
        <p:spPr bwMode="auto">
          <a:xfrm>
            <a:off x="290513" y="-2746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tx1"/>
                </a:solidFill>
                <a:latin typeface="Comic Sans MS" panose="030F0702030302020204" pitchFamily="66" charset="0"/>
                <a:ea typeface="MS PGothic" panose="020B0600070205080204" pitchFamily="34" charset="-128"/>
              </a:defRPr>
            </a:lvl1pPr>
            <a:lvl2pPr marL="742950" indent="-285750">
              <a:defRPr sz="3600" b="1">
                <a:solidFill>
                  <a:schemeClr val="tx1"/>
                </a:solidFill>
                <a:latin typeface="Comic Sans MS" panose="030F0702030302020204" pitchFamily="66" charset="0"/>
                <a:ea typeface="MS PGothic" panose="020B0600070205080204" pitchFamily="34" charset="-128"/>
              </a:defRPr>
            </a:lvl2pPr>
            <a:lvl3pPr marL="1143000" indent="-228600">
              <a:defRPr sz="3600" b="1">
                <a:solidFill>
                  <a:schemeClr val="tx1"/>
                </a:solidFill>
                <a:latin typeface="Comic Sans MS" panose="030F0702030302020204" pitchFamily="66" charset="0"/>
                <a:ea typeface="MS PGothic" panose="020B0600070205080204" pitchFamily="34" charset="-128"/>
              </a:defRPr>
            </a:lvl3pPr>
            <a:lvl4pPr marL="1600200" indent="-228600">
              <a:defRPr sz="3600" b="1">
                <a:solidFill>
                  <a:schemeClr val="tx1"/>
                </a:solidFill>
                <a:latin typeface="Comic Sans MS" panose="030F0702030302020204" pitchFamily="66" charset="0"/>
                <a:ea typeface="MS PGothic" panose="020B0600070205080204" pitchFamily="34" charset="-128"/>
              </a:defRPr>
            </a:lvl4pPr>
            <a:lvl5pPr marL="2057400" indent="-228600">
              <a:defRPr sz="3600" b="1">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Comic Sans MS" panose="030F0702030302020204" pitchFamily="66" charset="0"/>
                <a:ea typeface="MS PGothic" panose="020B0600070205080204" pitchFamily="34" charset="-128"/>
              </a:defRPr>
            </a:lvl9pPr>
          </a:lstStyle>
          <a:p>
            <a:endParaRPr lang="en-GB" altLang="en-US"/>
          </a:p>
        </p:txBody>
      </p:sp>
      <p:pic>
        <p:nvPicPr>
          <p:cNvPr id="21514"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9805" y="3208338"/>
            <a:ext cx="5040313"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90513" y="3789040"/>
            <a:ext cx="2664991" cy="2308324"/>
          </a:xfrm>
          <a:prstGeom prst="rect">
            <a:avLst/>
          </a:prstGeom>
        </p:spPr>
        <p:txBody>
          <a:bodyPr wrap="square">
            <a:spAutoFit/>
          </a:bodyPr>
          <a:lstStyle/>
          <a:p>
            <a:r>
              <a:rPr lang="en-GB" sz="1800" dirty="0"/>
              <a:t>https://www.telegraph.co.uk/news/worldnews/southamerica/brazil/6360717/Rio-de-Janeiro-drug-traffickers-shoot-down-police-helicopter.html</a:t>
            </a:r>
          </a:p>
        </p:txBody>
      </p:sp>
    </p:spTree>
    <p:extLst>
      <p:ext uri="{BB962C8B-B14F-4D97-AF65-F5344CB8AC3E}">
        <p14:creationId xmlns:p14="http://schemas.microsoft.com/office/powerpoint/2010/main" val="35520198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LOOK AT SMARTBOARD FILE</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6543032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Issues within </a:t>
            </a:r>
            <a:r>
              <a:rPr lang="en-GB" dirty="0" err="1" smtClean="0"/>
              <a:t>Rocinha</a:t>
            </a:r>
            <a:endParaRPr lang="en-GB" dirty="0"/>
          </a:p>
        </p:txBody>
      </p:sp>
      <p:pic>
        <p:nvPicPr>
          <p:cNvPr id="4" name="Picture 3"/>
          <p:cNvPicPr>
            <a:picLocks noChangeAspect="1"/>
          </p:cNvPicPr>
          <p:nvPr/>
        </p:nvPicPr>
        <p:blipFill>
          <a:blip r:embed="rId2"/>
          <a:stretch>
            <a:fillRect/>
          </a:stretch>
        </p:blipFill>
        <p:spPr>
          <a:xfrm>
            <a:off x="635551" y="1573946"/>
            <a:ext cx="7872897" cy="5248598"/>
          </a:xfrm>
          <a:prstGeom prst="rect">
            <a:avLst/>
          </a:prstGeom>
        </p:spPr>
      </p:pic>
    </p:spTree>
    <p:extLst>
      <p:ext uri="{BB962C8B-B14F-4D97-AF65-F5344CB8AC3E}">
        <p14:creationId xmlns:p14="http://schemas.microsoft.com/office/powerpoint/2010/main" val="27340971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err="1" smtClean="0"/>
              <a:t>Rocinha</a:t>
            </a:r>
            <a:endParaRPr lang="en-GB" dirty="0"/>
          </a:p>
        </p:txBody>
      </p:sp>
      <p:sp>
        <p:nvSpPr>
          <p:cNvPr id="6" name="Rectangle 3"/>
          <p:cNvSpPr>
            <a:spLocks noGrp="1" noChangeArrowheads="1"/>
          </p:cNvSpPr>
          <p:nvPr>
            <p:ph idx="1"/>
          </p:nvPr>
        </p:nvSpPr>
        <p:spPr>
          <a:xfrm>
            <a:off x="461536" y="1772816"/>
            <a:ext cx="8229600" cy="4525963"/>
          </a:xfrm>
          <a:solidFill>
            <a:schemeClr val="bg1"/>
          </a:solidFill>
          <a:ln>
            <a:solidFill>
              <a:schemeClr val="tx1"/>
            </a:solidFill>
          </a:ln>
        </p:spPr>
        <p:txBody>
          <a:bodyPr/>
          <a:lstStyle/>
          <a:p>
            <a:pPr>
              <a:lnSpc>
                <a:spcPct val="90000"/>
              </a:lnSpc>
            </a:pPr>
            <a:r>
              <a:rPr lang="en-GB" altLang="en-US" sz="2800" cap="none" dirty="0" err="1" smtClean="0">
                <a:latin typeface="Comic Sans MS" panose="030F0702030302020204" pitchFamily="66" charset="0"/>
              </a:rPr>
              <a:t>Rocinha</a:t>
            </a:r>
            <a:r>
              <a:rPr lang="en-GB" altLang="en-US" sz="2800" cap="none" dirty="0" smtClean="0">
                <a:latin typeface="Comic Sans MS" panose="030F0702030302020204" pitchFamily="66" charset="0"/>
              </a:rPr>
              <a:t> is the largest favela in Brazil. It is located in the southern zone of the city.</a:t>
            </a:r>
          </a:p>
          <a:p>
            <a:pPr>
              <a:lnSpc>
                <a:spcPct val="90000"/>
              </a:lnSpc>
            </a:pPr>
            <a:r>
              <a:rPr lang="en-GB" altLang="en-US" sz="2800" cap="none" dirty="0" smtClean="0">
                <a:latin typeface="Comic Sans MS" panose="030F0702030302020204" pitchFamily="66" charset="0"/>
              </a:rPr>
              <a:t>It is built on a steep hillside overlooking the city, just one kilometre from the beach.</a:t>
            </a:r>
          </a:p>
          <a:p>
            <a:pPr>
              <a:lnSpc>
                <a:spcPct val="90000"/>
              </a:lnSpc>
            </a:pPr>
            <a:r>
              <a:rPr lang="en-GB" altLang="en-US" sz="2800" cap="none" dirty="0" smtClean="0">
                <a:latin typeface="Comic Sans MS" panose="030F0702030302020204" pitchFamily="66" charset="0"/>
              </a:rPr>
              <a:t>It is home to between 60,000 to 150,000 people (though this could be more) – less than a square mile of land.</a:t>
            </a:r>
          </a:p>
          <a:p>
            <a:pPr>
              <a:lnSpc>
                <a:spcPct val="90000"/>
              </a:lnSpc>
            </a:pPr>
            <a:r>
              <a:rPr lang="en-GB" altLang="en-US" sz="2800" dirty="0">
                <a:latin typeface="Comic Sans MS" panose="030F0702030302020204" pitchFamily="66" charset="0"/>
              </a:rPr>
              <a:t>https://borgenproject.org/10-facts-about-rocinha-brazil/</a:t>
            </a:r>
            <a:endParaRPr lang="en-GB" altLang="en-US" sz="2800" cap="none" dirty="0">
              <a:latin typeface="Comic Sans MS" panose="030F0702030302020204" pitchFamily="66" charset="0"/>
            </a:endParaRPr>
          </a:p>
        </p:txBody>
      </p:sp>
    </p:spTree>
    <p:extLst>
      <p:ext uri="{BB962C8B-B14F-4D97-AF65-F5344CB8AC3E}">
        <p14:creationId xmlns:p14="http://schemas.microsoft.com/office/powerpoint/2010/main" val="259033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907110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Life in Favelas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Draw a spider diagram – “Life in Favelas”</a:t>
            </a:r>
          </a:p>
          <a:p>
            <a:r>
              <a:rPr lang="en-GB" dirty="0" smtClean="0"/>
              <a:t>Take notes as you watch this short video.</a:t>
            </a:r>
          </a:p>
          <a:p>
            <a:r>
              <a:rPr lang="en-GB" dirty="0" smtClean="0"/>
              <a:t>Categories to think about:</a:t>
            </a:r>
          </a:p>
          <a:p>
            <a:pPr algn="ctr"/>
            <a:r>
              <a:rPr lang="en-GB" dirty="0" smtClean="0"/>
              <a:t>Housing – what they like?</a:t>
            </a:r>
          </a:p>
          <a:p>
            <a:pPr algn="ctr"/>
            <a:r>
              <a:rPr lang="en-GB" dirty="0" smtClean="0"/>
              <a:t>Health/Sanitation</a:t>
            </a:r>
          </a:p>
          <a:p>
            <a:pPr algn="ctr"/>
            <a:r>
              <a:rPr lang="en-GB" dirty="0" smtClean="0"/>
              <a:t>Jobs</a:t>
            </a:r>
          </a:p>
          <a:p>
            <a:pPr algn="ctr"/>
            <a:r>
              <a:rPr lang="en-GB" dirty="0" smtClean="0"/>
              <a:t>Education</a:t>
            </a:r>
          </a:p>
          <a:p>
            <a:pPr algn="ctr"/>
            <a:r>
              <a:rPr lang="en-GB" dirty="0" smtClean="0"/>
              <a:t>Crime</a:t>
            </a:r>
          </a:p>
        </p:txBody>
      </p:sp>
      <p:sp>
        <p:nvSpPr>
          <p:cNvPr id="5" name="Rectangle 4"/>
          <p:cNvSpPr/>
          <p:nvPr/>
        </p:nvSpPr>
        <p:spPr>
          <a:xfrm>
            <a:off x="899592" y="6273225"/>
            <a:ext cx="4572000" cy="584775"/>
          </a:xfrm>
          <a:prstGeom prst="rect">
            <a:avLst/>
          </a:prstGeom>
        </p:spPr>
        <p:txBody>
          <a:bodyPr>
            <a:spAutoFit/>
          </a:bodyPr>
          <a:lstStyle/>
          <a:p>
            <a:r>
              <a:rPr lang="en-GB" sz="1600" dirty="0"/>
              <a:t>https://www.youtube.com/watch?v=c3BRTlHFpBU</a:t>
            </a:r>
          </a:p>
        </p:txBody>
      </p:sp>
    </p:spTree>
    <p:extLst>
      <p:ext uri="{BB962C8B-B14F-4D97-AF65-F5344CB8AC3E}">
        <p14:creationId xmlns:p14="http://schemas.microsoft.com/office/powerpoint/2010/main" val="9510398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History of the Favelas</a:t>
            </a:r>
            <a:endParaRPr lang="en-GB" dirty="0"/>
          </a:p>
        </p:txBody>
      </p:sp>
      <p:sp>
        <p:nvSpPr>
          <p:cNvPr id="3" name="Content Placeholder 2"/>
          <p:cNvSpPr>
            <a:spLocks noGrp="1"/>
          </p:cNvSpPr>
          <p:nvPr>
            <p:ph idx="1"/>
          </p:nvPr>
        </p:nvSpPr>
        <p:spPr>
          <a:xfrm>
            <a:off x="478304" y="1604856"/>
            <a:ext cx="8229600" cy="1536112"/>
          </a:xfrm>
          <a:solidFill>
            <a:schemeClr val="bg1"/>
          </a:solidFill>
          <a:ln>
            <a:solidFill>
              <a:schemeClr val="tx1"/>
            </a:solidFill>
          </a:ln>
        </p:spPr>
        <p:txBody>
          <a:bodyPr/>
          <a:lstStyle/>
          <a:p>
            <a:r>
              <a:rPr lang="en-GB" dirty="0" smtClean="0"/>
              <a:t>https</a:t>
            </a:r>
            <a:r>
              <a:rPr lang="en-GB" dirty="0"/>
              <a:t>://</a:t>
            </a:r>
            <a:r>
              <a:rPr lang="en-GB" dirty="0" smtClean="0"/>
              <a:t>www.theguardian.com/world/video/2010/may/17/five-days-favela-complexo-mare</a:t>
            </a:r>
            <a:endParaRPr lang="en-GB" dirty="0"/>
          </a:p>
        </p:txBody>
      </p:sp>
      <p:sp>
        <p:nvSpPr>
          <p:cNvPr id="4" name="Title 1"/>
          <p:cNvSpPr txBox="1">
            <a:spLocks/>
          </p:cNvSpPr>
          <p:nvPr/>
        </p:nvSpPr>
        <p:spPr bwMode="auto">
          <a:xfrm>
            <a:off x="452264" y="3328186"/>
            <a:ext cx="8229600" cy="1143000"/>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b="0" dirty="0" smtClean="0"/>
              <a:t>Favela 360</a:t>
            </a:r>
            <a:endParaRPr lang="en-GB" b="0" dirty="0"/>
          </a:p>
        </p:txBody>
      </p:sp>
      <p:sp>
        <p:nvSpPr>
          <p:cNvPr id="5" name="Content Placeholder 2"/>
          <p:cNvSpPr txBox="1">
            <a:spLocks/>
          </p:cNvSpPr>
          <p:nvPr/>
        </p:nvSpPr>
        <p:spPr bwMode="auto">
          <a:xfrm>
            <a:off x="452264" y="4658404"/>
            <a:ext cx="8229600" cy="1723330"/>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a:hlinkClick r:id="rId2"/>
              </a:rPr>
              <a:t>https://</a:t>
            </a:r>
            <a:r>
              <a:rPr lang="en-GB" b="0" dirty="0" smtClean="0">
                <a:hlinkClick r:id="rId2"/>
              </a:rPr>
              <a:t>www.youtube.com/watch?v=GsUa1i5QQ0g</a:t>
            </a:r>
            <a:endParaRPr lang="en-GB" b="0" dirty="0" smtClean="0"/>
          </a:p>
          <a:p>
            <a:endParaRPr lang="en-GB" b="0" dirty="0"/>
          </a:p>
        </p:txBody>
      </p:sp>
    </p:spTree>
    <p:extLst>
      <p:ext uri="{BB962C8B-B14F-4D97-AF65-F5344CB8AC3E}">
        <p14:creationId xmlns:p14="http://schemas.microsoft.com/office/powerpoint/2010/main" val="1617912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Ross Kemp on Gangs</a:t>
            </a:r>
            <a:endParaRPr lang="en-GB" dirty="0"/>
          </a:p>
        </p:txBody>
      </p:sp>
      <p:pic>
        <p:nvPicPr>
          <p:cNvPr id="4" name="Picture 3"/>
          <p:cNvPicPr>
            <a:picLocks noChangeAspect="1"/>
          </p:cNvPicPr>
          <p:nvPr/>
        </p:nvPicPr>
        <p:blipFill>
          <a:blip r:embed="rId2"/>
          <a:stretch>
            <a:fillRect/>
          </a:stretch>
        </p:blipFill>
        <p:spPr>
          <a:xfrm>
            <a:off x="585900" y="1700808"/>
            <a:ext cx="8100900" cy="4536504"/>
          </a:xfrm>
          <a:prstGeom prst="rect">
            <a:avLst/>
          </a:prstGeom>
        </p:spPr>
      </p:pic>
    </p:spTree>
    <p:extLst>
      <p:ext uri="{BB962C8B-B14F-4D97-AF65-F5344CB8AC3E}">
        <p14:creationId xmlns:p14="http://schemas.microsoft.com/office/powerpoint/2010/main" val="38702374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Main Issues of Life in the Favela</a:t>
            </a:r>
            <a:endParaRPr lang="en-GB" dirty="0"/>
          </a:p>
        </p:txBody>
      </p:sp>
      <p:sp>
        <p:nvSpPr>
          <p:cNvPr id="3" name="Content Placeholder 2"/>
          <p:cNvSpPr>
            <a:spLocks noGrp="1"/>
          </p:cNvSpPr>
          <p:nvPr>
            <p:ph idx="1"/>
          </p:nvPr>
        </p:nvSpPr>
        <p:spPr>
          <a:xfrm>
            <a:off x="457200" y="1600200"/>
            <a:ext cx="8229600" cy="5029175"/>
          </a:xfrm>
          <a:solidFill>
            <a:schemeClr val="bg1"/>
          </a:solidFill>
          <a:ln>
            <a:solidFill>
              <a:schemeClr val="tx1"/>
            </a:solidFill>
          </a:ln>
        </p:spPr>
        <p:txBody>
          <a:bodyPr/>
          <a:lstStyle/>
          <a:p>
            <a:r>
              <a:rPr lang="en-GB" sz="2800" dirty="0" smtClean="0"/>
              <a:t>From watching the videos, what do you think are the biggest issues of Life in the Favela? Explain why you picked your 1</a:t>
            </a:r>
            <a:r>
              <a:rPr lang="en-GB" sz="2800" baseline="30000" dirty="0" smtClean="0"/>
              <a:t>st</a:t>
            </a:r>
            <a:r>
              <a:rPr lang="en-GB" sz="2800" dirty="0" smtClean="0"/>
              <a:t> place.</a:t>
            </a:r>
          </a:p>
          <a:p>
            <a:r>
              <a:rPr lang="en-GB" sz="2800" dirty="0" smtClean="0"/>
              <a:t>Rank them like this:</a:t>
            </a:r>
            <a:endParaRPr lang="en-GB" sz="2800" dirty="0"/>
          </a:p>
        </p:txBody>
      </p:sp>
      <p:sp>
        <p:nvSpPr>
          <p:cNvPr id="4" name="Isosceles Triangle 3"/>
          <p:cNvSpPr/>
          <p:nvPr/>
        </p:nvSpPr>
        <p:spPr bwMode="auto">
          <a:xfrm>
            <a:off x="4067944" y="2924944"/>
            <a:ext cx="4464496" cy="3672408"/>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cxnSp>
        <p:nvCxnSpPr>
          <p:cNvPr id="6" name="Straight Connector 5"/>
          <p:cNvCxnSpPr/>
          <p:nvPr/>
        </p:nvCxnSpPr>
        <p:spPr bwMode="auto">
          <a:xfrm>
            <a:off x="5508104" y="4149080"/>
            <a:ext cx="1584176" cy="0"/>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4752020" y="5445224"/>
            <a:ext cx="3024336" cy="0"/>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flipV="1">
            <a:off x="6228184" y="4149080"/>
            <a:ext cx="36004" cy="1264121"/>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flipV="1">
            <a:off x="5508104" y="5413201"/>
            <a:ext cx="0" cy="1216174"/>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a:off x="6876256" y="5413201"/>
            <a:ext cx="0" cy="1184151"/>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18"/>
          <p:cNvSpPr txBox="1"/>
          <p:nvPr/>
        </p:nvSpPr>
        <p:spPr>
          <a:xfrm>
            <a:off x="6084168" y="3354725"/>
            <a:ext cx="1152128" cy="646331"/>
          </a:xfrm>
          <a:prstGeom prst="rect">
            <a:avLst/>
          </a:prstGeom>
          <a:noFill/>
        </p:spPr>
        <p:txBody>
          <a:bodyPr wrap="square" rtlCol="0">
            <a:spAutoFit/>
          </a:bodyPr>
          <a:lstStyle/>
          <a:p>
            <a:r>
              <a:rPr lang="en-GB" dirty="0" smtClean="0"/>
              <a:t>1</a:t>
            </a:r>
            <a:endParaRPr lang="en-GB" dirty="0"/>
          </a:p>
        </p:txBody>
      </p:sp>
      <p:sp>
        <p:nvSpPr>
          <p:cNvPr id="20" name="TextBox 19"/>
          <p:cNvSpPr txBox="1"/>
          <p:nvPr/>
        </p:nvSpPr>
        <p:spPr>
          <a:xfrm>
            <a:off x="5364088" y="4449108"/>
            <a:ext cx="1152128" cy="646331"/>
          </a:xfrm>
          <a:prstGeom prst="rect">
            <a:avLst/>
          </a:prstGeom>
          <a:noFill/>
        </p:spPr>
        <p:txBody>
          <a:bodyPr wrap="square" rtlCol="0">
            <a:spAutoFit/>
          </a:bodyPr>
          <a:lstStyle/>
          <a:p>
            <a:r>
              <a:rPr lang="en-GB" dirty="0" smtClean="0"/>
              <a:t>2</a:t>
            </a:r>
            <a:endParaRPr lang="en-GB" dirty="0"/>
          </a:p>
        </p:txBody>
      </p:sp>
      <p:sp>
        <p:nvSpPr>
          <p:cNvPr id="21" name="TextBox 20"/>
          <p:cNvSpPr txBox="1"/>
          <p:nvPr/>
        </p:nvSpPr>
        <p:spPr>
          <a:xfrm>
            <a:off x="6584205" y="4441964"/>
            <a:ext cx="1152128" cy="646331"/>
          </a:xfrm>
          <a:prstGeom prst="rect">
            <a:avLst/>
          </a:prstGeom>
          <a:noFill/>
        </p:spPr>
        <p:txBody>
          <a:bodyPr wrap="square" rtlCol="0">
            <a:spAutoFit/>
          </a:bodyPr>
          <a:lstStyle/>
          <a:p>
            <a:r>
              <a:rPr lang="en-GB" dirty="0" smtClean="0"/>
              <a:t>3</a:t>
            </a:r>
            <a:endParaRPr lang="en-GB" dirty="0"/>
          </a:p>
        </p:txBody>
      </p:sp>
      <p:sp>
        <p:nvSpPr>
          <p:cNvPr id="22" name="TextBox 21"/>
          <p:cNvSpPr txBox="1"/>
          <p:nvPr/>
        </p:nvSpPr>
        <p:spPr>
          <a:xfrm>
            <a:off x="4644009" y="5738113"/>
            <a:ext cx="1152128" cy="646331"/>
          </a:xfrm>
          <a:prstGeom prst="rect">
            <a:avLst/>
          </a:prstGeom>
          <a:noFill/>
        </p:spPr>
        <p:txBody>
          <a:bodyPr wrap="square" rtlCol="0">
            <a:spAutoFit/>
          </a:bodyPr>
          <a:lstStyle/>
          <a:p>
            <a:r>
              <a:rPr lang="en-GB" dirty="0" smtClean="0"/>
              <a:t>4</a:t>
            </a:r>
            <a:endParaRPr lang="en-GB" dirty="0"/>
          </a:p>
        </p:txBody>
      </p:sp>
      <p:sp>
        <p:nvSpPr>
          <p:cNvPr id="23" name="TextBox 22"/>
          <p:cNvSpPr txBox="1"/>
          <p:nvPr/>
        </p:nvSpPr>
        <p:spPr>
          <a:xfrm>
            <a:off x="5940152" y="5701844"/>
            <a:ext cx="1152128" cy="646331"/>
          </a:xfrm>
          <a:prstGeom prst="rect">
            <a:avLst/>
          </a:prstGeom>
          <a:noFill/>
        </p:spPr>
        <p:txBody>
          <a:bodyPr wrap="square" rtlCol="0">
            <a:spAutoFit/>
          </a:bodyPr>
          <a:lstStyle/>
          <a:p>
            <a:r>
              <a:rPr lang="en-GB" dirty="0" smtClean="0"/>
              <a:t>5</a:t>
            </a:r>
            <a:endParaRPr lang="en-GB" dirty="0"/>
          </a:p>
        </p:txBody>
      </p:sp>
      <p:sp>
        <p:nvSpPr>
          <p:cNvPr id="24" name="TextBox 23"/>
          <p:cNvSpPr txBox="1"/>
          <p:nvPr/>
        </p:nvSpPr>
        <p:spPr>
          <a:xfrm>
            <a:off x="7254298" y="5701844"/>
            <a:ext cx="1152128" cy="646331"/>
          </a:xfrm>
          <a:prstGeom prst="rect">
            <a:avLst/>
          </a:prstGeom>
          <a:noFill/>
        </p:spPr>
        <p:txBody>
          <a:bodyPr wrap="square" rtlCol="0">
            <a:spAutoFit/>
          </a:bodyPr>
          <a:lstStyle/>
          <a:p>
            <a:r>
              <a:rPr lang="en-GB" dirty="0" smtClean="0"/>
              <a:t>6</a:t>
            </a:r>
            <a:endParaRPr lang="en-GB" dirty="0"/>
          </a:p>
        </p:txBody>
      </p:sp>
    </p:spTree>
    <p:extLst>
      <p:ext uri="{BB962C8B-B14F-4D97-AF65-F5344CB8AC3E}">
        <p14:creationId xmlns:p14="http://schemas.microsoft.com/office/powerpoint/2010/main" val="39065604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err="1" smtClean="0"/>
              <a:t>Rocinha’s</a:t>
            </a:r>
            <a:r>
              <a:rPr lang="en-GB" dirty="0" smtClean="0"/>
              <a:t> Main Issues</a:t>
            </a:r>
            <a:endParaRPr lang="en-GB" dirty="0"/>
          </a:p>
        </p:txBody>
      </p:sp>
      <p:pic>
        <p:nvPicPr>
          <p:cNvPr id="4" name="Picture 3"/>
          <p:cNvPicPr>
            <a:picLocks noChangeAspect="1"/>
          </p:cNvPicPr>
          <p:nvPr/>
        </p:nvPicPr>
        <p:blipFill>
          <a:blip r:embed="rId2"/>
          <a:stretch>
            <a:fillRect/>
          </a:stretch>
        </p:blipFill>
        <p:spPr>
          <a:xfrm>
            <a:off x="650100" y="1604392"/>
            <a:ext cx="7843800" cy="5229200"/>
          </a:xfrm>
          <a:prstGeom prst="rect">
            <a:avLst/>
          </a:prstGeom>
        </p:spPr>
      </p:pic>
    </p:spTree>
    <p:extLst>
      <p:ext uri="{BB962C8B-B14F-4D97-AF65-F5344CB8AC3E}">
        <p14:creationId xmlns:p14="http://schemas.microsoft.com/office/powerpoint/2010/main" val="12673511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Main Issue</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Each group (6 groups) have been given a card with information on.</a:t>
            </a:r>
          </a:p>
          <a:p>
            <a:r>
              <a:rPr lang="en-GB" dirty="0" smtClean="0"/>
              <a:t>You will have 5 </a:t>
            </a:r>
            <a:r>
              <a:rPr lang="en-GB" dirty="0" err="1" smtClean="0"/>
              <a:t>mins</a:t>
            </a:r>
            <a:r>
              <a:rPr lang="en-GB" dirty="0" smtClean="0"/>
              <a:t> to read the card and write down the </a:t>
            </a:r>
            <a:r>
              <a:rPr lang="en-GB" b="1" u="sng" dirty="0" smtClean="0"/>
              <a:t>key points from it (facts and figures).</a:t>
            </a:r>
          </a:p>
          <a:p>
            <a:r>
              <a:rPr lang="en-GB" dirty="0" smtClean="0"/>
              <a:t>You will then go and learn about other groups areas. </a:t>
            </a:r>
            <a:endParaRPr lang="en-GB" dirty="0"/>
          </a:p>
        </p:txBody>
      </p:sp>
    </p:spTree>
    <p:extLst>
      <p:ext uri="{BB962C8B-B14F-4D97-AF65-F5344CB8AC3E}">
        <p14:creationId xmlns:p14="http://schemas.microsoft.com/office/powerpoint/2010/main" val="28341575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Poor Housing and Services</a:t>
            </a:r>
            <a:endParaRPr lang="en-GB" dirty="0"/>
          </a:p>
        </p:txBody>
      </p:sp>
      <p:sp>
        <p:nvSpPr>
          <p:cNvPr id="3" name="Content Placeholder 2"/>
          <p:cNvSpPr>
            <a:spLocks noGrp="1"/>
          </p:cNvSpPr>
          <p:nvPr>
            <p:ph idx="1"/>
          </p:nvPr>
        </p:nvSpPr>
        <p:spPr>
          <a:xfrm>
            <a:off x="457200" y="1600200"/>
            <a:ext cx="8229600" cy="4853136"/>
          </a:xfrm>
          <a:solidFill>
            <a:schemeClr val="bg1"/>
          </a:solidFill>
          <a:ln>
            <a:solidFill>
              <a:schemeClr val="tx1"/>
            </a:solidFill>
          </a:ln>
        </p:spPr>
        <p:txBody>
          <a:bodyPr/>
          <a:lstStyle/>
          <a:p>
            <a:r>
              <a:rPr lang="en-GB" dirty="0" smtClean="0"/>
              <a:t>Houses built illegally with basic materials (scrap metal, corrugated iron, broken </a:t>
            </a:r>
            <a:r>
              <a:rPr lang="en-GB" dirty="0" err="1" smtClean="0"/>
              <a:t>brikes</a:t>
            </a:r>
            <a:r>
              <a:rPr lang="en-GB" dirty="0" smtClean="0"/>
              <a:t>).</a:t>
            </a:r>
          </a:p>
          <a:p>
            <a:r>
              <a:rPr lang="en-GB" dirty="0" smtClean="0"/>
              <a:t>12% of houses = no running water</a:t>
            </a:r>
          </a:p>
          <a:p>
            <a:r>
              <a:rPr lang="en-GB" dirty="0" smtClean="0"/>
              <a:t>30% = no sewage connections</a:t>
            </a:r>
          </a:p>
          <a:p>
            <a:r>
              <a:rPr lang="en-GB" dirty="0" smtClean="0"/>
              <a:t>30% = no electricity</a:t>
            </a:r>
          </a:p>
          <a:p>
            <a:r>
              <a:rPr lang="en-GB" dirty="0" smtClean="0"/>
              <a:t>Illegal connections (</a:t>
            </a:r>
            <a:r>
              <a:rPr lang="en-GB" dirty="0" err="1" smtClean="0"/>
              <a:t>gatos</a:t>
            </a:r>
            <a:r>
              <a:rPr lang="en-GB" dirty="0" smtClean="0"/>
              <a:t>) to overhead pylons to get electricity = very dangerous (fires, electrocution).</a:t>
            </a:r>
            <a:endParaRPr lang="en-GB" dirty="0"/>
          </a:p>
        </p:txBody>
      </p:sp>
    </p:spTree>
    <p:extLst>
      <p:ext uri="{BB962C8B-B14F-4D97-AF65-F5344CB8AC3E}">
        <p14:creationId xmlns:p14="http://schemas.microsoft.com/office/powerpoint/2010/main" val="50871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Overcrowding</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About 37,000 people crammed into each square kilometre.</a:t>
            </a:r>
          </a:p>
          <a:p>
            <a:r>
              <a:rPr lang="en-GB" dirty="0" smtClean="0"/>
              <a:t>Only one main road – everything must be carried in and out up narrow streets (including rubbish).</a:t>
            </a:r>
            <a:endParaRPr lang="en-GB" dirty="0"/>
          </a:p>
        </p:txBody>
      </p:sp>
    </p:spTree>
    <p:extLst>
      <p:ext uri="{BB962C8B-B14F-4D97-AF65-F5344CB8AC3E}">
        <p14:creationId xmlns:p14="http://schemas.microsoft.com/office/powerpoint/2010/main" val="220449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Poor Health</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Poor sanitation = cholera and diarrhoea</a:t>
            </a:r>
          </a:p>
          <a:p>
            <a:r>
              <a:rPr lang="en-GB" dirty="0" smtClean="0"/>
              <a:t>Life expectancy = 13 years younger than wealthier area of Rio.</a:t>
            </a:r>
          </a:p>
          <a:p>
            <a:r>
              <a:rPr lang="en-GB" dirty="0" smtClean="0"/>
              <a:t>Infant mortality rate = 50 per 1000. </a:t>
            </a:r>
            <a:endParaRPr lang="en-GB" dirty="0"/>
          </a:p>
        </p:txBody>
      </p:sp>
    </p:spTree>
    <p:extLst>
      <p:ext uri="{BB962C8B-B14F-4D97-AF65-F5344CB8AC3E}">
        <p14:creationId xmlns:p14="http://schemas.microsoft.com/office/powerpoint/2010/main" val="186232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Lack of Jobs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Unemployment rate = about 20%</a:t>
            </a:r>
          </a:p>
          <a:p>
            <a:r>
              <a:rPr lang="en-GB" dirty="0" smtClean="0"/>
              <a:t>Informal sector = street vendors, drivers, labourers, maid = poorly paid (less than $100 a month), irregular.</a:t>
            </a:r>
            <a:endParaRPr lang="en-GB" dirty="0"/>
          </a:p>
        </p:txBody>
      </p:sp>
    </p:spTree>
    <p:extLst>
      <p:ext uri="{BB962C8B-B14F-4D97-AF65-F5344CB8AC3E}">
        <p14:creationId xmlns:p14="http://schemas.microsoft.com/office/powerpoint/2010/main" val="102211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Crime</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Many favelas controlled by criminal gangs.</a:t>
            </a:r>
          </a:p>
          <a:p>
            <a:r>
              <a:rPr lang="en-GB" dirty="0" smtClean="0"/>
              <a:t>80 people killed each day in Rio.</a:t>
            </a:r>
          </a:p>
          <a:p>
            <a:r>
              <a:rPr lang="en-GB" dirty="0" err="1" smtClean="0"/>
              <a:t>Rochina</a:t>
            </a:r>
            <a:r>
              <a:rPr lang="en-GB" dirty="0" smtClean="0"/>
              <a:t> = one of Rios most feared areas, until recently police hardly patrolled (used helicopters to shoot down if any problems).</a:t>
            </a:r>
            <a:endParaRPr lang="en-GB" dirty="0"/>
          </a:p>
        </p:txBody>
      </p:sp>
    </p:spTree>
    <p:extLst>
      <p:ext uri="{BB962C8B-B14F-4D97-AF65-F5344CB8AC3E}">
        <p14:creationId xmlns:p14="http://schemas.microsoft.com/office/powerpoint/2010/main" val="9473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Landslides</a:t>
            </a:r>
            <a:endParaRPr lang="en-GB" dirty="0"/>
          </a:p>
        </p:txBody>
      </p:sp>
      <p:sp>
        <p:nvSpPr>
          <p:cNvPr id="3" name="Content Placeholder 2"/>
          <p:cNvSpPr>
            <a:spLocks noGrp="1"/>
          </p:cNvSpPr>
          <p:nvPr>
            <p:ph idx="1"/>
          </p:nvPr>
        </p:nvSpPr>
        <p:spPr>
          <a:xfrm>
            <a:off x="457200" y="1600201"/>
            <a:ext cx="8229600" cy="3268960"/>
          </a:xfrm>
          <a:solidFill>
            <a:schemeClr val="bg1"/>
          </a:solidFill>
          <a:ln>
            <a:solidFill>
              <a:schemeClr val="tx1"/>
            </a:solidFill>
          </a:ln>
        </p:spPr>
        <p:txBody>
          <a:bodyPr/>
          <a:lstStyle/>
          <a:p>
            <a:r>
              <a:rPr lang="en-GB" dirty="0" smtClean="0"/>
              <a:t>Heavy rainfall from tropical storms causes mudslides on steep hills.</a:t>
            </a:r>
          </a:p>
          <a:p>
            <a:r>
              <a:rPr lang="en-GB" dirty="0" smtClean="0"/>
              <a:t>1988 = 277 people killed, 13,000 homeless.</a:t>
            </a:r>
          </a:p>
          <a:p>
            <a:r>
              <a:rPr lang="en-GB" dirty="0" smtClean="0"/>
              <a:t>2010 = 95 people killed.</a:t>
            </a:r>
            <a:endParaRPr lang="en-GB" dirty="0"/>
          </a:p>
        </p:txBody>
      </p:sp>
    </p:spTree>
    <p:extLst>
      <p:ext uri="{BB962C8B-B14F-4D97-AF65-F5344CB8AC3E}">
        <p14:creationId xmlns:p14="http://schemas.microsoft.com/office/powerpoint/2010/main" val="103798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36712"/>
            <a:ext cx="8229600" cy="4176464"/>
          </a:xfrm>
          <a:solidFill>
            <a:schemeClr val="bg1"/>
          </a:solidFill>
          <a:ln>
            <a:solidFill>
              <a:schemeClr val="tx1"/>
            </a:solidFill>
          </a:ln>
        </p:spPr>
        <p:txBody>
          <a:bodyPr/>
          <a:lstStyle/>
          <a:p>
            <a:r>
              <a:rPr lang="en-GB" sz="5400" dirty="0" smtClean="0"/>
              <a:t>	In a developing world city you have studied, Explain possible issues linked with urbanisation (3).</a:t>
            </a:r>
            <a:endParaRPr lang="en-GB" sz="5400" dirty="0"/>
          </a:p>
        </p:txBody>
      </p:sp>
    </p:spTree>
    <p:extLst>
      <p:ext uri="{BB962C8B-B14F-4D97-AF65-F5344CB8AC3E}">
        <p14:creationId xmlns:p14="http://schemas.microsoft.com/office/powerpoint/2010/main" val="5928652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Improving the Favelas</a:t>
            </a:r>
            <a:endParaRPr lang="en-GB" dirty="0"/>
          </a:p>
        </p:txBody>
      </p:sp>
      <p:pic>
        <p:nvPicPr>
          <p:cNvPr id="4" name="Picture 3"/>
          <p:cNvPicPr>
            <a:picLocks noChangeAspect="1"/>
          </p:cNvPicPr>
          <p:nvPr/>
        </p:nvPicPr>
        <p:blipFill>
          <a:blip r:embed="rId2"/>
          <a:stretch>
            <a:fillRect/>
          </a:stretch>
        </p:blipFill>
        <p:spPr>
          <a:xfrm>
            <a:off x="683567" y="1700808"/>
            <a:ext cx="7753719" cy="3960440"/>
          </a:xfrm>
          <a:prstGeom prst="rect">
            <a:avLst/>
          </a:prstGeom>
        </p:spPr>
      </p:pic>
    </p:spTree>
    <p:extLst>
      <p:ext uri="{BB962C8B-B14F-4D97-AF65-F5344CB8AC3E}">
        <p14:creationId xmlns:p14="http://schemas.microsoft.com/office/powerpoint/2010/main" val="1827982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Self Help Schemes</a:t>
            </a:r>
            <a:endParaRPr lang="en-GB" dirty="0"/>
          </a:p>
        </p:txBody>
      </p:sp>
      <p:sp>
        <p:nvSpPr>
          <p:cNvPr id="3" name="Content Placeholder 2"/>
          <p:cNvSpPr>
            <a:spLocks noGrp="1"/>
          </p:cNvSpPr>
          <p:nvPr>
            <p:ph idx="1"/>
          </p:nvPr>
        </p:nvSpPr>
        <p:spPr>
          <a:xfrm>
            <a:off x="457200" y="1600200"/>
            <a:ext cx="8229600" cy="4925144"/>
          </a:xfrm>
          <a:solidFill>
            <a:schemeClr val="bg1"/>
          </a:solidFill>
          <a:ln>
            <a:solidFill>
              <a:schemeClr val="tx1"/>
            </a:solidFill>
          </a:ln>
        </p:spPr>
        <p:txBody>
          <a:bodyPr/>
          <a:lstStyle/>
          <a:p>
            <a:r>
              <a:rPr lang="en-GB" sz="2800" dirty="0" smtClean="0"/>
              <a:t>Local Authority provide residents with resources (bricks, tiles, wood, cement, glass) to improve house.</a:t>
            </a:r>
          </a:p>
          <a:p>
            <a:r>
              <a:rPr lang="en-GB" sz="2800" dirty="0" smtClean="0"/>
              <a:t>Residents use their skills to do work.</a:t>
            </a:r>
          </a:p>
          <a:p>
            <a:endParaRPr lang="en-GB" sz="2800" dirty="0"/>
          </a:p>
          <a:p>
            <a:r>
              <a:rPr lang="en-GB" sz="2800" dirty="0" smtClean="0">
                <a:solidFill>
                  <a:srgbClr val="FF0000"/>
                </a:solidFill>
              </a:rPr>
              <a:t>Almost all houses in </a:t>
            </a:r>
            <a:r>
              <a:rPr lang="en-GB" sz="2800" dirty="0" err="1" smtClean="0">
                <a:solidFill>
                  <a:srgbClr val="FF0000"/>
                </a:solidFill>
              </a:rPr>
              <a:t>Rocinha</a:t>
            </a:r>
            <a:r>
              <a:rPr lang="en-GB" sz="2800" dirty="0" smtClean="0">
                <a:solidFill>
                  <a:srgbClr val="FF0000"/>
                </a:solidFill>
              </a:rPr>
              <a:t> now concrete/brick.</a:t>
            </a:r>
          </a:p>
          <a:p>
            <a:r>
              <a:rPr lang="en-GB" sz="2800" dirty="0" smtClean="0">
                <a:solidFill>
                  <a:srgbClr val="FF0000"/>
                </a:solidFill>
              </a:rPr>
              <a:t>75% houses have electricity.</a:t>
            </a:r>
          </a:p>
          <a:p>
            <a:r>
              <a:rPr lang="en-GB" sz="2800" dirty="0" smtClean="0">
                <a:solidFill>
                  <a:srgbClr val="FF0000"/>
                </a:solidFill>
              </a:rPr>
              <a:t>Improvements restricted by steep hills and high density of housing.</a:t>
            </a:r>
            <a:endParaRPr lang="en-GB" sz="2800" dirty="0">
              <a:solidFill>
                <a:srgbClr val="FF0000"/>
              </a:solidFill>
            </a:endParaRPr>
          </a:p>
        </p:txBody>
      </p:sp>
    </p:spTree>
    <p:extLst>
      <p:ext uri="{BB962C8B-B14F-4D97-AF65-F5344CB8AC3E}">
        <p14:creationId xmlns:p14="http://schemas.microsoft.com/office/powerpoint/2010/main" val="39621714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Site and Service Schemes</a:t>
            </a:r>
            <a:endParaRPr lang="en-GB" dirty="0"/>
          </a:p>
        </p:txBody>
      </p:sp>
      <p:sp>
        <p:nvSpPr>
          <p:cNvPr id="3" name="Content Placeholder 2"/>
          <p:cNvSpPr>
            <a:spLocks noGrp="1"/>
          </p:cNvSpPr>
          <p:nvPr>
            <p:ph idx="1"/>
          </p:nvPr>
        </p:nvSpPr>
        <p:spPr>
          <a:xfrm>
            <a:off x="457200" y="1600200"/>
            <a:ext cx="8229600" cy="5069160"/>
          </a:xfrm>
          <a:solidFill>
            <a:schemeClr val="bg1"/>
          </a:solidFill>
          <a:ln>
            <a:solidFill>
              <a:schemeClr val="tx1"/>
            </a:solidFill>
          </a:ln>
        </p:spPr>
        <p:txBody>
          <a:bodyPr/>
          <a:lstStyle/>
          <a:p>
            <a:r>
              <a:rPr lang="en-GB" sz="2800" dirty="0" smtClean="0"/>
              <a:t>Local authority in control of building projects.</a:t>
            </a:r>
          </a:p>
          <a:p>
            <a:r>
              <a:rPr lang="en-GB" sz="2800" dirty="0" smtClean="0"/>
              <a:t>Favela </a:t>
            </a:r>
            <a:r>
              <a:rPr lang="en-GB" sz="2800" dirty="0" err="1" smtClean="0"/>
              <a:t>Bairro</a:t>
            </a:r>
            <a:r>
              <a:rPr lang="en-GB" sz="2800" dirty="0" smtClean="0"/>
              <a:t> Project = started in 1994, targeted small favelas (500 to 2500 homes), £200 million set aside. Replace wood houses/ones on steep slopes, widen streets, pavements, water pipes, electricity, sanitation etc.</a:t>
            </a:r>
          </a:p>
          <a:p>
            <a:endParaRPr lang="en-GB" sz="2800" dirty="0"/>
          </a:p>
          <a:p>
            <a:r>
              <a:rPr lang="en-GB" sz="2800" dirty="0" smtClean="0">
                <a:solidFill>
                  <a:srgbClr val="FF0000"/>
                </a:solidFill>
              </a:rPr>
              <a:t>Installing water pipes and sewers has greatly improved health and reduced disease.</a:t>
            </a:r>
          </a:p>
          <a:p>
            <a:r>
              <a:rPr lang="en-GB" sz="2800" dirty="0" smtClean="0">
                <a:solidFill>
                  <a:srgbClr val="FF0000"/>
                </a:solidFill>
              </a:rPr>
              <a:t>Generates income for council as families pay rent – however, not all can afford rent.</a:t>
            </a:r>
            <a:endParaRPr lang="en-GB" sz="2800" dirty="0">
              <a:solidFill>
                <a:srgbClr val="FF0000"/>
              </a:solidFill>
            </a:endParaRPr>
          </a:p>
        </p:txBody>
      </p:sp>
    </p:spTree>
    <p:extLst>
      <p:ext uri="{BB962C8B-B14F-4D97-AF65-F5344CB8AC3E}">
        <p14:creationId xmlns:p14="http://schemas.microsoft.com/office/powerpoint/2010/main" val="27667487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New Town (Barra da </a:t>
            </a:r>
            <a:r>
              <a:rPr lang="en-GB" dirty="0" err="1" smtClean="0"/>
              <a:t>Tijuca</a:t>
            </a:r>
            <a:r>
              <a:rPr lang="en-GB" dirty="0" smtClean="0"/>
              <a:t>)</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sz="2800" dirty="0" smtClean="0"/>
              <a:t>Modern coastal suburb in west Rio.</a:t>
            </a:r>
          </a:p>
          <a:p>
            <a:r>
              <a:rPr lang="en-GB" sz="2800" dirty="0" smtClean="0"/>
              <a:t>Area made more accessible and built up.</a:t>
            </a:r>
          </a:p>
          <a:p>
            <a:r>
              <a:rPr lang="en-GB" sz="2800" dirty="0" smtClean="0"/>
              <a:t>Less crime, less crowded, better housing.</a:t>
            </a:r>
          </a:p>
          <a:p>
            <a:r>
              <a:rPr lang="en-GB" sz="2800" dirty="0" smtClean="0"/>
              <a:t>Luxurious apartment blocks = 130,000 residents.</a:t>
            </a:r>
          </a:p>
          <a:p>
            <a:endParaRPr lang="en-GB" sz="2800" dirty="0" smtClean="0"/>
          </a:p>
          <a:p>
            <a:r>
              <a:rPr lang="en-GB" sz="2800" dirty="0" smtClean="0">
                <a:solidFill>
                  <a:srgbClr val="FF0000"/>
                </a:solidFill>
              </a:rPr>
              <a:t>Usually only wealthy can afford to live there (have maids, cooks, gardeners </a:t>
            </a:r>
            <a:r>
              <a:rPr lang="en-GB" sz="2800" dirty="0" err="1" smtClean="0">
                <a:solidFill>
                  <a:srgbClr val="FF0000"/>
                </a:solidFill>
              </a:rPr>
              <a:t>etc</a:t>
            </a:r>
            <a:r>
              <a:rPr lang="en-GB" sz="2800" dirty="0" smtClean="0">
                <a:solidFill>
                  <a:srgbClr val="FF0000"/>
                </a:solidFill>
              </a:rPr>
              <a:t>).</a:t>
            </a:r>
          </a:p>
          <a:p>
            <a:r>
              <a:rPr lang="en-GB" sz="2800" dirty="0" smtClean="0">
                <a:solidFill>
                  <a:srgbClr val="FF0000"/>
                </a:solidFill>
              </a:rPr>
              <a:t>Favelas now growing here.</a:t>
            </a:r>
            <a:endParaRPr lang="en-GB" sz="2800" dirty="0">
              <a:solidFill>
                <a:srgbClr val="FF0000"/>
              </a:solidFill>
            </a:endParaRPr>
          </a:p>
        </p:txBody>
      </p:sp>
    </p:spTree>
    <p:extLst>
      <p:ext uri="{BB962C8B-B14F-4D97-AF65-F5344CB8AC3E}">
        <p14:creationId xmlns:p14="http://schemas.microsoft.com/office/powerpoint/2010/main" val="26663485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251989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err="1" smtClean="0"/>
              <a:t>Morar</a:t>
            </a:r>
            <a:r>
              <a:rPr lang="en-GB" dirty="0" smtClean="0"/>
              <a:t> Carioca</a:t>
            </a:r>
            <a:endParaRPr lang="en-GB" dirty="0"/>
          </a:p>
        </p:txBody>
      </p:sp>
      <p:sp>
        <p:nvSpPr>
          <p:cNvPr id="3" name="Content Placeholder 2"/>
          <p:cNvSpPr>
            <a:spLocks noGrp="1"/>
          </p:cNvSpPr>
          <p:nvPr>
            <p:ph idx="1"/>
          </p:nvPr>
        </p:nvSpPr>
        <p:spPr>
          <a:xfrm>
            <a:off x="457200" y="1600201"/>
            <a:ext cx="8229600" cy="2476872"/>
          </a:xfrm>
          <a:solidFill>
            <a:schemeClr val="bg1"/>
          </a:solidFill>
          <a:ln>
            <a:solidFill>
              <a:schemeClr val="tx1"/>
            </a:solidFill>
          </a:ln>
        </p:spPr>
        <p:txBody>
          <a:bodyPr/>
          <a:lstStyle/>
          <a:p>
            <a:r>
              <a:rPr lang="en-GB" dirty="0" smtClean="0"/>
              <a:t>Programme of improvements to be finished by 2020 – happening due to 2014 World Cup and 2016 Olympics.</a:t>
            </a:r>
          </a:p>
          <a:p>
            <a:r>
              <a:rPr lang="en-GB" dirty="0" smtClean="0"/>
              <a:t>Urbanises all favelas in Rio.</a:t>
            </a:r>
            <a:endParaRPr lang="en-GB" dirty="0"/>
          </a:p>
        </p:txBody>
      </p:sp>
      <p:pic>
        <p:nvPicPr>
          <p:cNvPr id="4" name="Picture 3"/>
          <p:cNvPicPr>
            <a:picLocks noChangeAspect="1"/>
          </p:cNvPicPr>
          <p:nvPr/>
        </p:nvPicPr>
        <p:blipFill>
          <a:blip r:embed="rId2"/>
          <a:stretch>
            <a:fillRect/>
          </a:stretch>
        </p:blipFill>
        <p:spPr>
          <a:xfrm>
            <a:off x="896861" y="4259637"/>
            <a:ext cx="3666651" cy="2121692"/>
          </a:xfrm>
          <a:prstGeom prst="rect">
            <a:avLst/>
          </a:prstGeom>
        </p:spPr>
      </p:pic>
      <p:pic>
        <p:nvPicPr>
          <p:cNvPr id="1026" name="Picture 2" descr="Image result for 2016 olympics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307545"/>
            <a:ext cx="3611145" cy="2025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9150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a) Setting up Pacifying Police Units (UPP)</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sz="2400" dirty="0" smtClean="0"/>
              <a:t>Permanent community presence within favelas – intensive policing and improvements in social services to meet local needs and reduce crime.</a:t>
            </a:r>
          </a:p>
          <a:p>
            <a:endParaRPr lang="en-GB" sz="2400" dirty="0"/>
          </a:p>
          <a:p>
            <a:r>
              <a:rPr lang="en-GB" sz="2400" dirty="0" smtClean="0">
                <a:solidFill>
                  <a:srgbClr val="FF0000"/>
                </a:solidFill>
              </a:rPr>
              <a:t>Increase in drug seizures and arrests. Lower homicide and robbery rates. Residents accept police presence.</a:t>
            </a:r>
          </a:p>
          <a:p>
            <a:r>
              <a:rPr lang="en-GB" sz="2400" dirty="0" smtClean="0">
                <a:solidFill>
                  <a:srgbClr val="FF0000"/>
                </a:solidFill>
              </a:rPr>
              <a:t>Upgrade in quality of life – electricity supply in </a:t>
            </a:r>
            <a:r>
              <a:rPr lang="en-GB" sz="2400" dirty="0" err="1" smtClean="0">
                <a:solidFill>
                  <a:srgbClr val="FF0000"/>
                </a:solidFill>
              </a:rPr>
              <a:t>Chapeu</a:t>
            </a:r>
            <a:r>
              <a:rPr lang="en-GB" sz="2400" dirty="0" smtClean="0">
                <a:solidFill>
                  <a:srgbClr val="FF0000"/>
                </a:solidFill>
              </a:rPr>
              <a:t> </a:t>
            </a:r>
            <a:r>
              <a:rPr lang="en-GB" sz="2400" dirty="0" err="1" smtClean="0">
                <a:solidFill>
                  <a:srgbClr val="FF0000"/>
                </a:solidFill>
              </a:rPr>
              <a:t>Mangueira</a:t>
            </a:r>
            <a:r>
              <a:rPr lang="en-GB" sz="2400" dirty="0" smtClean="0">
                <a:solidFill>
                  <a:srgbClr val="FF0000"/>
                </a:solidFill>
              </a:rPr>
              <a:t>.</a:t>
            </a:r>
          </a:p>
          <a:p>
            <a:r>
              <a:rPr lang="en-GB" sz="2400" dirty="0" smtClean="0">
                <a:solidFill>
                  <a:srgbClr val="FF0000"/>
                </a:solidFill>
              </a:rPr>
              <a:t>However, due to improved life and security – house prices near favelas have soared.</a:t>
            </a:r>
            <a:endParaRPr lang="en-GB" sz="2400" dirty="0">
              <a:solidFill>
                <a:srgbClr val="FF0000"/>
              </a:solidFill>
            </a:endParaRPr>
          </a:p>
        </p:txBody>
      </p:sp>
    </p:spTree>
    <p:extLst>
      <p:ext uri="{BB962C8B-B14F-4D97-AF65-F5344CB8AC3E}">
        <p14:creationId xmlns:p14="http://schemas.microsoft.com/office/powerpoint/2010/main" val="12100434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9226148" cy="6858000"/>
          </a:xfrm>
          <a:prstGeom prst="rect">
            <a:avLst/>
          </a:prstGeom>
        </p:spPr>
      </p:pic>
    </p:spTree>
    <p:extLst>
      <p:ext uri="{BB962C8B-B14F-4D97-AF65-F5344CB8AC3E}">
        <p14:creationId xmlns:p14="http://schemas.microsoft.com/office/powerpoint/2010/main" val="17603075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b) Improving Existing Infrastructure of Favelas</a:t>
            </a:r>
            <a:endParaRPr lang="en-GB" dirty="0"/>
          </a:p>
        </p:txBody>
      </p:sp>
      <p:sp>
        <p:nvSpPr>
          <p:cNvPr id="3" name="Content Placeholder 2"/>
          <p:cNvSpPr>
            <a:spLocks noGrp="1"/>
          </p:cNvSpPr>
          <p:nvPr>
            <p:ph idx="1"/>
          </p:nvPr>
        </p:nvSpPr>
        <p:spPr>
          <a:xfrm>
            <a:off x="457200" y="1600200"/>
            <a:ext cx="8229600" cy="4853136"/>
          </a:xfrm>
          <a:solidFill>
            <a:schemeClr val="bg1"/>
          </a:solidFill>
          <a:ln>
            <a:solidFill>
              <a:schemeClr val="tx1"/>
            </a:solidFill>
          </a:ln>
        </p:spPr>
        <p:txBody>
          <a:bodyPr/>
          <a:lstStyle/>
          <a:p>
            <a:r>
              <a:rPr lang="en-GB" dirty="0" smtClean="0"/>
              <a:t>40 architecture practices have been tasked with redesigning 582 inner-city slums = 1.2 million Brazilians (health centres, cinemas, </a:t>
            </a:r>
            <a:r>
              <a:rPr lang="en-GB" dirty="0" err="1" smtClean="0"/>
              <a:t>creches</a:t>
            </a:r>
            <a:r>
              <a:rPr lang="en-GB" dirty="0" smtClean="0"/>
              <a:t> </a:t>
            </a:r>
            <a:r>
              <a:rPr lang="en-GB" dirty="0" err="1" smtClean="0"/>
              <a:t>etc</a:t>
            </a:r>
            <a:r>
              <a:rPr lang="en-GB" dirty="0" smtClean="0"/>
              <a:t>).</a:t>
            </a:r>
          </a:p>
          <a:p>
            <a:endParaRPr lang="en-GB" dirty="0"/>
          </a:p>
          <a:p>
            <a:r>
              <a:rPr lang="en-GB" dirty="0" smtClean="0">
                <a:solidFill>
                  <a:srgbClr val="FF0000"/>
                </a:solidFill>
              </a:rPr>
              <a:t>Fear that they are just beautifying the favelas for tourists – without investment in jobs and education then not much change can occur. </a:t>
            </a:r>
            <a:endParaRPr lang="en-GB" dirty="0">
              <a:solidFill>
                <a:srgbClr val="FF0000"/>
              </a:solidFill>
            </a:endParaRPr>
          </a:p>
        </p:txBody>
      </p:sp>
    </p:spTree>
    <p:extLst>
      <p:ext uri="{BB962C8B-B14F-4D97-AF65-F5344CB8AC3E}">
        <p14:creationId xmlns:p14="http://schemas.microsoft.com/office/powerpoint/2010/main" val="502343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Favela Painting</a:t>
            </a:r>
            <a:endParaRPr lang="en-GB" dirty="0"/>
          </a:p>
        </p:txBody>
      </p:sp>
      <p:sp>
        <p:nvSpPr>
          <p:cNvPr id="3" name="Content Placeholder 2"/>
          <p:cNvSpPr>
            <a:spLocks noGrp="1"/>
          </p:cNvSpPr>
          <p:nvPr>
            <p:ph idx="1"/>
          </p:nvPr>
        </p:nvSpPr>
        <p:spPr>
          <a:xfrm>
            <a:off x="457200" y="1600200"/>
            <a:ext cx="8229600" cy="4997152"/>
          </a:xfrm>
          <a:solidFill>
            <a:schemeClr val="bg1"/>
          </a:solidFill>
          <a:ln>
            <a:solidFill>
              <a:schemeClr val="tx1"/>
            </a:solidFill>
          </a:ln>
        </p:spPr>
        <p:txBody>
          <a:bodyPr/>
          <a:lstStyle/>
          <a:p>
            <a:r>
              <a:rPr lang="en-GB" dirty="0" smtClean="0"/>
              <a:t>Community project to turn favelas into artwork. </a:t>
            </a:r>
          </a:p>
          <a:p>
            <a:endParaRPr lang="en-GB" dirty="0">
              <a:solidFill>
                <a:srgbClr val="FF0000"/>
              </a:solidFill>
            </a:endParaRPr>
          </a:p>
          <a:p>
            <a:r>
              <a:rPr lang="en-GB" dirty="0" smtClean="0">
                <a:solidFill>
                  <a:srgbClr val="FF0000"/>
                </a:solidFill>
              </a:rPr>
              <a:t>Thousands come to visit mural – first time news reports begin to focus on favelas without talking about crime.</a:t>
            </a:r>
          </a:p>
          <a:p>
            <a:r>
              <a:rPr lang="en-GB" dirty="0" smtClean="0">
                <a:solidFill>
                  <a:srgbClr val="FF0000"/>
                </a:solidFill>
              </a:rPr>
              <a:t>Improved residents perceptions of their home, employed young artists, built community spirit.</a:t>
            </a:r>
            <a:endParaRPr lang="en-GB" dirty="0">
              <a:solidFill>
                <a:srgbClr val="FF0000"/>
              </a:solidFill>
            </a:endParaRPr>
          </a:p>
        </p:txBody>
      </p:sp>
    </p:spTree>
    <p:extLst>
      <p:ext uri="{BB962C8B-B14F-4D97-AF65-F5344CB8AC3E}">
        <p14:creationId xmlns:p14="http://schemas.microsoft.com/office/powerpoint/2010/main" val="29675194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951280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2"/>
          <a:stretch>
            <a:fillRect/>
          </a:stretch>
        </p:blipFill>
        <p:spPr>
          <a:xfrm>
            <a:off x="-109128" y="-40032"/>
            <a:ext cx="9191890" cy="6898032"/>
          </a:xfrm>
          <a:prstGeom prst="rect">
            <a:avLst/>
          </a:prstGeom>
        </p:spPr>
      </p:pic>
      <p:sp>
        <p:nvSpPr>
          <p:cNvPr id="4" name="Isosceles Triangle 3"/>
          <p:cNvSpPr/>
          <p:nvPr/>
        </p:nvSpPr>
        <p:spPr bwMode="auto">
          <a:xfrm>
            <a:off x="1187624" y="1232808"/>
            <a:ext cx="6480720" cy="562519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5" name="TextBox 4"/>
          <p:cNvSpPr txBox="1"/>
          <p:nvPr/>
        </p:nvSpPr>
        <p:spPr>
          <a:xfrm>
            <a:off x="1619672" y="5445224"/>
            <a:ext cx="5688632" cy="1200329"/>
          </a:xfrm>
          <a:prstGeom prst="rect">
            <a:avLst/>
          </a:prstGeom>
          <a:noFill/>
        </p:spPr>
        <p:txBody>
          <a:bodyPr wrap="square" rtlCol="0">
            <a:spAutoFit/>
          </a:bodyPr>
          <a:lstStyle/>
          <a:p>
            <a:pPr algn="ctr"/>
            <a:r>
              <a:rPr lang="en-GB" dirty="0" smtClean="0"/>
              <a:t>3 issues about Life in the Favelas</a:t>
            </a:r>
            <a:endParaRPr lang="en-GB" dirty="0"/>
          </a:p>
        </p:txBody>
      </p:sp>
      <p:cxnSp>
        <p:nvCxnSpPr>
          <p:cNvPr id="7" name="Straight Connector 6"/>
          <p:cNvCxnSpPr/>
          <p:nvPr/>
        </p:nvCxnSpPr>
        <p:spPr bwMode="auto">
          <a:xfrm flipV="1">
            <a:off x="2123728" y="5229200"/>
            <a:ext cx="4608512" cy="357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2519772" y="3994199"/>
            <a:ext cx="3888432" cy="1200329"/>
          </a:xfrm>
          <a:prstGeom prst="rect">
            <a:avLst/>
          </a:prstGeom>
          <a:noFill/>
        </p:spPr>
        <p:txBody>
          <a:bodyPr wrap="square" rtlCol="0">
            <a:spAutoFit/>
          </a:bodyPr>
          <a:lstStyle/>
          <a:p>
            <a:pPr algn="ctr"/>
            <a:r>
              <a:rPr lang="en-GB" dirty="0" smtClean="0"/>
              <a:t>2 improvements made </a:t>
            </a:r>
            <a:endParaRPr lang="en-GB" dirty="0"/>
          </a:p>
        </p:txBody>
      </p:sp>
      <p:cxnSp>
        <p:nvCxnSpPr>
          <p:cNvPr id="10" name="Straight Connector 9"/>
          <p:cNvCxnSpPr/>
          <p:nvPr/>
        </p:nvCxnSpPr>
        <p:spPr bwMode="auto">
          <a:xfrm>
            <a:off x="2915816" y="3781752"/>
            <a:ext cx="295232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275856" y="2612286"/>
            <a:ext cx="2232248" cy="954107"/>
          </a:xfrm>
          <a:prstGeom prst="rect">
            <a:avLst/>
          </a:prstGeom>
          <a:noFill/>
        </p:spPr>
        <p:txBody>
          <a:bodyPr wrap="square" rtlCol="0">
            <a:spAutoFit/>
          </a:bodyPr>
          <a:lstStyle/>
          <a:p>
            <a:pPr algn="ctr"/>
            <a:r>
              <a:rPr lang="en-GB" sz="2800" dirty="0" smtClean="0"/>
              <a:t>1 Evaluation</a:t>
            </a:r>
            <a:endParaRPr lang="en-GB" sz="2800" dirty="0"/>
          </a:p>
        </p:txBody>
      </p:sp>
      <p:sp>
        <p:nvSpPr>
          <p:cNvPr id="16" name="Freeform 15"/>
          <p:cNvSpPr/>
          <p:nvPr/>
        </p:nvSpPr>
        <p:spPr bwMode="auto">
          <a:xfrm>
            <a:off x="4023360" y="1767840"/>
            <a:ext cx="854826" cy="345600"/>
          </a:xfrm>
          <a:custGeom>
            <a:avLst/>
            <a:gdLst>
              <a:gd name="connsiteX0" fmla="*/ 0 w 854826"/>
              <a:gd name="connsiteY0" fmla="*/ 101600 h 345600"/>
              <a:gd name="connsiteX1" fmla="*/ 81280 w 854826"/>
              <a:gd name="connsiteY1" fmla="*/ 345440 h 345600"/>
              <a:gd name="connsiteX2" fmla="*/ 325120 w 854826"/>
              <a:gd name="connsiteY2" fmla="*/ 142240 h 345600"/>
              <a:gd name="connsiteX3" fmla="*/ 447040 w 854826"/>
              <a:gd name="connsiteY3" fmla="*/ 345440 h 345600"/>
              <a:gd name="connsiteX4" fmla="*/ 609600 w 854826"/>
              <a:gd name="connsiteY4" fmla="*/ 142240 h 345600"/>
              <a:gd name="connsiteX5" fmla="*/ 853440 w 854826"/>
              <a:gd name="connsiteY5" fmla="*/ 304800 h 345600"/>
              <a:gd name="connsiteX6" fmla="*/ 690880 w 854826"/>
              <a:gd name="connsiteY6" fmla="*/ 0 h 34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826" h="345600">
                <a:moveTo>
                  <a:pt x="0" y="101600"/>
                </a:moveTo>
                <a:cubicBezTo>
                  <a:pt x="13546" y="220133"/>
                  <a:pt x="27093" y="338667"/>
                  <a:pt x="81280" y="345440"/>
                </a:cubicBezTo>
                <a:cubicBezTo>
                  <a:pt x="135467" y="352213"/>
                  <a:pt x="264160" y="142240"/>
                  <a:pt x="325120" y="142240"/>
                </a:cubicBezTo>
                <a:cubicBezTo>
                  <a:pt x="386080" y="142240"/>
                  <a:pt x="399627" y="345440"/>
                  <a:pt x="447040" y="345440"/>
                </a:cubicBezTo>
                <a:cubicBezTo>
                  <a:pt x="494453" y="345440"/>
                  <a:pt x="541867" y="149013"/>
                  <a:pt x="609600" y="142240"/>
                </a:cubicBezTo>
                <a:cubicBezTo>
                  <a:pt x="677333" y="135467"/>
                  <a:pt x="839893" y="328507"/>
                  <a:pt x="853440" y="304800"/>
                </a:cubicBezTo>
                <a:cubicBezTo>
                  <a:pt x="866987" y="281093"/>
                  <a:pt x="778933" y="140546"/>
                  <a:pt x="690880"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17" name="AutoShape 2" descr="Image result for climber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 name="AutoShape 4" descr="Image result for climber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AutoShape 8" descr="Image result for climber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Title 1"/>
          <p:cNvSpPr>
            <a:spLocks noGrp="1"/>
          </p:cNvSpPr>
          <p:nvPr>
            <p:ph type="title"/>
          </p:nvPr>
        </p:nvSpPr>
        <p:spPr>
          <a:xfrm>
            <a:off x="188511" y="172416"/>
            <a:ext cx="2998676" cy="1697164"/>
          </a:xfrm>
          <a:solidFill>
            <a:schemeClr val="bg1"/>
          </a:solidFill>
          <a:ln>
            <a:solidFill>
              <a:schemeClr val="tx1"/>
            </a:solidFill>
          </a:ln>
        </p:spPr>
        <p:txBody>
          <a:bodyPr/>
          <a:lstStyle/>
          <a:p>
            <a:r>
              <a:rPr lang="en-GB" sz="3200" dirty="0" smtClean="0"/>
              <a:t>Reach Christ the Redeemer</a:t>
            </a:r>
            <a:endParaRPr lang="en-GB" sz="3200" dirty="0"/>
          </a:p>
        </p:txBody>
      </p:sp>
      <p:pic>
        <p:nvPicPr>
          <p:cNvPr id="1036" name="Picture 12" descr="Image result for christ the redeemer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6714" y="560797"/>
            <a:ext cx="2242539" cy="1753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37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Transport Issues in Rio</a:t>
            </a:r>
            <a:endParaRPr lang="en-GB" dirty="0"/>
          </a:p>
        </p:txBody>
      </p:sp>
      <p:pic>
        <p:nvPicPr>
          <p:cNvPr id="4" name="Picture 3"/>
          <p:cNvPicPr>
            <a:picLocks noChangeAspect="1"/>
          </p:cNvPicPr>
          <p:nvPr/>
        </p:nvPicPr>
        <p:blipFill>
          <a:blip r:embed="rId2"/>
          <a:stretch>
            <a:fillRect/>
          </a:stretch>
        </p:blipFill>
        <p:spPr>
          <a:xfrm>
            <a:off x="778721" y="1700808"/>
            <a:ext cx="7586557" cy="4248472"/>
          </a:xfrm>
          <a:prstGeom prst="rect">
            <a:avLst/>
          </a:prstGeom>
        </p:spPr>
      </p:pic>
    </p:spTree>
    <p:extLst>
      <p:ext uri="{BB962C8B-B14F-4D97-AF65-F5344CB8AC3E}">
        <p14:creationId xmlns:p14="http://schemas.microsoft.com/office/powerpoint/2010/main" val="34388374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Rio Transport Network </a:t>
            </a:r>
            <a:endParaRPr lang="en-GB" dirty="0"/>
          </a:p>
        </p:txBody>
      </p:sp>
      <p:sp>
        <p:nvSpPr>
          <p:cNvPr id="3" name="Content Placeholder 2"/>
          <p:cNvSpPr>
            <a:spLocks noGrp="1"/>
          </p:cNvSpPr>
          <p:nvPr>
            <p:ph idx="1"/>
          </p:nvPr>
        </p:nvSpPr>
        <p:spPr>
          <a:xfrm>
            <a:off x="457200" y="1600201"/>
            <a:ext cx="8229600" cy="4061048"/>
          </a:xfrm>
          <a:solidFill>
            <a:schemeClr val="bg1"/>
          </a:solidFill>
          <a:ln>
            <a:solidFill>
              <a:schemeClr val="tx1"/>
            </a:solidFill>
          </a:ln>
        </p:spPr>
        <p:txBody>
          <a:bodyPr/>
          <a:lstStyle/>
          <a:p>
            <a:r>
              <a:rPr lang="en-GB" dirty="0"/>
              <a:t> Rio's transport system consists of a metro system, </a:t>
            </a:r>
            <a:r>
              <a:rPr lang="en-GB" dirty="0" smtClean="0"/>
              <a:t>suburban trains </a:t>
            </a:r>
            <a:r>
              <a:rPr lang="en-GB" dirty="0"/>
              <a:t>and a large bus fleet.</a:t>
            </a:r>
          </a:p>
          <a:p>
            <a:r>
              <a:rPr lang="en-GB" dirty="0"/>
              <a:t> 62% of the journeys in Rio are made by bus, 30% are by car  and  only a small percentage of journeys are via the </a:t>
            </a:r>
            <a:r>
              <a:rPr lang="en-GB" dirty="0" smtClean="0"/>
              <a:t>metro system </a:t>
            </a:r>
            <a:r>
              <a:rPr lang="en-GB" dirty="0"/>
              <a:t>(5%) and rail network (3%). </a:t>
            </a:r>
          </a:p>
        </p:txBody>
      </p:sp>
    </p:spTree>
    <p:extLst>
      <p:ext uri="{BB962C8B-B14F-4D97-AF65-F5344CB8AC3E}">
        <p14:creationId xmlns:p14="http://schemas.microsoft.com/office/powerpoint/2010/main" val="31286012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976" y="0"/>
            <a:ext cx="9174976" cy="6883284"/>
          </a:xfrm>
          <a:prstGeom prst="rect">
            <a:avLst/>
          </a:prstGeom>
        </p:spPr>
      </p:pic>
    </p:spTree>
    <p:extLst>
      <p:ext uri="{BB962C8B-B14F-4D97-AF65-F5344CB8AC3E}">
        <p14:creationId xmlns:p14="http://schemas.microsoft.com/office/powerpoint/2010/main" val="34630613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Why is it congested?</a:t>
            </a:r>
            <a:endParaRPr lang="en-GB" dirty="0"/>
          </a:p>
        </p:txBody>
      </p:sp>
      <p:pic>
        <p:nvPicPr>
          <p:cNvPr id="4" name="Picture 3"/>
          <p:cNvPicPr>
            <a:picLocks noChangeAspect="1"/>
          </p:cNvPicPr>
          <p:nvPr/>
        </p:nvPicPr>
        <p:blipFill>
          <a:blip r:embed="rId2"/>
          <a:stretch>
            <a:fillRect/>
          </a:stretch>
        </p:blipFill>
        <p:spPr>
          <a:xfrm>
            <a:off x="778721" y="1700808"/>
            <a:ext cx="7586557" cy="4248472"/>
          </a:xfrm>
          <a:prstGeom prst="rect">
            <a:avLst/>
          </a:prstGeom>
        </p:spPr>
      </p:pic>
    </p:spTree>
    <p:extLst>
      <p:ext uri="{BB962C8B-B14F-4D97-AF65-F5344CB8AC3E}">
        <p14:creationId xmlns:p14="http://schemas.microsoft.com/office/powerpoint/2010/main" val="24732996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764"/>
            <a:ext cx="8229600" cy="1143000"/>
          </a:xfrm>
          <a:solidFill>
            <a:schemeClr val="bg1"/>
          </a:solidFill>
          <a:ln>
            <a:solidFill>
              <a:schemeClr val="tx1"/>
            </a:solidFill>
          </a:ln>
        </p:spPr>
        <p:txBody>
          <a:bodyPr/>
          <a:lstStyle/>
          <a:p>
            <a:r>
              <a:rPr lang="en-GB" dirty="0" smtClean="0"/>
              <a:t>Reading Task</a:t>
            </a:r>
            <a:endParaRPr lang="en-GB" dirty="0"/>
          </a:p>
        </p:txBody>
      </p:sp>
      <p:sp>
        <p:nvSpPr>
          <p:cNvPr id="3" name="Content Placeholder 2"/>
          <p:cNvSpPr>
            <a:spLocks noGrp="1"/>
          </p:cNvSpPr>
          <p:nvPr>
            <p:ph idx="1"/>
          </p:nvPr>
        </p:nvSpPr>
        <p:spPr>
          <a:xfrm>
            <a:off x="457200" y="1600200"/>
            <a:ext cx="8229600" cy="5069160"/>
          </a:xfrm>
          <a:solidFill>
            <a:schemeClr val="bg1"/>
          </a:solidFill>
          <a:ln>
            <a:solidFill>
              <a:schemeClr val="tx1"/>
            </a:solidFill>
          </a:ln>
        </p:spPr>
        <p:txBody>
          <a:bodyPr/>
          <a:lstStyle/>
          <a:p>
            <a:r>
              <a:rPr lang="en-GB" dirty="0" smtClean="0"/>
              <a:t>Read the short segments from “Rio Times” newspaper articles.</a:t>
            </a:r>
          </a:p>
          <a:p>
            <a:r>
              <a:rPr lang="en-GB" dirty="0" smtClean="0"/>
              <a:t>Read the traffic problems section and Guardian article at the back of your booklet.</a:t>
            </a:r>
          </a:p>
          <a:p>
            <a:endParaRPr lang="en-GB" dirty="0"/>
          </a:p>
          <a:p>
            <a:r>
              <a:rPr lang="en-GB" dirty="0" smtClean="0"/>
              <a:t>What would you say are the reasons for traffic issues? Write down any good facts/figures you could use. </a:t>
            </a:r>
          </a:p>
        </p:txBody>
      </p:sp>
      <p:pic>
        <p:nvPicPr>
          <p:cNvPr id="1026" name="Picture 2" descr="Image result for rio times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075932">
            <a:off x="52311" y="274637"/>
            <a:ext cx="2590800" cy="85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473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2"/>
          <a:stretch>
            <a:fillRect/>
          </a:stretch>
        </p:blipFill>
        <p:spPr>
          <a:xfrm>
            <a:off x="-109128" y="-40032"/>
            <a:ext cx="9191890" cy="6898032"/>
          </a:xfrm>
          <a:prstGeom prst="rect">
            <a:avLst/>
          </a:prstGeom>
        </p:spPr>
      </p:pic>
      <p:sp>
        <p:nvSpPr>
          <p:cNvPr id="4" name="Isosceles Triangle 3"/>
          <p:cNvSpPr/>
          <p:nvPr/>
        </p:nvSpPr>
        <p:spPr bwMode="auto">
          <a:xfrm>
            <a:off x="1187624" y="1232808"/>
            <a:ext cx="6480720" cy="5625192"/>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5" name="TextBox 4"/>
          <p:cNvSpPr txBox="1"/>
          <p:nvPr/>
        </p:nvSpPr>
        <p:spPr>
          <a:xfrm>
            <a:off x="1619672" y="5445224"/>
            <a:ext cx="5688632" cy="1200329"/>
          </a:xfrm>
          <a:prstGeom prst="rect">
            <a:avLst/>
          </a:prstGeom>
          <a:noFill/>
        </p:spPr>
        <p:txBody>
          <a:bodyPr wrap="square" rtlCol="0">
            <a:spAutoFit/>
          </a:bodyPr>
          <a:lstStyle/>
          <a:p>
            <a:pPr algn="ctr"/>
            <a:r>
              <a:rPr lang="en-GB" dirty="0" smtClean="0"/>
              <a:t>3 issues about Life in the Favelas</a:t>
            </a:r>
            <a:endParaRPr lang="en-GB" dirty="0"/>
          </a:p>
        </p:txBody>
      </p:sp>
      <p:cxnSp>
        <p:nvCxnSpPr>
          <p:cNvPr id="7" name="Straight Connector 6"/>
          <p:cNvCxnSpPr/>
          <p:nvPr/>
        </p:nvCxnSpPr>
        <p:spPr bwMode="auto">
          <a:xfrm flipV="1">
            <a:off x="2123728" y="5229200"/>
            <a:ext cx="4608512" cy="357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2519772" y="3994199"/>
            <a:ext cx="3888432" cy="1200329"/>
          </a:xfrm>
          <a:prstGeom prst="rect">
            <a:avLst/>
          </a:prstGeom>
          <a:noFill/>
        </p:spPr>
        <p:txBody>
          <a:bodyPr wrap="square" rtlCol="0">
            <a:spAutoFit/>
          </a:bodyPr>
          <a:lstStyle/>
          <a:p>
            <a:pPr algn="ctr"/>
            <a:r>
              <a:rPr lang="en-GB" dirty="0" smtClean="0"/>
              <a:t>2 improvements made </a:t>
            </a:r>
            <a:endParaRPr lang="en-GB" dirty="0"/>
          </a:p>
        </p:txBody>
      </p:sp>
      <p:cxnSp>
        <p:nvCxnSpPr>
          <p:cNvPr id="10" name="Straight Connector 9"/>
          <p:cNvCxnSpPr/>
          <p:nvPr/>
        </p:nvCxnSpPr>
        <p:spPr bwMode="auto">
          <a:xfrm>
            <a:off x="2915816" y="3781752"/>
            <a:ext cx="295232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275856" y="2612286"/>
            <a:ext cx="2232248" cy="954107"/>
          </a:xfrm>
          <a:prstGeom prst="rect">
            <a:avLst/>
          </a:prstGeom>
          <a:noFill/>
        </p:spPr>
        <p:txBody>
          <a:bodyPr wrap="square" rtlCol="0">
            <a:spAutoFit/>
          </a:bodyPr>
          <a:lstStyle/>
          <a:p>
            <a:pPr algn="ctr"/>
            <a:r>
              <a:rPr lang="en-GB" sz="2800" dirty="0" smtClean="0"/>
              <a:t>1 Evaluation</a:t>
            </a:r>
            <a:endParaRPr lang="en-GB" sz="2800" dirty="0"/>
          </a:p>
        </p:txBody>
      </p:sp>
      <p:sp>
        <p:nvSpPr>
          <p:cNvPr id="16" name="Freeform 15"/>
          <p:cNvSpPr/>
          <p:nvPr/>
        </p:nvSpPr>
        <p:spPr bwMode="auto">
          <a:xfrm>
            <a:off x="4023360" y="1767840"/>
            <a:ext cx="854826" cy="345600"/>
          </a:xfrm>
          <a:custGeom>
            <a:avLst/>
            <a:gdLst>
              <a:gd name="connsiteX0" fmla="*/ 0 w 854826"/>
              <a:gd name="connsiteY0" fmla="*/ 101600 h 345600"/>
              <a:gd name="connsiteX1" fmla="*/ 81280 w 854826"/>
              <a:gd name="connsiteY1" fmla="*/ 345440 h 345600"/>
              <a:gd name="connsiteX2" fmla="*/ 325120 w 854826"/>
              <a:gd name="connsiteY2" fmla="*/ 142240 h 345600"/>
              <a:gd name="connsiteX3" fmla="*/ 447040 w 854826"/>
              <a:gd name="connsiteY3" fmla="*/ 345440 h 345600"/>
              <a:gd name="connsiteX4" fmla="*/ 609600 w 854826"/>
              <a:gd name="connsiteY4" fmla="*/ 142240 h 345600"/>
              <a:gd name="connsiteX5" fmla="*/ 853440 w 854826"/>
              <a:gd name="connsiteY5" fmla="*/ 304800 h 345600"/>
              <a:gd name="connsiteX6" fmla="*/ 690880 w 854826"/>
              <a:gd name="connsiteY6" fmla="*/ 0 h 34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826" h="345600">
                <a:moveTo>
                  <a:pt x="0" y="101600"/>
                </a:moveTo>
                <a:cubicBezTo>
                  <a:pt x="13546" y="220133"/>
                  <a:pt x="27093" y="338667"/>
                  <a:pt x="81280" y="345440"/>
                </a:cubicBezTo>
                <a:cubicBezTo>
                  <a:pt x="135467" y="352213"/>
                  <a:pt x="264160" y="142240"/>
                  <a:pt x="325120" y="142240"/>
                </a:cubicBezTo>
                <a:cubicBezTo>
                  <a:pt x="386080" y="142240"/>
                  <a:pt x="399627" y="345440"/>
                  <a:pt x="447040" y="345440"/>
                </a:cubicBezTo>
                <a:cubicBezTo>
                  <a:pt x="494453" y="345440"/>
                  <a:pt x="541867" y="149013"/>
                  <a:pt x="609600" y="142240"/>
                </a:cubicBezTo>
                <a:cubicBezTo>
                  <a:pt x="677333" y="135467"/>
                  <a:pt x="839893" y="328507"/>
                  <a:pt x="853440" y="304800"/>
                </a:cubicBezTo>
                <a:cubicBezTo>
                  <a:pt x="866987" y="281093"/>
                  <a:pt x="778933" y="140546"/>
                  <a:pt x="690880"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17" name="AutoShape 2" descr="Image result for climber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 name="AutoShape 4" descr="Image result for climber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AutoShape 8" descr="Image result for climber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Title 1"/>
          <p:cNvSpPr>
            <a:spLocks noGrp="1"/>
          </p:cNvSpPr>
          <p:nvPr>
            <p:ph type="title"/>
          </p:nvPr>
        </p:nvSpPr>
        <p:spPr>
          <a:xfrm>
            <a:off x="188511" y="172416"/>
            <a:ext cx="2998676" cy="1697164"/>
          </a:xfrm>
          <a:solidFill>
            <a:schemeClr val="bg1"/>
          </a:solidFill>
          <a:ln>
            <a:solidFill>
              <a:schemeClr val="tx1"/>
            </a:solidFill>
          </a:ln>
        </p:spPr>
        <p:txBody>
          <a:bodyPr/>
          <a:lstStyle/>
          <a:p>
            <a:r>
              <a:rPr lang="en-GB" sz="3200" dirty="0" smtClean="0"/>
              <a:t>Reach Christ the Redeemer</a:t>
            </a:r>
            <a:endParaRPr lang="en-GB" sz="3200" dirty="0"/>
          </a:p>
        </p:txBody>
      </p:sp>
      <p:pic>
        <p:nvPicPr>
          <p:cNvPr id="1036" name="Picture 12" descr="Image result for christ the redeemer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6714" y="560797"/>
            <a:ext cx="2242539" cy="1753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49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096" y="3329608"/>
            <a:ext cx="9144000" cy="3528392"/>
          </a:xfrm>
          <a:prstGeom prst="rect">
            <a:avLst/>
          </a:prstGeom>
        </p:spPr>
      </p:pic>
      <p:sp>
        <p:nvSpPr>
          <p:cNvPr id="3" name="Title 2"/>
          <p:cNvSpPr>
            <a:spLocks noGrp="1"/>
          </p:cNvSpPr>
          <p:nvPr>
            <p:ph type="title"/>
          </p:nvPr>
        </p:nvSpPr>
        <p:spPr>
          <a:xfrm>
            <a:off x="479296" y="91352"/>
            <a:ext cx="8229600" cy="3258616"/>
          </a:xfrm>
          <a:solidFill>
            <a:schemeClr val="bg1"/>
          </a:solidFill>
          <a:ln>
            <a:solidFill>
              <a:schemeClr val="tx1"/>
            </a:solidFill>
          </a:ln>
        </p:spPr>
        <p:txBody>
          <a:bodyPr/>
          <a:lstStyle/>
          <a:p>
            <a:r>
              <a:rPr lang="en-GB" dirty="0" smtClean="0"/>
              <a:t>Physical landscape with mountainous terrain and proximity to sea makes it difficult to build and adapt transport systems</a:t>
            </a:r>
            <a:endParaRPr lang="en-GB" dirty="0"/>
          </a:p>
        </p:txBody>
      </p:sp>
    </p:spTree>
    <p:extLst>
      <p:ext uri="{BB962C8B-B14F-4D97-AF65-F5344CB8AC3E}">
        <p14:creationId xmlns:p14="http://schemas.microsoft.com/office/powerpoint/2010/main" val="359655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2555776"/>
          </a:xfrm>
          <a:solidFill>
            <a:schemeClr val="bg1"/>
          </a:solidFill>
          <a:ln>
            <a:solidFill>
              <a:schemeClr val="tx1"/>
            </a:solidFill>
          </a:ln>
        </p:spPr>
        <p:txBody>
          <a:bodyPr/>
          <a:lstStyle/>
          <a:p>
            <a:r>
              <a:rPr lang="en-GB" dirty="0" smtClean="0"/>
              <a:t>Government offered tax exemptions to boost car sales (900,000 (1992) – 2.5 million (2012)</a:t>
            </a:r>
            <a:endParaRPr lang="en-GB" dirty="0"/>
          </a:p>
        </p:txBody>
      </p:sp>
      <p:pic>
        <p:nvPicPr>
          <p:cNvPr id="4" name="Picture 3"/>
          <p:cNvPicPr>
            <a:picLocks noChangeAspect="1"/>
          </p:cNvPicPr>
          <p:nvPr/>
        </p:nvPicPr>
        <p:blipFill>
          <a:blip r:embed="rId2"/>
          <a:stretch>
            <a:fillRect/>
          </a:stretch>
        </p:blipFill>
        <p:spPr>
          <a:xfrm>
            <a:off x="1795219" y="3032448"/>
            <a:ext cx="5574249" cy="3771328"/>
          </a:xfrm>
          <a:prstGeom prst="rect">
            <a:avLst/>
          </a:prstGeom>
        </p:spPr>
      </p:pic>
    </p:spTree>
    <p:extLst>
      <p:ext uri="{BB962C8B-B14F-4D97-AF65-F5344CB8AC3E}">
        <p14:creationId xmlns:p14="http://schemas.microsoft.com/office/powerpoint/2010/main" val="31746657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50"/>
            <a:ext cx="8229600" cy="2712318"/>
          </a:xfrm>
          <a:solidFill>
            <a:schemeClr val="bg1"/>
          </a:solidFill>
          <a:ln>
            <a:solidFill>
              <a:schemeClr val="tx1"/>
            </a:solidFill>
          </a:ln>
        </p:spPr>
        <p:txBody>
          <a:bodyPr/>
          <a:lstStyle/>
          <a:p>
            <a:r>
              <a:rPr lang="en-GB" dirty="0" smtClean="0"/>
              <a:t>25% of Rio live in favelas – conventional forms of public transport not feasible due to steep hill sides.</a:t>
            </a:r>
            <a:endParaRPr lang="en-GB" dirty="0"/>
          </a:p>
        </p:txBody>
      </p:sp>
      <p:pic>
        <p:nvPicPr>
          <p:cNvPr id="4" name="Picture 3"/>
          <p:cNvPicPr>
            <a:picLocks noChangeAspect="1"/>
          </p:cNvPicPr>
          <p:nvPr/>
        </p:nvPicPr>
        <p:blipFill>
          <a:blip r:embed="rId2"/>
          <a:stretch>
            <a:fillRect/>
          </a:stretch>
        </p:blipFill>
        <p:spPr>
          <a:xfrm>
            <a:off x="1943708" y="3140968"/>
            <a:ext cx="5256584" cy="3504389"/>
          </a:xfrm>
          <a:prstGeom prst="rect">
            <a:avLst/>
          </a:prstGeom>
        </p:spPr>
      </p:pic>
    </p:spTree>
    <p:extLst>
      <p:ext uri="{BB962C8B-B14F-4D97-AF65-F5344CB8AC3E}">
        <p14:creationId xmlns:p14="http://schemas.microsoft.com/office/powerpoint/2010/main" val="224860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rio subway shangh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144" y="0"/>
            <a:ext cx="9167088" cy="688303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249144" y="3140968"/>
            <a:ext cx="8229600" cy="3312368"/>
          </a:xfrm>
          <a:solidFill>
            <a:schemeClr val="bg1"/>
          </a:solidFill>
          <a:ln>
            <a:solidFill>
              <a:schemeClr val="tx1"/>
            </a:solidFill>
          </a:ln>
        </p:spPr>
        <p:txBody>
          <a:bodyPr/>
          <a:lstStyle/>
          <a:p>
            <a:r>
              <a:rPr lang="en-GB" dirty="0" smtClean="0"/>
              <a:t>Lack of investment in public transport (crowded, poor quality) –service doesn’t meet demand - and poor city planning.</a:t>
            </a:r>
            <a:endParaRPr lang="en-GB" dirty="0"/>
          </a:p>
        </p:txBody>
      </p:sp>
    </p:spTree>
    <p:extLst>
      <p:ext uri="{BB962C8B-B14F-4D97-AF65-F5344CB8AC3E}">
        <p14:creationId xmlns:p14="http://schemas.microsoft.com/office/powerpoint/2010/main" val="397045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2808312"/>
          </a:xfrm>
          <a:solidFill>
            <a:schemeClr val="bg1"/>
          </a:solidFill>
          <a:ln>
            <a:solidFill>
              <a:schemeClr val="tx1"/>
            </a:solidFill>
          </a:ln>
        </p:spPr>
        <p:txBody>
          <a:bodyPr/>
          <a:lstStyle/>
          <a:p>
            <a:r>
              <a:rPr lang="en-GB" dirty="0" smtClean="0"/>
              <a:t>Long Commuting Times (highest in country). Many can’t afford to live near where they work.</a:t>
            </a:r>
            <a:endParaRPr lang="en-GB" dirty="0"/>
          </a:p>
        </p:txBody>
      </p:sp>
      <p:pic>
        <p:nvPicPr>
          <p:cNvPr id="4" name="Picture 3"/>
          <p:cNvPicPr>
            <a:picLocks noChangeAspect="1"/>
          </p:cNvPicPr>
          <p:nvPr/>
        </p:nvPicPr>
        <p:blipFill>
          <a:blip r:embed="rId2"/>
          <a:stretch>
            <a:fillRect/>
          </a:stretch>
        </p:blipFill>
        <p:spPr>
          <a:xfrm>
            <a:off x="572194" y="3136015"/>
            <a:ext cx="8020300" cy="3721985"/>
          </a:xfrm>
          <a:prstGeom prst="rect">
            <a:avLst/>
          </a:prstGeom>
        </p:spPr>
      </p:pic>
    </p:spTree>
    <p:extLst>
      <p:ext uri="{BB962C8B-B14F-4D97-AF65-F5344CB8AC3E}">
        <p14:creationId xmlns:p14="http://schemas.microsoft.com/office/powerpoint/2010/main" val="184630117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912" y="260648"/>
            <a:ext cx="8229600" cy="1916832"/>
          </a:xfrm>
          <a:solidFill>
            <a:schemeClr val="bg1"/>
          </a:solidFill>
          <a:ln>
            <a:solidFill>
              <a:schemeClr val="tx1"/>
            </a:solidFill>
          </a:ln>
        </p:spPr>
        <p:txBody>
          <a:bodyPr/>
          <a:lstStyle/>
          <a:p>
            <a:r>
              <a:rPr lang="en-GB" dirty="0" smtClean="0"/>
              <a:t>Increased road accidents (causing roads to slow down), caused by:</a:t>
            </a:r>
            <a:endParaRPr lang="en-GB" dirty="0"/>
          </a:p>
        </p:txBody>
      </p:sp>
      <p:sp>
        <p:nvSpPr>
          <p:cNvPr id="3" name="Content Placeholder 2"/>
          <p:cNvSpPr>
            <a:spLocks noGrp="1"/>
          </p:cNvSpPr>
          <p:nvPr>
            <p:ph idx="1"/>
          </p:nvPr>
        </p:nvSpPr>
        <p:spPr>
          <a:xfrm>
            <a:off x="457200" y="2348880"/>
            <a:ext cx="8229600" cy="3777283"/>
          </a:xfrm>
          <a:solidFill>
            <a:schemeClr val="bg1"/>
          </a:solidFill>
          <a:ln>
            <a:solidFill>
              <a:schemeClr val="tx1"/>
            </a:solidFill>
          </a:ln>
        </p:spPr>
        <p:txBody>
          <a:bodyPr/>
          <a:lstStyle/>
          <a:p>
            <a:r>
              <a:rPr lang="en-GB" dirty="0" smtClean="0"/>
              <a:t>Lack of money spent on </a:t>
            </a:r>
            <a:r>
              <a:rPr lang="en-GB" dirty="0" err="1" smtClean="0"/>
              <a:t>upkeeping</a:t>
            </a:r>
            <a:r>
              <a:rPr lang="en-GB" dirty="0" smtClean="0"/>
              <a:t> of road.</a:t>
            </a:r>
          </a:p>
          <a:p>
            <a:r>
              <a:rPr lang="en-GB" dirty="0" smtClean="0"/>
              <a:t>Old, neglected cars – likely to breakdown.</a:t>
            </a:r>
          </a:p>
          <a:p>
            <a:r>
              <a:rPr lang="en-GB" dirty="0" smtClean="0"/>
              <a:t>People not following traffic rules.</a:t>
            </a:r>
          </a:p>
          <a:p>
            <a:r>
              <a:rPr lang="en-GB" dirty="0" smtClean="0"/>
              <a:t>Drink driving</a:t>
            </a:r>
            <a:endParaRPr lang="en-GB" dirty="0"/>
          </a:p>
        </p:txBody>
      </p:sp>
    </p:spTree>
    <p:extLst>
      <p:ext uri="{BB962C8B-B14F-4D97-AF65-F5344CB8AC3E}">
        <p14:creationId xmlns:p14="http://schemas.microsoft.com/office/powerpoint/2010/main" val="46125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656" y="484076"/>
            <a:ext cx="8229600" cy="2232248"/>
          </a:xfrm>
          <a:solidFill>
            <a:schemeClr val="bg1"/>
          </a:solidFill>
          <a:ln>
            <a:solidFill>
              <a:schemeClr val="tx1"/>
            </a:solidFill>
          </a:ln>
        </p:spPr>
        <p:txBody>
          <a:bodyPr/>
          <a:lstStyle/>
          <a:p>
            <a:r>
              <a:rPr lang="en-GB" dirty="0" smtClean="0"/>
              <a:t>Bus Prices Increasing (raised by about 9% in 2014) – sparked protests.</a:t>
            </a:r>
            <a:endParaRPr lang="en-GB" dirty="0"/>
          </a:p>
        </p:txBody>
      </p:sp>
      <p:sp>
        <p:nvSpPr>
          <p:cNvPr id="3" name="Content Placeholder 2"/>
          <p:cNvSpPr>
            <a:spLocks noGrp="1"/>
          </p:cNvSpPr>
          <p:nvPr>
            <p:ph idx="1"/>
          </p:nvPr>
        </p:nvSpPr>
        <p:spPr>
          <a:xfrm>
            <a:off x="457200" y="3068961"/>
            <a:ext cx="8229600" cy="1368152"/>
          </a:xfrm>
          <a:solidFill>
            <a:schemeClr val="bg1"/>
          </a:solidFill>
          <a:ln>
            <a:solidFill>
              <a:schemeClr val="tx1"/>
            </a:solidFill>
          </a:ln>
        </p:spPr>
        <p:txBody>
          <a:bodyPr/>
          <a:lstStyle/>
          <a:p>
            <a:r>
              <a:rPr lang="en-GB" dirty="0"/>
              <a:t>https://www.bbc.co.uk/news/world-latin-america-26077374</a:t>
            </a:r>
          </a:p>
        </p:txBody>
      </p:sp>
    </p:spTree>
    <p:extLst>
      <p:ext uri="{BB962C8B-B14F-4D97-AF65-F5344CB8AC3E}">
        <p14:creationId xmlns:p14="http://schemas.microsoft.com/office/powerpoint/2010/main" val="10341147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Solving Traffic Congestion</a:t>
            </a:r>
            <a:endParaRPr lang="en-GB" dirty="0"/>
          </a:p>
        </p:txBody>
      </p:sp>
      <p:pic>
        <p:nvPicPr>
          <p:cNvPr id="4" name="Picture 3"/>
          <p:cNvPicPr>
            <a:picLocks noChangeAspect="1"/>
          </p:cNvPicPr>
          <p:nvPr/>
        </p:nvPicPr>
        <p:blipFill>
          <a:blip r:embed="rId2"/>
          <a:stretch>
            <a:fillRect/>
          </a:stretch>
        </p:blipFill>
        <p:spPr>
          <a:xfrm>
            <a:off x="2051720" y="1684680"/>
            <a:ext cx="5337794" cy="5157192"/>
          </a:xfrm>
          <a:prstGeom prst="rect">
            <a:avLst/>
          </a:prstGeom>
        </p:spPr>
      </p:pic>
    </p:spTree>
    <p:extLst>
      <p:ext uri="{BB962C8B-B14F-4D97-AF65-F5344CB8AC3E}">
        <p14:creationId xmlns:p14="http://schemas.microsoft.com/office/powerpoint/2010/main" val="191354883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Different Strategies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pPr marL="514350" indent="-514350">
              <a:buFont typeface="+mj-lt"/>
              <a:buAutoNum type="arabicPeriod"/>
            </a:pPr>
            <a:r>
              <a:rPr lang="en-GB" sz="2800" dirty="0" smtClean="0"/>
              <a:t>Metro System</a:t>
            </a:r>
          </a:p>
          <a:p>
            <a:pPr marL="514350" indent="-514350">
              <a:buFont typeface="+mj-lt"/>
              <a:buAutoNum type="arabicPeriod"/>
            </a:pPr>
            <a:r>
              <a:rPr lang="en-GB" sz="2800" dirty="0" smtClean="0"/>
              <a:t>Rio Niteroi Bridge</a:t>
            </a:r>
          </a:p>
          <a:p>
            <a:pPr marL="514350" indent="-514350">
              <a:buFont typeface="+mj-lt"/>
              <a:buAutoNum type="arabicPeriod"/>
            </a:pPr>
            <a:r>
              <a:rPr lang="en-GB" sz="2800" dirty="0" smtClean="0"/>
              <a:t>Railway System</a:t>
            </a:r>
          </a:p>
          <a:p>
            <a:pPr marL="514350" indent="-514350">
              <a:buFont typeface="+mj-lt"/>
              <a:buAutoNum type="arabicPeriod"/>
            </a:pPr>
            <a:r>
              <a:rPr lang="en-GB" sz="2800" dirty="0" smtClean="0"/>
              <a:t>Ferries</a:t>
            </a:r>
          </a:p>
          <a:p>
            <a:pPr marL="514350" indent="-514350">
              <a:buFont typeface="+mj-lt"/>
              <a:buAutoNum type="arabicPeriod"/>
            </a:pPr>
            <a:r>
              <a:rPr lang="en-GB" sz="2800" dirty="0" smtClean="0"/>
              <a:t>Cable Cars</a:t>
            </a:r>
          </a:p>
          <a:p>
            <a:pPr marL="514350" indent="-514350">
              <a:buFont typeface="+mj-lt"/>
              <a:buAutoNum type="arabicPeriod"/>
            </a:pPr>
            <a:r>
              <a:rPr lang="en-GB" sz="2800" dirty="0" smtClean="0"/>
              <a:t>Bus Rapid Transit</a:t>
            </a:r>
          </a:p>
          <a:p>
            <a:pPr marL="514350" indent="-514350">
              <a:buFont typeface="+mj-lt"/>
              <a:buAutoNum type="arabicPeriod"/>
            </a:pPr>
            <a:r>
              <a:rPr lang="en-GB" sz="2800" dirty="0" smtClean="0"/>
              <a:t>Bike Rio</a:t>
            </a:r>
          </a:p>
          <a:p>
            <a:pPr marL="514350" indent="-514350">
              <a:buFont typeface="+mj-lt"/>
              <a:buAutoNum type="arabicPeriod"/>
            </a:pPr>
            <a:r>
              <a:rPr lang="en-GB" sz="2800" dirty="0" smtClean="0"/>
              <a:t>Olympic Plan 2016</a:t>
            </a:r>
          </a:p>
          <a:p>
            <a:pPr marL="514350" indent="-514350">
              <a:buFont typeface="+mj-lt"/>
              <a:buAutoNum type="arabicPeriod"/>
            </a:pPr>
            <a:r>
              <a:rPr lang="en-GB" sz="2800" dirty="0" smtClean="0"/>
              <a:t>Intercity Ticket</a:t>
            </a:r>
            <a:endParaRPr lang="en-GB" sz="2800" dirty="0"/>
          </a:p>
        </p:txBody>
      </p:sp>
      <p:pic>
        <p:nvPicPr>
          <p:cNvPr id="4" name="Picture 3"/>
          <p:cNvPicPr>
            <a:picLocks noChangeAspect="1"/>
          </p:cNvPicPr>
          <p:nvPr/>
        </p:nvPicPr>
        <p:blipFill>
          <a:blip r:embed="rId2"/>
          <a:stretch>
            <a:fillRect/>
          </a:stretch>
        </p:blipFill>
        <p:spPr>
          <a:xfrm rot="20956568">
            <a:off x="5222595" y="2574752"/>
            <a:ext cx="2598469" cy="1818928"/>
          </a:xfrm>
          <a:prstGeom prst="rect">
            <a:avLst/>
          </a:prstGeom>
        </p:spPr>
      </p:pic>
    </p:spTree>
    <p:extLst>
      <p:ext uri="{BB962C8B-B14F-4D97-AF65-F5344CB8AC3E}">
        <p14:creationId xmlns:p14="http://schemas.microsoft.com/office/powerpoint/2010/main" val="287315316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Pairs Task</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sz="2800" dirty="0" smtClean="0"/>
              <a:t>6 groups.</a:t>
            </a:r>
          </a:p>
          <a:p>
            <a:r>
              <a:rPr lang="en-GB" sz="2800" dirty="0" smtClean="0"/>
              <a:t>For your strategy/</a:t>
            </a:r>
            <a:r>
              <a:rPr lang="en-GB" sz="2800" dirty="0" err="1" smtClean="0"/>
              <a:t>ies</a:t>
            </a:r>
            <a:r>
              <a:rPr lang="en-GB" sz="2800" dirty="0" smtClean="0"/>
              <a:t> answer the following the questions:</a:t>
            </a:r>
          </a:p>
          <a:p>
            <a:pPr marL="0" indent="0">
              <a:buNone/>
            </a:pPr>
            <a:endParaRPr lang="en-GB" sz="2800" dirty="0" smtClean="0"/>
          </a:p>
          <a:p>
            <a:pPr algn="ctr"/>
            <a:r>
              <a:rPr lang="en-GB" sz="2800" dirty="0" smtClean="0"/>
              <a:t>What is your strategy (bit of background)? </a:t>
            </a:r>
          </a:p>
          <a:p>
            <a:pPr algn="ctr"/>
            <a:r>
              <a:rPr lang="en-GB" sz="2800" dirty="0" smtClean="0"/>
              <a:t>What does your strategy do to help traffic issues?</a:t>
            </a:r>
          </a:p>
          <a:p>
            <a:pPr algn="ctr"/>
            <a:r>
              <a:rPr lang="en-GB" sz="2800" dirty="0" smtClean="0"/>
              <a:t>What is the impact of the strategy? (evaluate)</a:t>
            </a:r>
          </a:p>
          <a:p>
            <a:pPr algn="ctr"/>
            <a:r>
              <a:rPr lang="en-GB" sz="2800" b="1" dirty="0" smtClean="0"/>
              <a:t>Try include important facts and figures</a:t>
            </a:r>
            <a:r>
              <a:rPr lang="en-GB" b="1" dirty="0" smtClean="0"/>
              <a:t>!</a:t>
            </a:r>
          </a:p>
          <a:p>
            <a:pPr marL="0" indent="0" algn="ctr">
              <a:buNone/>
            </a:pPr>
            <a:endParaRPr lang="en-GB" dirty="0"/>
          </a:p>
        </p:txBody>
      </p:sp>
    </p:spTree>
    <p:extLst>
      <p:ext uri="{BB962C8B-B14F-4D97-AF65-F5344CB8AC3E}">
        <p14:creationId xmlns:p14="http://schemas.microsoft.com/office/powerpoint/2010/main" val="77406215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A wee break – Bolivia's Death Road</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a:t>https://www.youtube.com/watch?v=daQcxVqQJsI</a:t>
            </a:r>
          </a:p>
        </p:txBody>
      </p:sp>
      <p:pic>
        <p:nvPicPr>
          <p:cNvPr id="1026" name="Picture 2" descr="Image result for top gear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780928"/>
            <a:ext cx="4910311" cy="2766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88816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Starter – Maths Problem</a:t>
            </a:r>
            <a:endParaRPr lang="en-GB" dirty="0"/>
          </a:p>
        </p:txBody>
      </p:sp>
      <p:sp>
        <p:nvSpPr>
          <p:cNvPr id="3" name="Content Placeholder 2"/>
          <p:cNvSpPr>
            <a:spLocks noGrp="1"/>
          </p:cNvSpPr>
          <p:nvPr>
            <p:ph idx="1"/>
          </p:nvPr>
        </p:nvSpPr>
        <p:spPr>
          <a:xfrm>
            <a:off x="457200" y="1600201"/>
            <a:ext cx="8229600" cy="2116832"/>
          </a:xfrm>
          <a:solidFill>
            <a:schemeClr val="bg1"/>
          </a:solidFill>
          <a:ln>
            <a:solidFill>
              <a:schemeClr val="tx1"/>
            </a:solidFill>
          </a:ln>
        </p:spPr>
        <p:txBody>
          <a:bodyPr/>
          <a:lstStyle/>
          <a:p>
            <a:pPr marL="0" indent="0">
              <a:buNone/>
            </a:pPr>
            <a:r>
              <a:rPr lang="en-GB" dirty="0" smtClean="0"/>
              <a:t>Trips per day using intercity ticket - (The length of the Rio Niteroi Bridge + percentage of residents using cable cars + how many bike rental stations).</a:t>
            </a:r>
          </a:p>
          <a:p>
            <a:pPr marL="0" indent="0">
              <a:buNone/>
            </a:pPr>
            <a:endParaRPr lang="en-GB" sz="4400" dirty="0" smtClean="0"/>
          </a:p>
        </p:txBody>
      </p:sp>
      <p:sp>
        <p:nvSpPr>
          <p:cNvPr id="4" name="Rectangle 3"/>
          <p:cNvSpPr/>
          <p:nvPr/>
        </p:nvSpPr>
        <p:spPr>
          <a:xfrm>
            <a:off x="1724236" y="3899596"/>
            <a:ext cx="5695528" cy="646331"/>
          </a:xfrm>
          <a:prstGeom prst="rect">
            <a:avLst/>
          </a:prstGeom>
          <a:solidFill>
            <a:schemeClr val="bg1"/>
          </a:solidFill>
          <a:ln>
            <a:solidFill>
              <a:schemeClr val="tx1"/>
            </a:solidFill>
          </a:ln>
        </p:spPr>
        <p:txBody>
          <a:bodyPr wrap="square">
            <a:spAutoFit/>
          </a:bodyPr>
          <a:lstStyle/>
          <a:p>
            <a:r>
              <a:rPr lang="en-GB" dirty="0" smtClean="0"/>
              <a:t>727,000 - (</a:t>
            </a:r>
            <a:r>
              <a:rPr lang="en-GB" dirty="0"/>
              <a:t>24+17+600)</a:t>
            </a:r>
          </a:p>
        </p:txBody>
      </p:sp>
      <p:sp>
        <p:nvSpPr>
          <p:cNvPr id="5" name="Rectangle 4"/>
          <p:cNvSpPr/>
          <p:nvPr/>
        </p:nvSpPr>
        <p:spPr>
          <a:xfrm>
            <a:off x="1724236" y="4763266"/>
            <a:ext cx="5695528" cy="646331"/>
          </a:xfrm>
          <a:prstGeom prst="rect">
            <a:avLst/>
          </a:prstGeom>
          <a:solidFill>
            <a:schemeClr val="bg1"/>
          </a:solidFill>
          <a:ln>
            <a:solidFill>
              <a:schemeClr val="tx1"/>
            </a:solidFill>
          </a:ln>
        </p:spPr>
        <p:txBody>
          <a:bodyPr wrap="square">
            <a:spAutoFit/>
          </a:bodyPr>
          <a:lstStyle/>
          <a:p>
            <a:pPr algn="ctr"/>
            <a:r>
              <a:rPr lang="en-GB" dirty="0" smtClean="0"/>
              <a:t>726,359</a:t>
            </a:r>
            <a:endParaRPr lang="en-GB" dirty="0"/>
          </a:p>
        </p:txBody>
      </p:sp>
    </p:spTree>
    <p:extLst>
      <p:ext uri="{BB962C8B-B14F-4D97-AF65-F5344CB8AC3E}">
        <p14:creationId xmlns:p14="http://schemas.microsoft.com/office/powerpoint/2010/main" val="39750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5A: Due 19/9/2018</a:t>
            </a:r>
            <a:endParaRPr lang="en-GB" dirty="0"/>
          </a:p>
        </p:txBody>
      </p:sp>
      <p:sp>
        <p:nvSpPr>
          <p:cNvPr id="3" name="Content Placeholder 2"/>
          <p:cNvSpPr>
            <a:spLocks noGrp="1"/>
          </p:cNvSpPr>
          <p:nvPr>
            <p:ph idx="1"/>
          </p:nvPr>
        </p:nvSpPr>
        <p:spPr>
          <a:xfrm>
            <a:off x="457200" y="1700808"/>
            <a:ext cx="8229600" cy="4525963"/>
          </a:xfrm>
          <a:solidFill>
            <a:schemeClr val="bg1"/>
          </a:solidFill>
          <a:ln>
            <a:solidFill>
              <a:schemeClr val="tx1"/>
            </a:solidFill>
          </a:ln>
        </p:spPr>
        <p:txBody>
          <a:bodyPr/>
          <a:lstStyle/>
          <a:p>
            <a:r>
              <a:rPr lang="en-GB" dirty="0" smtClean="0"/>
              <a:t>For a developing city you have studied: </a:t>
            </a:r>
          </a:p>
          <a:p>
            <a:pPr algn="ctr"/>
            <a:r>
              <a:rPr lang="en-GB" dirty="0" smtClean="0"/>
              <a:t>Explain housing issues present within shanty towns (6).</a:t>
            </a:r>
          </a:p>
          <a:p>
            <a:pPr algn="ctr"/>
            <a:r>
              <a:rPr lang="en-GB" dirty="0" smtClean="0"/>
              <a:t>Explain strategies used to improve housing (6).</a:t>
            </a:r>
          </a:p>
          <a:p>
            <a:pPr algn="ctr"/>
            <a:r>
              <a:rPr lang="en-GB" dirty="0"/>
              <a:t>Evaluate the effectiveness of strategies used to improve housing </a:t>
            </a:r>
            <a:r>
              <a:rPr lang="en-GB" dirty="0" smtClean="0"/>
              <a:t>(6).</a:t>
            </a:r>
          </a:p>
        </p:txBody>
      </p:sp>
    </p:spTree>
    <p:extLst>
      <p:ext uri="{BB962C8B-B14F-4D97-AF65-F5344CB8AC3E}">
        <p14:creationId xmlns:p14="http://schemas.microsoft.com/office/powerpoint/2010/main" val="78338827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6832"/>
            <a:ext cx="8229600" cy="1143000"/>
          </a:xfrm>
          <a:solidFill>
            <a:schemeClr val="bg1"/>
          </a:solidFill>
          <a:ln>
            <a:solidFill>
              <a:schemeClr val="tx1"/>
            </a:solidFill>
          </a:ln>
        </p:spPr>
        <p:txBody>
          <a:bodyPr/>
          <a:lstStyle/>
          <a:p>
            <a:r>
              <a:rPr lang="en-GB" dirty="0" smtClean="0"/>
              <a:t>Trip: A week on Wednesday – get forms in and money in.</a:t>
            </a:r>
            <a:endParaRPr lang="en-GB" dirty="0"/>
          </a:p>
        </p:txBody>
      </p:sp>
    </p:spTree>
    <p:extLst>
      <p:ext uri="{BB962C8B-B14F-4D97-AF65-F5344CB8AC3E}">
        <p14:creationId xmlns:p14="http://schemas.microsoft.com/office/powerpoint/2010/main" val="298379320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Exam Technique</a:t>
            </a:r>
            <a:endParaRPr lang="en-GB" dirty="0"/>
          </a:p>
        </p:txBody>
      </p:sp>
      <p:pic>
        <p:nvPicPr>
          <p:cNvPr id="4" name="Picture 3"/>
          <p:cNvPicPr>
            <a:picLocks noChangeAspect="1"/>
          </p:cNvPicPr>
          <p:nvPr/>
        </p:nvPicPr>
        <p:blipFill>
          <a:blip r:embed="rId2"/>
          <a:stretch>
            <a:fillRect/>
          </a:stretch>
        </p:blipFill>
        <p:spPr>
          <a:xfrm>
            <a:off x="2267744" y="1700808"/>
            <a:ext cx="4295775" cy="4543425"/>
          </a:xfrm>
          <a:prstGeom prst="rect">
            <a:avLst/>
          </a:prstGeom>
        </p:spPr>
      </p:pic>
    </p:spTree>
    <p:extLst>
      <p:ext uri="{BB962C8B-B14F-4D97-AF65-F5344CB8AC3E}">
        <p14:creationId xmlns:p14="http://schemas.microsoft.com/office/powerpoint/2010/main" val="111459519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Practice Exam Questions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For a developing world city you have studied:</a:t>
            </a:r>
          </a:p>
          <a:p>
            <a:pPr algn="ctr"/>
            <a:r>
              <a:rPr lang="en-GB" dirty="0" smtClean="0">
                <a:solidFill>
                  <a:srgbClr val="FF0000"/>
                </a:solidFill>
              </a:rPr>
              <a:t>Explain reasons behind traffic congestion (6).</a:t>
            </a:r>
          </a:p>
          <a:p>
            <a:pPr algn="ctr"/>
            <a:r>
              <a:rPr lang="en-GB" dirty="0" smtClean="0"/>
              <a:t>Explain strategies employed to manage these issues </a:t>
            </a:r>
            <a:r>
              <a:rPr lang="en-GB" dirty="0" smtClean="0"/>
              <a:t>(6).</a:t>
            </a:r>
          </a:p>
          <a:p>
            <a:pPr algn="ctr"/>
            <a:r>
              <a:rPr lang="en-GB" dirty="0" smtClean="0"/>
              <a:t>Evaluate </a:t>
            </a:r>
            <a:r>
              <a:rPr lang="en-GB" dirty="0" smtClean="0"/>
              <a:t>the effectiveness of these strategies (6).</a:t>
            </a:r>
            <a:endParaRPr lang="en-GB" dirty="0"/>
          </a:p>
        </p:txBody>
      </p:sp>
    </p:spTree>
    <p:extLst>
      <p:ext uri="{BB962C8B-B14F-4D97-AF65-F5344CB8AC3E}">
        <p14:creationId xmlns:p14="http://schemas.microsoft.com/office/powerpoint/2010/main" val="24742538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does a good answer look like?</a:t>
            </a:r>
            <a:endParaRPr lang="en-GB" dirty="0"/>
          </a:p>
        </p:txBody>
      </p:sp>
      <p:sp>
        <p:nvSpPr>
          <p:cNvPr id="3" name="Content Placeholder 2"/>
          <p:cNvSpPr>
            <a:spLocks noGrp="1"/>
          </p:cNvSpPr>
          <p:nvPr>
            <p:ph idx="1"/>
          </p:nvPr>
        </p:nvSpPr>
        <p:spPr>
          <a:xfrm>
            <a:off x="457200" y="1600201"/>
            <a:ext cx="8229600" cy="604663"/>
          </a:xfrm>
          <a:solidFill>
            <a:schemeClr val="bg1"/>
          </a:solidFill>
          <a:ln>
            <a:solidFill>
              <a:schemeClr val="tx1"/>
            </a:solidFill>
          </a:ln>
        </p:spPr>
        <p:txBody>
          <a:bodyPr/>
          <a:lstStyle/>
          <a:p>
            <a:r>
              <a:rPr lang="en-GB" dirty="0" smtClean="0"/>
              <a:t>The roads are bad.</a:t>
            </a:r>
            <a:endParaRPr lang="en-GB" dirty="0"/>
          </a:p>
        </p:txBody>
      </p:sp>
      <p:sp>
        <p:nvSpPr>
          <p:cNvPr id="4" name="Content Placeholder 2"/>
          <p:cNvSpPr txBox="1">
            <a:spLocks/>
          </p:cNvSpPr>
          <p:nvPr/>
        </p:nvSpPr>
        <p:spPr bwMode="auto">
          <a:xfrm>
            <a:off x="457200" y="2387427"/>
            <a:ext cx="8229600" cy="1617637"/>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t>The roads are bad due to lack of money spent on upkeep which can cause traffic accidents to close roads/slow down traffic.</a:t>
            </a:r>
            <a:endParaRPr lang="en-GB" b="0" dirty="0"/>
          </a:p>
        </p:txBody>
      </p:sp>
      <p:sp>
        <p:nvSpPr>
          <p:cNvPr id="5" name="Content Placeholder 2"/>
          <p:cNvSpPr txBox="1">
            <a:spLocks/>
          </p:cNvSpPr>
          <p:nvPr/>
        </p:nvSpPr>
        <p:spPr bwMode="auto">
          <a:xfrm>
            <a:off x="457200" y="4187627"/>
            <a:ext cx="8229600" cy="681533"/>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t>25% of people in Rio live in Favelas.</a:t>
            </a:r>
            <a:endParaRPr lang="en-GB" b="0" dirty="0"/>
          </a:p>
        </p:txBody>
      </p:sp>
      <p:sp>
        <p:nvSpPr>
          <p:cNvPr id="6" name="Content Placeholder 2"/>
          <p:cNvSpPr txBox="1">
            <a:spLocks/>
          </p:cNvSpPr>
          <p:nvPr/>
        </p:nvSpPr>
        <p:spPr bwMode="auto">
          <a:xfrm>
            <a:off x="450880" y="5056307"/>
            <a:ext cx="8229600" cy="1617637"/>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t>25% of people in Rio live in Favelas – the hills here are steep so infeasible for conventional forms of public transport.</a:t>
            </a:r>
            <a:endParaRPr lang="en-GB" b="0" dirty="0"/>
          </a:p>
        </p:txBody>
      </p:sp>
    </p:spTree>
    <p:extLst>
      <p:ext uri="{BB962C8B-B14F-4D97-AF65-F5344CB8AC3E}">
        <p14:creationId xmlns:p14="http://schemas.microsoft.com/office/powerpoint/2010/main" val="6836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err="1" smtClean="0"/>
              <a:t>Socrative</a:t>
            </a:r>
            <a:r>
              <a:rPr lang="en-GB" dirty="0" smtClean="0"/>
              <a:t> Practice</a:t>
            </a:r>
            <a:endParaRPr lang="en-GB" dirty="0"/>
          </a:p>
        </p:txBody>
      </p:sp>
      <p:pic>
        <p:nvPicPr>
          <p:cNvPr id="2050" name="Picture 2" descr="Image result for socrative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30320">
            <a:off x="478304" y="1433270"/>
            <a:ext cx="7619445" cy="280831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bwMode="auto">
          <a:xfrm>
            <a:off x="457200" y="4828714"/>
            <a:ext cx="8229600" cy="1143000"/>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b="0" dirty="0" smtClean="0"/>
              <a:t>SMITH1400</a:t>
            </a:r>
            <a:endParaRPr lang="en-GB" b="0" dirty="0"/>
          </a:p>
        </p:txBody>
      </p:sp>
    </p:spTree>
    <p:extLst>
      <p:ext uri="{BB962C8B-B14F-4D97-AF65-F5344CB8AC3E}">
        <p14:creationId xmlns:p14="http://schemas.microsoft.com/office/powerpoint/2010/main" val="314426269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Mark Mr Smith’s answer</a:t>
            </a:r>
            <a:endParaRPr lang="en-GB" dirty="0"/>
          </a:p>
        </p:txBody>
      </p:sp>
      <p:pic>
        <p:nvPicPr>
          <p:cNvPr id="4" name="Picture 3"/>
          <p:cNvPicPr>
            <a:picLocks noChangeAspect="1"/>
          </p:cNvPicPr>
          <p:nvPr/>
        </p:nvPicPr>
        <p:blipFill>
          <a:blip r:embed="rId2"/>
          <a:stretch>
            <a:fillRect/>
          </a:stretch>
        </p:blipFill>
        <p:spPr>
          <a:xfrm>
            <a:off x="2195736" y="1700808"/>
            <a:ext cx="4752528" cy="4752528"/>
          </a:xfrm>
          <a:prstGeom prst="rect">
            <a:avLst/>
          </a:prstGeom>
        </p:spPr>
      </p:pic>
    </p:spTree>
    <p:extLst>
      <p:ext uri="{BB962C8B-B14F-4D97-AF65-F5344CB8AC3E}">
        <p14:creationId xmlns:p14="http://schemas.microsoft.com/office/powerpoint/2010/main" val="155990781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Mark Each Others</a:t>
            </a:r>
            <a:endParaRPr lang="en-GB" dirty="0"/>
          </a:p>
        </p:txBody>
      </p:sp>
      <p:sp>
        <p:nvSpPr>
          <p:cNvPr id="3" name="Content Placeholder 2"/>
          <p:cNvSpPr>
            <a:spLocks noGrp="1"/>
          </p:cNvSpPr>
          <p:nvPr>
            <p:ph idx="1"/>
          </p:nvPr>
        </p:nvSpPr>
        <p:spPr>
          <a:xfrm>
            <a:off x="457200" y="1600201"/>
            <a:ext cx="8229600" cy="1972815"/>
          </a:xfrm>
          <a:solidFill>
            <a:schemeClr val="bg1"/>
          </a:solidFill>
          <a:ln>
            <a:solidFill>
              <a:schemeClr val="tx1"/>
            </a:solidFill>
          </a:ln>
        </p:spPr>
        <p:txBody>
          <a:bodyPr/>
          <a:lstStyle/>
          <a:p>
            <a:r>
              <a:rPr lang="en-GB" dirty="0" smtClean="0"/>
              <a:t>From what you have learnt, practice marking someone else's.</a:t>
            </a:r>
          </a:p>
          <a:p>
            <a:r>
              <a:rPr lang="en-GB" dirty="0" smtClean="0"/>
              <a:t>Remember to give constructive feedback.</a:t>
            </a:r>
          </a:p>
          <a:p>
            <a:endParaRPr lang="en-GB" dirty="0"/>
          </a:p>
        </p:txBody>
      </p:sp>
    </p:spTree>
    <p:extLst>
      <p:ext uri="{BB962C8B-B14F-4D97-AF65-F5344CB8AC3E}">
        <p14:creationId xmlns:p14="http://schemas.microsoft.com/office/powerpoint/2010/main" val="313953474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A wee break – Bolivia's Death Road</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a:t>https://www.youtube.com/watch?v=daQcxVqQJsI</a:t>
            </a:r>
          </a:p>
        </p:txBody>
      </p:sp>
      <p:pic>
        <p:nvPicPr>
          <p:cNvPr id="1026" name="Picture 2" descr="Image result for top gear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780928"/>
            <a:ext cx="4910311" cy="2766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55492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891720" y="3578040"/>
              <a:ext cx="1474920" cy="857160"/>
            </p14:xfrm>
          </p:contentPart>
        </mc:Choice>
        <mc:Fallback>
          <p:pic>
            <p:nvPicPr>
              <p:cNvPr id="2" name="Ink 1"/>
              <p:cNvPicPr/>
              <p:nvPr/>
            </p:nvPicPr>
            <p:blipFill>
              <a:blip r:embed="rId4"/>
              <a:stretch>
                <a:fillRect/>
              </a:stretch>
            </p:blipFill>
            <p:spPr>
              <a:xfrm>
                <a:off x="882360" y="3568320"/>
                <a:ext cx="1493640" cy="876600"/>
              </a:xfrm>
              <a:prstGeom prst="rect">
                <a:avLst/>
              </a:prstGeom>
            </p:spPr>
          </p:pic>
        </mc:Fallback>
      </mc:AlternateContent>
    </p:spTree>
    <p:extLst>
      <p:ext uri="{BB962C8B-B14F-4D97-AF65-F5344CB8AC3E}">
        <p14:creationId xmlns:p14="http://schemas.microsoft.com/office/powerpoint/2010/main" val="379082583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768" y="0"/>
            <a:ext cx="9185558" cy="6858000"/>
          </a:xfrm>
          <a:prstGeom prst="rect">
            <a:avLst/>
          </a:prstGeom>
        </p:spPr>
      </p:pic>
    </p:spTree>
    <p:extLst>
      <p:ext uri="{BB962C8B-B14F-4D97-AF65-F5344CB8AC3E}">
        <p14:creationId xmlns:p14="http://schemas.microsoft.com/office/powerpoint/2010/main" val="50212808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92696"/>
            <a:ext cx="9144000" cy="4680520"/>
          </a:xfrm>
          <a:prstGeom prst="rect">
            <a:avLst/>
          </a:prstGeom>
        </p:spPr>
      </p:pic>
    </p:spTree>
    <p:extLst>
      <p:ext uri="{BB962C8B-B14F-4D97-AF65-F5344CB8AC3E}">
        <p14:creationId xmlns:p14="http://schemas.microsoft.com/office/powerpoint/2010/main" val="17439440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48680"/>
            <a:ext cx="9144000" cy="5544616"/>
          </a:xfrm>
          <a:prstGeom prst="rect">
            <a:avLst/>
          </a:prstGeom>
        </p:spPr>
      </p:pic>
    </p:spTree>
    <p:extLst>
      <p:ext uri="{BB962C8B-B14F-4D97-AF65-F5344CB8AC3E}">
        <p14:creationId xmlns:p14="http://schemas.microsoft.com/office/powerpoint/2010/main" val="382378116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5274</TotalTime>
  <Words>2127</Words>
  <Application>Microsoft Office PowerPoint</Application>
  <PresentationFormat>On-screen Show (4:3)</PresentationFormat>
  <Paragraphs>250</Paragraphs>
  <Slides>88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88</vt:i4>
      </vt:variant>
    </vt:vector>
  </HeadingPairs>
  <TitlesOfParts>
    <vt:vector size="94" baseType="lpstr">
      <vt:lpstr>MS PGothic</vt:lpstr>
      <vt:lpstr>Arial</vt:lpstr>
      <vt:lpstr>Calibri</vt:lpstr>
      <vt:lpstr>Comic Sans MS</vt:lpstr>
      <vt:lpstr>Wingdings</vt:lpstr>
      <vt:lpstr>Default Design</vt:lpstr>
      <vt:lpstr>Urban Change and Management in Rio </vt:lpstr>
      <vt:lpstr>What are we learning?</vt:lpstr>
      <vt:lpstr>Starter Question </vt:lpstr>
      <vt:lpstr>PowerPoint Presentation</vt:lpstr>
      <vt:lpstr>Brazil’s Golden Triangle</vt:lpstr>
      <vt:lpstr>What is it?</vt:lpstr>
      <vt:lpstr>About Rio</vt:lpstr>
      <vt:lpstr>Location</vt:lpstr>
      <vt:lpstr>PowerPoint Presentation</vt:lpstr>
      <vt:lpstr>Rio’s different zones – Smartboard File</vt:lpstr>
      <vt:lpstr>Why do people move to Rio from the countryside?</vt:lpstr>
      <vt:lpstr>PowerPoint Presentation</vt:lpstr>
      <vt:lpstr>Urbanisation</vt:lpstr>
      <vt:lpstr>Push Factors</vt:lpstr>
      <vt:lpstr>Pull Factors</vt:lpstr>
      <vt:lpstr>Places Textbook</vt:lpstr>
      <vt:lpstr>PowerPoint Presentation</vt:lpstr>
      <vt:lpstr>What is the reality when they get there?</vt:lpstr>
      <vt:lpstr>Housing Issues in Rio</vt:lpstr>
      <vt:lpstr>The reality…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LOOK AT SMARTBOARD FILE</vt:lpstr>
      <vt:lpstr>Issues within Rocinha</vt:lpstr>
      <vt:lpstr>Rocinha</vt:lpstr>
      <vt:lpstr>PowerPoint Presentation</vt:lpstr>
      <vt:lpstr>Life in Favelas</vt:lpstr>
      <vt:lpstr>History of the Favelas</vt:lpstr>
      <vt:lpstr>Ross Kemp on Gangs</vt:lpstr>
      <vt:lpstr>Main Issues of Life in the Favela</vt:lpstr>
      <vt:lpstr>Rocinha’s Main Issues</vt:lpstr>
      <vt:lpstr>Main Issue</vt:lpstr>
      <vt:lpstr>Poor Housing and Services</vt:lpstr>
      <vt:lpstr>Overcrowding</vt:lpstr>
      <vt:lpstr>Poor Health</vt:lpstr>
      <vt:lpstr>Lack of Jobs</vt:lpstr>
      <vt:lpstr>Crime</vt:lpstr>
      <vt:lpstr>Landslides</vt:lpstr>
      <vt:lpstr> In a developing world city you have studied, Explain possible issues linked with urbanisation (3).</vt:lpstr>
      <vt:lpstr>Improving the Favelas</vt:lpstr>
      <vt:lpstr>Self Help Schemes</vt:lpstr>
      <vt:lpstr>Site and Service Schemes</vt:lpstr>
      <vt:lpstr>New Town (Barra da Tijuca)</vt:lpstr>
      <vt:lpstr>PowerPoint Presentation</vt:lpstr>
      <vt:lpstr>Morar Carioca</vt:lpstr>
      <vt:lpstr>a) Setting up Pacifying Police Units (UPP)</vt:lpstr>
      <vt:lpstr>PowerPoint Presentation</vt:lpstr>
      <vt:lpstr>b) Improving Existing Infrastructure of Favelas</vt:lpstr>
      <vt:lpstr>Favela Painting</vt:lpstr>
      <vt:lpstr>PowerPoint Presentation</vt:lpstr>
      <vt:lpstr>Reach Christ the Redeemer</vt:lpstr>
      <vt:lpstr>Transport Issues in Rio</vt:lpstr>
      <vt:lpstr>Rio Transport Network </vt:lpstr>
      <vt:lpstr>PowerPoint Presentation</vt:lpstr>
      <vt:lpstr>Why is it congested?</vt:lpstr>
      <vt:lpstr>Reading Task</vt:lpstr>
      <vt:lpstr>Reach Christ the Redeemer</vt:lpstr>
      <vt:lpstr>Physical landscape with mountainous terrain and proximity to sea makes it difficult to build and adapt transport systems</vt:lpstr>
      <vt:lpstr>Government offered tax exemptions to boost car sales (900,000 (1992) – 2.5 million (2012)</vt:lpstr>
      <vt:lpstr>25% of Rio live in favelas – conventional forms of public transport not feasible due to steep hill sides.</vt:lpstr>
      <vt:lpstr>Lack of investment in public transport (crowded, poor quality) –service doesn’t meet demand - and poor city planning.</vt:lpstr>
      <vt:lpstr>Long Commuting Times (highest in country). Many can’t afford to live near where they work.</vt:lpstr>
      <vt:lpstr>Increased road accidents (causing roads to slow down), caused by:</vt:lpstr>
      <vt:lpstr>Bus Prices Increasing (raised by about 9% in 2014) – sparked protests.</vt:lpstr>
      <vt:lpstr>Solving Traffic Congestion</vt:lpstr>
      <vt:lpstr>Different Strategies</vt:lpstr>
      <vt:lpstr>Pairs Task</vt:lpstr>
      <vt:lpstr>A wee break – Bolivia's Death Road</vt:lpstr>
      <vt:lpstr>Starter – Maths Problem</vt:lpstr>
      <vt:lpstr>5A: Due 19/9/2018</vt:lpstr>
      <vt:lpstr>Trip: A week on Wednesday – get forms in and money in.</vt:lpstr>
      <vt:lpstr>Exam Technique</vt:lpstr>
      <vt:lpstr>Practice Exam Questions</vt:lpstr>
      <vt:lpstr>What does a good answer look like?</vt:lpstr>
      <vt:lpstr>Socrative Practice</vt:lpstr>
      <vt:lpstr>Mark Mr Smith’s answer</vt:lpstr>
      <vt:lpstr>Mark Each Others</vt:lpstr>
      <vt:lpstr>A wee break – Bolivia's Death Road</vt:lpstr>
      <vt:lpstr>PowerPoint Presentation</vt:lpstr>
      <vt:lpstr>PowerPoint Presentation</vt:lpstr>
      <vt:lpstr>PowerPoint Presentation</vt:lpstr>
      <vt:lpstr>PowerPoint Presentation</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432</cp:revision>
  <cp:lastPrinted>2018-09-12T13:27:01Z</cp:lastPrinted>
  <dcterms:created xsi:type="dcterms:W3CDTF">2005-01-31T15:07:56Z</dcterms:created>
  <dcterms:modified xsi:type="dcterms:W3CDTF">2018-09-12T14:14:48Z</dcterms:modified>
</cp:coreProperties>
</file>