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  <p:sldMasterId id="2147483745" r:id="rId2"/>
    <p:sldMasterId id="2147483757" r:id="rId3"/>
  </p:sldMasterIdLst>
  <p:notesMasterIdLst>
    <p:notesMasterId r:id="rId45"/>
  </p:notesMasterIdLst>
  <p:handoutMasterIdLst>
    <p:handoutMasterId r:id="rId46"/>
  </p:handoutMasterIdLst>
  <p:sldIdLst>
    <p:sldId id="1371" r:id="rId4"/>
    <p:sldId id="1326" r:id="rId5"/>
    <p:sldId id="1370" r:id="rId6"/>
    <p:sldId id="1334" r:id="rId7"/>
    <p:sldId id="1327" r:id="rId8"/>
    <p:sldId id="1335" r:id="rId9"/>
    <p:sldId id="1328" r:id="rId10"/>
    <p:sldId id="1336" r:id="rId11"/>
    <p:sldId id="1337" r:id="rId12"/>
    <p:sldId id="1338" r:id="rId13"/>
    <p:sldId id="1339" r:id="rId14"/>
    <p:sldId id="1340" r:id="rId15"/>
    <p:sldId id="1341" r:id="rId16"/>
    <p:sldId id="1342" r:id="rId17"/>
    <p:sldId id="1369" r:id="rId18"/>
    <p:sldId id="1329" r:id="rId19"/>
    <p:sldId id="1330" r:id="rId20"/>
    <p:sldId id="1345" r:id="rId21"/>
    <p:sldId id="1331" r:id="rId22"/>
    <p:sldId id="1346" r:id="rId23"/>
    <p:sldId id="1332" r:id="rId24"/>
    <p:sldId id="1364" r:id="rId25"/>
    <p:sldId id="1367" r:id="rId26"/>
    <p:sldId id="1333" r:id="rId27"/>
    <p:sldId id="1347" r:id="rId28"/>
    <p:sldId id="1348" r:id="rId29"/>
    <p:sldId id="1349" r:id="rId30"/>
    <p:sldId id="1350" r:id="rId31"/>
    <p:sldId id="1351" r:id="rId32"/>
    <p:sldId id="1352" r:id="rId33"/>
    <p:sldId id="1353" r:id="rId34"/>
    <p:sldId id="1354" r:id="rId35"/>
    <p:sldId id="1355" r:id="rId36"/>
    <p:sldId id="1356" r:id="rId37"/>
    <p:sldId id="1357" r:id="rId38"/>
    <p:sldId id="1358" r:id="rId39"/>
    <p:sldId id="1359" r:id="rId40"/>
    <p:sldId id="1360" r:id="rId41"/>
    <p:sldId id="1361" r:id="rId42"/>
    <p:sldId id="1365" r:id="rId43"/>
    <p:sldId id="1362" r:id="rId44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6FB1"/>
    <a:srgbClr val="FFFF99"/>
    <a:srgbClr val="3742AD"/>
    <a:srgbClr val="C92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702" autoAdjust="0"/>
  </p:normalViewPr>
  <p:slideViewPr>
    <p:cSldViewPr>
      <p:cViewPr varScale="1">
        <p:scale>
          <a:sx n="69" d="100"/>
          <a:sy n="69" d="100"/>
        </p:scale>
        <p:origin x="53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4958" cy="496888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099" y="2"/>
            <a:ext cx="2944958" cy="496888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r">
              <a:defRPr sz="1200"/>
            </a:lvl1pPr>
          </a:lstStyle>
          <a:p>
            <a:fld id="{BD706891-E2FE-42B6-BA91-4835BF480521}" type="datetimeFigureOut">
              <a:rPr lang="en-GB" smtClean="0"/>
              <a:pPr/>
              <a:t>14/01/2019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4958" cy="496887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099" y="9428164"/>
            <a:ext cx="2944958" cy="496887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r">
              <a:defRPr sz="1200"/>
            </a:lvl1pPr>
          </a:lstStyle>
          <a:p>
            <a:fld id="{5204B4D9-5F21-4652-A6E8-426DD20845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2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r">
              <a:defRPr sz="1200" smtClean="0"/>
            </a:lvl1pPr>
          </a:lstStyle>
          <a:p>
            <a:pPr>
              <a:defRPr/>
            </a:pPr>
            <a:fld id="{DC902F4D-219D-4565-B917-303B3AA554AB}" type="datetimeFigureOut">
              <a:rPr lang="en-GB"/>
              <a:pPr>
                <a:defRPr/>
              </a:pPr>
              <a:t>14/01/2019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72" tIns="46436" rIns="92872" bIns="46436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7"/>
          </a:xfrm>
          <a:prstGeom prst="rect">
            <a:avLst/>
          </a:prstGeom>
        </p:spPr>
        <p:txBody>
          <a:bodyPr vert="horz" lIns="92872" tIns="46436" rIns="92872" bIns="4643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E8C7A54-AA62-4C41-A54C-3A20895085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78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8C7A54-AA62-4C41-A54C-3A2089508505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F716-F0F7-48B2-9778-36576CC4A868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F716-F0F7-48B2-9778-36576CC4A868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F716-F0F7-48B2-9778-36576CC4A868}" type="slidenum">
              <a:rPr lang="en-GB" smtClean="0">
                <a:solidFill>
                  <a:prstClr val="black"/>
                </a:solidFill>
              </a:rPr>
              <a:pPr/>
              <a:t>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967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F716-F0F7-48B2-9778-36576CC4A868}" type="slidenum">
              <a:rPr lang="en-GB" smtClean="0">
                <a:solidFill>
                  <a:prstClr val="black"/>
                </a:solidFill>
              </a:rPr>
              <a:pPr/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F716-F0F7-48B2-9778-36576CC4A868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F716-F0F7-48B2-9778-36576CC4A868}" type="slidenum">
              <a:rPr lang="en-GB" smtClean="0">
                <a:solidFill>
                  <a:prstClr val="black"/>
                </a:solidFill>
              </a:rPr>
              <a:pPr/>
              <a:t>19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CD8E01-B534-4D02-8439-BD1FD4508B11}" type="slidenum">
              <a:rPr lang="en-GB" smtClean="0">
                <a:solidFill>
                  <a:prstClr val="black"/>
                </a:solidFill>
              </a:rPr>
              <a:pPr/>
              <a:t>21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CD8E01-B534-4D02-8439-BD1FD4508B11}" type="slidenum">
              <a:rPr lang="en-GB" smtClean="0">
                <a:solidFill>
                  <a:prstClr val="black"/>
                </a:solidFill>
              </a:rPr>
              <a:pPr/>
              <a:t>24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19054-C517-4075-8E14-C04D9D459F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A9D-B5B6-4B2D-90AD-EAA7C2E76BF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138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19054-C517-4075-8E14-C04D9D459F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A9D-B5B6-4B2D-90AD-EAA7C2E76BF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269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19054-C517-4075-8E14-C04D9D459F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A9D-B5B6-4B2D-90AD-EAA7C2E76BF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6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19054-C517-4075-8E14-C04D9D459F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A9D-B5B6-4B2D-90AD-EAA7C2E76BF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81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19054-C517-4075-8E14-C04D9D459F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A9D-B5B6-4B2D-90AD-EAA7C2E76BF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76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19054-C517-4075-8E14-C04D9D459F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A9D-B5B6-4B2D-90AD-EAA7C2E76BF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696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19054-C517-4075-8E14-C04D9D459F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A9D-B5B6-4B2D-90AD-EAA7C2E76BF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11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19054-C517-4075-8E14-C04D9D459F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A9D-B5B6-4B2D-90AD-EAA7C2E76BF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790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19054-C517-4075-8E14-C04D9D459F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A9D-B5B6-4B2D-90AD-EAA7C2E76BF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088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19054-C517-4075-8E14-C04D9D459F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A9D-B5B6-4B2D-90AD-EAA7C2E76BF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82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19054-C517-4075-8E14-C04D9D459F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A9D-B5B6-4B2D-90AD-EAA7C2E76BF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426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46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181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412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796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5834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6454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758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9262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394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8818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7907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2333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820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3454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7765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3592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5989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3236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8831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8863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170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C35C-F625-45B5-9EC6-78E12B46BAA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FCF4-D073-4253-82EE-D0BAA0FA86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1846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28600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12E32-8B0A-4F4E-AF1B-3F5CD64C47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324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6F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C5D19054-C517-4075-8E14-C04D9D459FAB}" type="datetimeFigureOut">
              <a:rPr lang="en-GB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14/01/2019</a:t>
            </a:fld>
            <a:endParaRPr lang="en-GB" b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b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82EF6A9D-B5B6-4B2D-90AD-EAA7C2E76BF2}" type="slidenum">
              <a:rPr lang="en-GB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b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73155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6F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F02C35C-F625-45B5-9EC6-78E12B46BAAB}" type="datetimeFigureOut">
              <a:rPr lang="en-GB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14/01/2019</a:t>
            </a:fld>
            <a:endParaRPr lang="en-GB" b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b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95FAFCF4-D073-4253-82EE-D0BAA0FA8686}" type="slidenum">
              <a:rPr lang="en-GB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b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9337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6F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F02C35C-F625-45B5-9EC6-78E12B46BAAB}" type="datetimeFigureOut">
              <a:rPr lang="en-GB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14/01/2019</a:t>
            </a:fld>
            <a:endParaRPr lang="en-GB" b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b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95FAFCF4-D073-4253-82EE-D0BAA0FA8686}" type="slidenum">
              <a:rPr lang="en-GB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b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27585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.uk/education/guides/z9bmn39/revision/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.uk/education/guides/z9bmn39/revision/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Relationship Id="rId9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4.wmf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7.gif"/><Relationship Id="rId5" Type="http://schemas.openxmlformats.org/officeDocument/2006/relationships/image" Target="../media/image16.wmf"/><Relationship Id="rId4" Type="http://schemas.openxmlformats.org/officeDocument/2006/relationships/image" Target="../media/image15.gif"/><Relationship Id="rId9" Type="http://schemas.openxmlformats.org/officeDocument/2006/relationships/image" Target="../media/image13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slide" Target="slide2.xml"/><Relationship Id="rId7" Type="http://schemas.openxmlformats.org/officeDocument/2006/relationships/hyperlink" Target="http://www.google.co.uk/url?sa=i&amp;rct=j&amp;q=&amp;esrc=s&amp;source=images&amp;cd=&amp;cad=rja&amp;docid=iQ-pP2Pzx9KFEM&amp;tbnid=7ysLH_aT2EzL6M:&amp;ved=0CAUQjRw&amp;url=http://www.un.org/apps/news/photostories_detail.asp?PsID=19&amp;ei=MQgBU5i_Iaal0AWlsYCgCg&amp;bvm=bv.61535280,d.ZGU&amp;psig=AFQjCNEUzHUcyH3LMvBeNc_JbJY7p195-w&amp;ust=1392662884922461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9.jpeg"/><Relationship Id="rId5" Type="http://schemas.openxmlformats.org/officeDocument/2006/relationships/hyperlink" Target="http://www.google.co.uk/url?sa=i&amp;rct=j&amp;q=&amp;esrc=s&amp;source=images&amp;cd=&amp;cad=rja&amp;docid=LFcViET2QQU9LM&amp;tbnid=yTFXT_3cDpNsMM:&amp;ved=0CAUQjRw&amp;url=http://www.glogster.com/rosee2/infectious-disease-poster-malaria-/g-6kjo66u426cc2gp74msa3a0&amp;ei=-gcBU6HiIqeY1AXb_4CoDQ&amp;bvm=bv.61535280,d.ZGU&amp;psig=AFQjCNEUzHUcyH3LMvBeNc_JbJY7p195-w&amp;ust=1392662884922461" TargetMode="External"/><Relationship Id="rId4" Type="http://schemas.openxmlformats.org/officeDocument/2006/relationships/image" Target="../media/image13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Malaria&amp;source=images&amp;cd=&amp;cad=rja&amp;docid=PvfzOqQ1g-PrGM&amp;tbnid=0JTFyYoKwt9ciM:&amp;ved=0CAUQjRw&amp;url=http://petergostelow.com/thebigafricacycle/charity/&amp;ei=JSUTUrDKG6et0QWQ_YDQDw&amp;psig=AFQjCNEf-i6bqLejY7Qivlduj7T_aMt27Q&amp;ust=1377072785210723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0.jpeg"/><Relationship Id="rId5" Type="http://schemas.openxmlformats.org/officeDocument/2006/relationships/image" Target="../media/image38.png"/><Relationship Id="rId4" Type="http://schemas.openxmlformats.org/officeDocument/2006/relationships/oleObject" Target="../embeddings/oleObject1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Country Examples: Name a country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74859" y="1628800"/>
            <a:ext cx="8352928" cy="42165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000" dirty="0" smtClean="0"/>
              <a:t>Where climate hinders development as its very dry.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 smtClean="0"/>
              <a:t>Where climate helps development as its wet and warm.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 smtClean="0"/>
              <a:t>Where the relief hinders development as its very steep.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 smtClean="0"/>
              <a:t>Where lack of resources/minerals hinders development.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 smtClean="0"/>
              <a:t>Where lots of resources/minerals helps development.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 smtClean="0"/>
              <a:t>Where natural disasters hinders development.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 smtClean="0"/>
              <a:t>Where trading links helps development due to ports.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 smtClean="0"/>
              <a:t>Where lack of trading links hinder development due to being landlocked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 smtClean="0"/>
              <a:t>Where being involved in a war hinders development.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 smtClean="0"/>
              <a:t>Where a high amount of disease such as malaria hinders development. </a:t>
            </a:r>
          </a:p>
          <a:p>
            <a:pPr marL="514350" indent="-514350">
              <a:buFont typeface="+mj-lt"/>
              <a:buAutoNum type="arabicPeriod"/>
            </a:pPr>
            <a:endParaRPr lang="en-GB" sz="1400" dirty="0" smtClean="0"/>
          </a:p>
          <a:p>
            <a:pPr marL="514350" indent="-514350">
              <a:buFont typeface="+mj-lt"/>
              <a:buAutoNum type="arabicPeriod"/>
            </a:pPr>
            <a:endParaRPr lang="en-GB" sz="1400" dirty="0" smtClean="0"/>
          </a:p>
        </p:txBody>
      </p:sp>
    </p:spTree>
    <p:extLst>
      <p:ext uri="{BB962C8B-B14F-4D97-AF65-F5344CB8AC3E}">
        <p14:creationId xmlns:p14="http://schemas.microsoft.com/office/powerpoint/2010/main" val="148994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Malaria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49361"/>
            <a:ext cx="6480720" cy="5161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309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What do you need to know about?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80928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For a water-related disease (malaria):</a:t>
            </a:r>
          </a:p>
          <a:p>
            <a:pPr algn="ctr"/>
            <a:r>
              <a:rPr lang="en-GB" dirty="0" smtClean="0"/>
              <a:t>Causes</a:t>
            </a:r>
          </a:p>
          <a:p>
            <a:pPr algn="ctr"/>
            <a:r>
              <a:rPr lang="en-GB" dirty="0" smtClean="0"/>
              <a:t>Impacts</a:t>
            </a:r>
          </a:p>
          <a:p>
            <a:pPr algn="ctr"/>
            <a:r>
              <a:rPr lang="en-GB" dirty="0" smtClean="0"/>
              <a:t>Management (including effectiveness)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328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GB" dirty="0" smtClean="0"/>
              <a:t>Malaria Facts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755576" y="1556792"/>
            <a:ext cx="7772400" cy="485775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GB" sz="3600" dirty="0" smtClean="0"/>
              <a:t>Global population at risk - 2.3 billion people - about 40% of the world</a:t>
            </a:r>
            <a:r>
              <a:rPr lang="en-GB" altLang="en-US" sz="3600" dirty="0" smtClean="0"/>
              <a:t>’</a:t>
            </a:r>
            <a:r>
              <a:rPr lang="en-GB" sz="3600" dirty="0" smtClean="0"/>
              <a:t>s population</a:t>
            </a:r>
          </a:p>
          <a:p>
            <a:pPr eaLnBrk="1" hangingPunct="1">
              <a:lnSpc>
                <a:spcPct val="80000"/>
              </a:lnSpc>
            </a:pPr>
            <a:r>
              <a:rPr lang="en-GB" sz="3600" dirty="0" smtClean="0"/>
              <a:t>Number infected  -  500 - 600 million people </a:t>
            </a:r>
          </a:p>
          <a:p>
            <a:pPr eaLnBrk="1" hangingPunct="1">
              <a:lnSpc>
                <a:spcPct val="80000"/>
              </a:lnSpc>
            </a:pPr>
            <a:r>
              <a:rPr lang="en-GB" sz="3600" dirty="0" smtClean="0"/>
              <a:t>Global annual mortality  -  1.5 - 3 million deaths, or between 4000 and 8000 each day – One of worlds deadliest diseases.</a:t>
            </a:r>
          </a:p>
          <a:p>
            <a:pPr eaLnBrk="1" hangingPunct="1">
              <a:lnSpc>
                <a:spcPct val="80000"/>
              </a:lnSpc>
            </a:pPr>
            <a:r>
              <a:rPr lang="en-GB" sz="3600" dirty="0" smtClean="0"/>
              <a:t>Every 30 seconds, a child dies of malaria.</a:t>
            </a:r>
          </a:p>
          <a:p>
            <a:pPr eaLnBrk="1" hangingPunct="1">
              <a:lnSpc>
                <a:spcPct val="80000"/>
              </a:lnSpc>
              <a:buNone/>
            </a:pPr>
            <a:endParaRPr lang="en-GB" sz="2200" dirty="0" smtClean="0"/>
          </a:p>
          <a:p>
            <a:pPr eaLnBrk="1" hangingPunct="1">
              <a:lnSpc>
                <a:spcPct val="80000"/>
              </a:lnSpc>
            </a:pPr>
            <a:endParaRPr lang="en-GB" sz="2200" dirty="0" smtClean="0"/>
          </a:p>
          <a:p>
            <a:pPr eaLnBrk="1" hangingPunct="1"/>
            <a:endParaRPr lang="en-GB" sz="2200" dirty="0" smtClean="0"/>
          </a:p>
        </p:txBody>
      </p:sp>
    </p:spTree>
    <p:extLst>
      <p:ext uri="{BB962C8B-B14F-4D97-AF65-F5344CB8AC3E}">
        <p14:creationId xmlns:p14="http://schemas.microsoft.com/office/powerpoint/2010/main" val="47275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1954560" cy="778098"/>
          </a:xfrm>
          <a:solidFill>
            <a:schemeClr val="accent6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l"/>
            <a:r>
              <a:rPr lang="en-GB" dirty="0" smtClean="0"/>
              <a:t>Malaria</a:t>
            </a:r>
            <a:endParaRPr lang="en-GB" dirty="0"/>
          </a:p>
        </p:txBody>
      </p:sp>
      <p:pic>
        <p:nvPicPr>
          <p:cNvPr id="16386" name="Picture 2" descr="Global malaria risk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124744"/>
            <a:ext cx="7992888" cy="55031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411760" y="188640"/>
            <a:ext cx="4572000" cy="14773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Malaria is usually found between the Tropic of Cancer in the north and the Tropic of Capricorn in the south. There are a number of human and physical factors which contribute to the worldwide distribution of malaria.</a:t>
            </a:r>
            <a:endParaRPr lang="en-GB" sz="1800" b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79631" y="188640"/>
            <a:ext cx="1800200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Who can name the most countries at risk?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b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2380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GB" dirty="0" smtClean="0"/>
              <a:t>Infection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GB" dirty="0" smtClean="0"/>
              <a:t>You </a:t>
            </a:r>
            <a:r>
              <a:rPr lang="en-GB" i="1" dirty="0" smtClean="0"/>
              <a:t>can</a:t>
            </a:r>
            <a:r>
              <a:rPr lang="en-GB" dirty="0" smtClean="0"/>
              <a:t> catch Malaria from blood transfusions,</a:t>
            </a:r>
          </a:p>
          <a:p>
            <a:pPr eaLnBrk="1" hangingPunct="1"/>
            <a:r>
              <a:rPr lang="en-GB" dirty="0" smtClean="0"/>
              <a:t>…or infected needles,</a:t>
            </a:r>
          </a:p>
          <a:p>
            <a:pPr eaLnBrk="1" hangingPunct="1"/>
            <a:r>
              <a:rPr lang="en-GB" dirty="0" smtClean="0"/>
              <a:t>…or </a:t>
            </a:r>
            <a:r>
              <a:rPr lang="en-GB" i="1" dirty="0" smtClean="0"/>
              <a:t>intra </a:t>
            </a:r>
            <a:r>
              <a:rPr lang="en-GB" i="1" dirty="0" err="1" smtClean="0"/>
              <a:t>placentally</a:t>
            </a:r>
            <a:r>
              <a:rPr lang="en-GB" dirty="0" smtClean="0"/>
              <a:t> </a:t>
            </a:r>
            <a:r>
              <a:rPr lang="en-GB" dirty="0" err="1" smtClean="0"/>
              <a:t>i.e</a:t>
            </a:r>
            <a:r>
              <a:rPr lang="en-GB" dirty="0" smtClean="0"/>
              <a:t> from a mother to the baby in her womb.</a:t>
            </a:r>
          </a:p>
          <a:p>
            <a:pPr eaLnBrk="1" hangingPunct="1">
              <a:buFont typeface="Monotype Sorts" pitchFamily="1" charset="2"/>
              <a:buNone/>
            </a:pPr>
            <a:endParaRPr lang="en-GB" dirty="0" smtClean="0"/>
          </a:p>
          <a:p>
            <a:pPr eaLnBrk="1" hangingPunct="1"/>
            <a:r>
              <a:rPr lang="en-GB" dirty="0" smtClean="0"/>
              <a:t>But by far the most common way is by being bitten by the </a:t>
            </a:r>
            <a:r>
              <a:rPr lang="en-GB" b="1" u="sng" dirty="0" smtClean="0"/>
              <a:t>female </a:t>
            </a:r>
            <a:r>
              <a:rPr lang="en-GB" b="1" i="1" u="sng" dirty="0" smtClean="0"/>
              <a:t>Anopheles Mosquito</a:t>
            </a:r>
            <a:r>
              <a:rPr lang="en-GB" b="1" u="sng" dirty="0" smtClean="0"/>
              <a:t>.</a:t>
            </a:r>
            <a:endParaRPr lang="en-GB" b="1" i="1" u="sng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04124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3568" y="260648"/>
            <a:ext cx="7772400" cy="558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4000" b="0" dirty="0" smtClean="0">
                <a:solidFill>
                  <a:prstClr val="black"/>
                </a:solidFill>
                <a:latin typeface="Calibri"/>
                <a:ea typeface="+mn-ea"/>
              </a:rPr>
              <a:t>Cause and Spread</a:t>
            </a:r>
            <a:endParaRPr lang="en-GB" sz="4000" b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95536" y="1126682"/>
            <a:ext cx="8426202" cy="129420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342900" indent="-3429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400" b="0" dirty="0" smtClean="0">
                <a:solidFill>
                  <a:prstClr val="black"/>
                </a:solidFill>
                <a:latin typeface="Calibri"/>
                <a:ea typeface="+mn-ea"/>
              </a:rPr>
              <a:t>	The female Anopheles Mosquito carries and spreads the disease.</a:t>
            </a:r>
          </a:p>
          <a:p>
            <a:pPr marL="342900" indent="-3429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400" b="0" dirty="0" smtClean="0">
                <a:solidFill>
                  <a:prstClr val="black"/>
                </a:solidFill>
                <a:latin typeface="Calibri"/>
                <a:ea typeface="+mn-ea"/>
              </a:rPr>
              <a:t>	Malaria is a PROTOZOA parasite (plasmodium).</a:t>
            </a:r>
          </a:p>
          <a:p>
            <a:pPr marL="342900" indent="-3429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sz="2400" b="0" dirty="0" smtClean="0">
              <a:solidFill>
                <a:prstClr val="black"/>
              </a:solidFill>
              <a:latin typeface="Calibri"/>
              <a:ea typeface="+mn-ea"/>
            </a:endParaRPr>
          </a:p>
          <a:p>
            <a:pPr marL="342900" indent="-3429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400" b="0" dirty="0">
                <a:solidFill>
                  <a:prstClr val="black"/>
                </a:solidFill>
                <a:latin typeface="Calibri"/>
                <a:ea typeface="+mn-ea"/>
              </a:rPr>
              <a:t>https://www.youtube.com/watch?v=qvlTOhCmxvY</a:t>
            </a:r>
            <a:endParaRPr lang="en-GB" sz="2400" b="0" dirty="0" smtClean="0">
              <a:solidFill>
                <a:prstClr val="black"/>
              </a:solidFill>
              <a:latin typeface="Calibri"/>
              <a:ea typeface="+mn-ea"/>
            </a:endParaRPr>
          </a:p>
          <a:p>
            <a:pPr marL="342900" indent="-3429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sz="2400" b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grpSp>
        <p:nvGrpSpPr>
          <p:cNvPr id="6" name="Diagram 1"/>
          <p:cNvGrpSpPr>
            <a:grpSpLocks/>
          </p:cNvGrpSpPr>
          <p:nvPr/>
        </p:nvGrpSpPr>
        <p:grpSpPr bwMode="auto">
          <a:xfrm>
            <a:off x="2063665" y="3448239"/>
            <a:ext cx="4986554" cy="2847788"/>
            <a:chOff x="2030" y="726"/>
            <a:chExt cx="2493" cy="2597"/>
          </a:xfrm>
        </p:grpSpPr>
        <p:sp>
          <p:nvSpPr>
            <p:cNvPr id="7" name="_s10243"/>
            <p:cNvSpPr>
              <a:spLocks noChangeArrowheads="1" noTextEdit="1"/>
            </p:cNvSpPr>
            <p:nvPr/>
          </p:nvSpPr>
          <p:spPr bwMode="auto">
            <a:xfrm>
              <a:off x="2061" y="726"/>
              <a:ext cx="2430" cy="2430"/>
            </a:xfrm>
            <a:custGeom>
              <a:avLst/>
              <a:gdLst>
                <a:gd name="G0" fmla="+- 7200 0 0"/>
                <a:gd name="G1" fmla="+- 15728640 0 0"/>
                <a:gd name="G2" fmla="+- 0 0 15728640"/>
                <a:gd name="T0" fmla="*/ 0 256 1"/>
                <a:gd name="T1" fmla="*/ 180 256 1"/>
                <a:gd name="G3" fmla="+- 15728640 T0 T1"/>
                <a:gd name="T2" fmla="*/ 0 256 1"/>
                <a:gd name="T3" fmla="*/ 90 256 1"/>
                <a:gd name="G4" fmla="+- 15728640 T2 T3"/>
                <a:gd name="G5" fmla="*/ G4 2 1"/>
                <a:gd name="T4" fmla="*/ 90 256 1"/>
                <a:gd name="T5" fmla="*/ 0 256 1"/>
                <a:gd name="G6" fmla="+- 15728640 T4 T5"/>
                <a:gd name="G7" fmla="*/ G6 2 1"/>
                <a:gd name="G8" fmla="abs 1572864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200"/>
                <a:gd name="G18" fmla="*/ 7200 1 2"/>
                <a:gd name="G19" fmla="+- G18 5400 0"/>
                <a:gd name="G20" fmla="cos G19 15728640"/>
                <a:gd name="G21" fmla="sin G19 15728640"/>
                <a:gd name="G22" fmla="+- G20 10800 0"/>
                <a:gd name="G23" fmla="+- G21 10800 0"/>
                <a:gd name="G24" fmla="+- 10800 0 G20"/>
                <a:gd name="G25" fmla="+- 7200 10800 0"/>
                <a:gd name="G26" fmla="?: G9 G17 G25"/>
                <a:gd name="G27" fmla="?: G9 0 21600"/>
                <a:gd name="G28" fmla="cos 10800 15728640"/>
                <a:gd name="G29" fmla="sin 10800 15728640"/>
                <a:gd name="G30" fmla="sin 7200 15728640"/>
                <a:gd name="G31" fmla="+- G28 10800 0"/>
                <a:gd name="G32" fmla="+- G29 10800 0"/>
                <a:gd name="G33" fmla="+- G30 10800 0"/>
                <a:gd name="G34" fmla="?: G4 0 G31"/>
                <a:gd name="G35" fmla="?: 15728640 G34 0"/>
                <a:gd name="G36" fmla="?: G6 G35 G31"/>
                <a:gd name="G37" fmla="+- 21600 0 G36"/>
                <a:gd name="G38" fmla="?: G4 0 G33"/>
                <a:gd name="G39" fmla="?: 1572864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299 w 21600"/>
                <a:gd name="T15" fmla="*/ 3005 h 21600"/>
                <a:gd name="T16" fmla="*/ 10800 w 21600"/>
                <a:gd name="T17" fmla="*/ 3600 h 21600"/>
                <a:gd name="T18" fmla="*/ 15301 w 21600"/>
                <a:gd name="T19" fmla="*/ 3005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7199" y="4564"/>
                  </a:moveTo>
                  <a:cubicBezTo>
                    <a:pt x="8294" y="3932"/>
                    <a:pt x="9536" y="3600"/>
                    <a:pt x="10799" y="3600"/>
                  </a:cubicBezTo>
                  <a:cubicBezTo>
                    <a:pt x="12063" y="3599"/>
                    <a:pt x="13305" y="3932"/>
                    <a:pt x="14399" y="4564"/>
                  </a:cubicBezTo>
                  <a:lnTo>
                    <a:pt x="16199" y="1446"/>
                  </a:lnTo>
                  <a:cubicBezTo>
                    <a:pt x="14558" y="499"/>
                    <a:pt x="12695" y="0"/>
                    <a:pt x="10800" y="0"/>
                  </a:cubicBezTo>
                  <a:cubicBezTo>
                    <a:pt x="8904" y="-1"/>
                    <a:pt x="7041" y="499"/>
                    <a:pt x="5399" y="144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 b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sp>
          <p:nvSpPr>
            <p:cNvPr id="8" name="_s10244"/>
            <p:cNvSpPr>
              <a:spLocks noChangeArrowheads="1" noTextEdit="1"/>
            </p:cNvSpPr>
            <p:nvPr/>
          </p:nvSpPr>
          <p:spPr bwMode="auto">
            <a:xfrm rot="7200000">
              <a:off x="2061" y="726"/>
              <a:ext cx="2430" cy="2430"/>
            </a:xfrm>
            <a:custGeom>
              <a:avLst/>
              <a:gdLst>
                <a:gd name="G0" fmla="+- 7200 0 0"/>
                <a:gd name="G1" fmla="+- 15728640 0 0"/>
                <a:gd name="G2" fmla="+- 0 0 15728640"/>
                <a:gd name="T0" fmla="*/ 0 256 1"/>
                <a:gd name="T1" fmla="*/ 180 256 1"/>
                <a:gd name="G3" fmla="+- 15728640 T0 T1"/>
                <a:gd name="T2" fmla="*/ 0 256 1"/>
                <a:gd name="T3" fmla="*/ 90 256 1"/>
                <a:gd name="G4" fmla="+- 15728640 T2 T3"/>
                <a:gd name="G5" fmla="*/ G4 2 1"/>
                <a:gd name="T4" fmla="*/ 90 256 1"/>
                <a:gd name="T5" fmla="*/ 0 256 1"/>
                <a:gd name="G6" fmla="+- 15728640 T4 T5"/>
                <a:gd name="G7" fmla="*/ G6 2 1"/>
                <a:gd name="G8" fmla="abs 1572864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200"/>
                <a:gd name="G18" fmla="*/ 7200 1 2"/>
                <a:gd name="G19" fmla="+- G18 5400 0"/>
                <a:gd name="G20" fmla="cos G19 15728640"/>
                <a:gd name="G21" fmla="sin G19 15728640"/>
                <a:gd name="G22" fmla="+- G20 10800 0"/>
                <a:gd name="G23" fmla="+- G21 10800 0"/>
                <a:gd name="G24" fmla="+- 10800 0 G20"/>
                <a:gd name="G25" fmla="+- 7200 10800 0"/>
                <a:gd name="G26" fmla="?: G9 G17 G25"/>
                <a:gd name="G27" fmla="?: G9 0 21600"/>
                <a:gd name="G28" fmla="cos 10800 15728640"/>
                <a:gd name="G29" fmla="sin 10800 15728640"/>
                <a:gd name="G30" fmla="sin 7200 15728640"/>
                <a:gd name="G31" fmla="+- G28 10800 0"/>
                <a:gd name="G32" fmla="+- G29 10800 0"/>
                <a:gd name="G33" fmla="+- G30 10800 0"/>
                <a:gd name="G34" fmla="?: G4 0 G31"/>
                <a:gd name="G35" fmla="?: 15728640 G34 0"/>
                <a:gd name="G36" fmla="?: G6 G35 G31"/>
                <a:gd name="G37" fmla="+- 21600 0 G36"/>
                <a:gd name="G38" fmla="?: G4 0 G33"/>
                <a:gd name="G39" fmla="?: 1572864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299 w 21600"/>
                <a:gd name="T15" fmla="*/ 3005 h 21600"/>
                <a:gd name="T16" fmla="*/ 10800 w 21600"/>
                <a:gd name="T17" fmla="*/ 3600 h 21600"/>
                <a:gd name="T18" fmla="*/ 15301 w 21600"/>
                <a:gd name="T19" fmla="*/ 3005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7199" y="4564"/>
                  </a:moveTo>
                  <a:cubicBezTo>
                    <a:pt x="8294" y="3932"/>
                    <a:pt x="9536" y="3600"/>
                    <a:pt x="10799" y="3600"/>
                  </a:cubicBezTo>
                  <a:cubicBezTo>
                    <a:pt x="12063" y="3599"/>
                    <a:pt x="13305" y="3932"/>
                    <a:pt x="14399" y="4564"/>
                  </a:cubicBezTo>
                  <a:lnTo>
                    <a:pt x="16199" y="1446"/>
                  </a:lnTo>
                  <a:cubicBezTo>
                    <a:pt x="14558" y="499"/>
                    <a:pt x="12695" y="0"/>
                    <a:pt x="10800" y="0"/>
                  </a:cubicBezTo>
                  <a:cubicBezTo>
                    <a:pt x="8904" y="-1"/>
                    <a:pt x="7041" y="499"/>
                    <a:pt x="5399" y="144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 b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sp>
          <p:nvSpPr>
            <p:cNvPr id="9" name="_s10245"/>
            <p:cNvSpPr>
              <a:spLocks noChangeArrowheads="1" noTextEdit="1"/>
            </p:cNvSpPr>
            <p:nvPr/>
          </p:nvSpPr>
          <p:spPr bwMode="auto">
            <a:xfrm rot="14400000">
              <a:off x="2061" y="726"/>
              <a:ext cx="2430" cy="2430"/>
            </a:xfrm>
            <a:custGeom>
              <a:avLst/>
              <a:gdLst>
                <a:gd name="G0" fmla="+- 7200 0 0"/>
                <a:gd name="G1" fmla="+- 15728640 0 0"/>
                <a:gd name="G2" fmla="+- 0 0 15728640"/>
                <a:gd name="T0" fmla="*/ 0 256 1"/>
                <a:gd name="T1" fmla="*/ 180 256 1"/>
                <a:gd name="G3" fmla="+- 15728640 T0 T1"/>
                <a:gd name="T2" fmla="*/ 0 256 1"/>
                <a:gd name="T3" fmla="*/ 90 256 1"/>
                <a:gd name="G4" fmla="+- 15728640 T2 T3"/>
                <a:gd name="G5" fmla="*/ G4 2 1"/>
                <a:gd name="T4" fmla="*/ 90 256 1"/>
                <a:gd name="T5" fmla="*/ 0 256 1"/>
                <a:gd name="G6" fmla="+- 15728640 T4 T5"/>
                <a:gd name="G7" fmla="*/ G6 2 1"/>
                <a:gd name="G8" fmla="abs 1572864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200"/>
                <a:gd name="G18" fmla="*/ 7200 1 2"/>
                <a:gd name="G19" fmla="+- G18 5400 0"/>
                <a:gd name="G20" fmla="cos G19 15728640"/>
                <a:gd name="G21" fmla="sin G19 15728640"/>
                <a:gd name="G22" fmla="+- G20 10800 0"/>
                <a:gd name="G23" fmla="+- G21 10800 0"/>
                <a:gd name="G24" fmla="+- 10800 0 G20"/>
                <a:gd name="G25" fmla="+- 7200 10800 0"/>
                <a:gd name="G26" fmla="?: G9 G17 G25"/>
                <a:gd name="G27" fmla="?: G9 0 21600"/>
                <a:gd name="G28" fmla="cos 10800 15728640"/>
                <a:gd name="G29" fmla="sin 10800 15728640"/>
                <a:gd name="G30" fmla="sin 7200 15728640"/>
                <a:gd name="G31" fmla="+- G28 10800 0"/>
                <a:gd name="G32" fmla="+- G29 10800 0"/>
                <a:gd name="G33" fmla="+- G30 10800 0"/>
                <a:gd name="G34" fmla="?: G4 0 G31"/>
                <a:gd name="G35" fmla="?: 15728640 G34 0"/>
                <a:gd name="G36" fmla="?: G6 G35 G31"/>
                <a:gd name="G37" fmla="+- 21600 0 G36"/>
                <a:gd name="G38" fmla="?: G4 0 G33"/>
                <a:gd name="G39" fmla="?: 1572864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299 w 21600"/>
                <a:gd name="T15" fmla="*/ 3005 h 21600"/>
                <a:gd name="T16" fmla="*/ 10800 w 21600"/>
                <a:gd name="T17" fmla="*/ 3600 h 21600"/>
                <a:gd name="T18" fmla="*/ 15301 w 21600"/>
                <a:gd name="T19" fmla="*/ 3005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7199" y="4564"/>
                  </a:moveTo>
                  <a:cubicBezTo>
                    <a:pt x="8294" y="3932"/>
                    <a:pt x="9536" y="3600"/>
                    <a:pt x="10799" y="3600"/>
                  </a:cubicBezTo>
                  <a:cubicBezTo>
                    <a:pt x="12063" y="3599"/>
                    <a:pt x="13305" y="3932"/>
                    <a:pt x="14399" y="4564"/>
                  </a:cubicBezTo>
                  <a:lnTo>
                    <a:pt x="16199" y="1446"/>
                  </a:lnTo>
                  <a:cubicBezTo>
                    <a:pt x="14558" y="499"/>
                    <a:pt x="12695" y="0"/>
                    <a:pt x="10800" y="0"/>
                  </a:cubicBezTo>
                  <a:cubicBezTo>
                    <a:pt x="8904" y="-1"/>
                    <a:pt x="7041" y="499"/>
                    <a:pt x="5399" y="144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 b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sp>
          <p:nvSpPr>
            <p:cNvPr id="10" name="_s10246"/>
            <p:cNvSpPr>
              <a:spLocks noChangeArrowheads="1"/>
            </p:cNvSpPr>
            <p:nvPr/>
          </p:nvSpPr>
          <p:spPr bwMode="auto">
            <a:xfrm>
              <a:off x="3782" y="1065"/>
              <a:ext cx="741" cy="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64922" tIns="32461" rIns="64922" bIns="32461" numCol="1" anchor="ctr" anchorCtr="0" compatLnSpc="1">
              <a:prstTxWarp prst="textNoShape">
                <a:avLst/>
              </a:prstTxWarp>
            </a:bodyPr>
            <a:lstStyle/>
            <a:p>
              <a:pPr algn="ctr" eaLnBrk="1" hangingPunct="1"/>
              <a:r>
                <a:rPr lang="en-GB" altLang="en-US" sz="1400" b="0" dirty="0" smtClean="0">
                  <a:solidFill>
                    <a:prstClr val="black"/>
                  </a:solidFill>
                  <a:latin typeface="Calibri"/>
                  <a:ea typeface="+mn-ea"/>
                  <a:cs typeface="Arial" charset="0"/>
                </a:rPr>
                <a:t>The female</a:t>
              </a:r>
            </a:p>
            <a:p>
              <a:pPr algn="ctr" eaLnBrk="1" hangingPunct="1"/>
              <a:r>
                <a:rPr lang="en-GB" altLang="en-US" sz="1400" b="0" dirty="0" smtClean="0">
                  <a:solidFill>
                    <a:prstClr val="black"/>
                  </a:solidFill>
                  <a:latin typeface="Calibri"/>
                  <a:ea typeface="+mn-ea"/>
                  <a:cs typeface="Arial" charset="0"/>
                </a:rPr>
                <a:t> mosquito</a:t>
              </a:r>
            </a:p>
            <a:p>
              <a:pPr algn="ctr" eaLnBrk="1" hangingPunct="1"/>
              <a:r>
                <a:rPr lang="en-GB" altLang="en-US" sz="1400" b="0" dirty="0" smtClean="0">
                  <a:solidFill>
                    <a:prstClr val="black"/>
                  </a:solidFill>
                  <a:latin typeface="Calibri"/>
                  <a:ea typeface="+mn-ea"/>
                  <a:cs typeface="Arial" charset="0"/>
                </a:rPr>
                <a:t> becomes infected </a:t>
              </a:r>
            </a:p>
            <a:p>
              <a:pPr algn="ctr" eaLnBrk="1" hangingPunct="1"/>
              <a:r>
                <a:rPr lang="en-GB" altLang="en-US" sz="1400" b="0" dirty="0" smtClean="0">
                  <a:solidFill>
                    <a:prstClr val="black"/>
                  </a:solidFill>
                  <a:latin typeface="Calibri"/>
                  <a:ea typeface="+mn-ea"/>
                  <a:cs typeface="Arial" charset="0"/>
                </a:rPr>
                <a:t> when it sucks a human’s blood</a:t>
              </a:r>
            </a:p>
          </p:txBody>
        </p:sp>
        <p:sp>
          <p:nvSpPr>
            <p:cNvPr id="11" name="_s10247"/>
            <p:cNvSpPr>
              <a:spLocks noChangeArrowheads="1"/>
            </p:cNvSpPr>
            <p:nvPr/>
          </p:nvSpPr>
          <p:spPr bwMode="auto">
            <a:xfrm>
              <a:off x="2906" y="2582"/>
              <a:ext cx="741" cy="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64922" tIns="32461" rIns="64922" bIns="32461" numCol="1" anchor="ctr" anchorCtr="0" compatLnSpc="1">
              <a:prstTxWarp prst="textNoShape">
                <a:avLst/>
              </a:prstTxWarp>
            </a:bodyPr>
            <a:lstStyle/>
            <a:p>
              <a:pPr algn="ctr" eaLnBrk="1" hangingPunct="1"/>
              <a:r>
                <a:rPr lang="en-GB" altLang="en-US" sz="1600" b="0" dirty="0" smtClean="0">
                  <a:solidFill>
                    <a:prstClr val="black"/>
                  </a:solidFill>
                  <a:latin typeface="Calibri"/>
                  <a:ea typeface="+mn-ea"/>
                  <a:cs typeface="Arial" charset="0"/>
                </a:rPr>
                <a:t>Bites another victim</a:t>
              </a:r>
            </a:p>
            <a:p>
              <a:pPr algn="ctr" eaLnBrk="1" hangingPunct="1"/>
              <a:r>
                <a:rPr lang="en-GB" altLang="en-US" sz="1600" b="0" dirty="0" smtClean="0">
                  <a:solidFill>
                    <a:prstClr val="black"/>
                  </a:solidFill>
                  <a:latin typeface="Calibri"/>
                  <a:ea typeface="+mn-ea"/>
                  <a:cs typeface="Arial" charset="0"/>
                </a:rPr>
                <a:t>And passes on the</a:t>
              </a:r>
            </a:p>
            <a:p>
              <a:pPr algn="ctr" eaLnBrk="1" hangingPunct="1"/>
              <a:r>
                <a:rPr lang="en-GB" altLang="en-US" sz="1600" b="0" dirty="0" smtClean="0">
                  <a:solidFill>
                    <a:prstClr val="black"/>
                  </a:solidFill>
                  <a:latin typeface="Calibri"/>
                  <a:ea typeface="+mn-ea"/>
                  <a:cs typeface="Arial" charset="0"/>
                </a:rPr>
                <a:t>Parasite (plasmodium)</a:t>
              </a:r>
            </a:p>
          </p:txBody>
        </p:sp>
        <p:sp>
          <p:nvSpPr>
            <p:cNvPr id="12" name="_s10248"/>
            <p:cNvSpPr>
              <a:spLocks noChangeArrowheads="1"/>
            </p:cNvSpPr>
            <p:nvPr/>
          </p:nvSpPr>
          <p:spPr bwMode="auto">
            <a:xfrm>
              <a:off x="2030" y="1065"/>
              <a:ext cx="741" cy="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64922" tIns="32461" rIns="64922" bIns="32461" numCol="1" anchor="ctr" anchorCtr="0" compatLnSpc="1">
              <a:prstTxWarp prst="textNoShape">
                <a:avLst/>
              </a:prstTxWarp>
            </a:bodyPr>
            <a:lstStyle/>
            <a:p>
              <a:pPr algn="ctr" eaLnBrk="1" hangingPunct="1"/>
              <a:r>
                <a:rPr lang="en-GB" altLang="en-US" sz="1600" b="0" smtClean="0">
                  <a:solidFill>
                    <a:prstClr val="black"/>
                  </a:solidFill>
                  <a:latin typeface="Calibri"/>
                  <a:ea typeface="+mn-ea"/>
                  <a:cs typeface="Arial" charset="0"/>
                </a:rPr>
                <a:t>The parasite attacks </a:t>
              </a:r>
            </a:p>
            <a:p>
              <a:pPr algn="ctr" eaLnBrk="1" hangingPunct="1"/>
              <a:r>
                <a:rPr lang="en-GB" altLang="en-US" sz="1600" b="0" smtClean="0">
                  <a:solidFill>
                    <a:prstClr val="black"/>
                  </a:solidFill>
                  <a:latin typeface="Calibri"/>
                  <a:ea typeface="+mn-ea"/>
                  <a:cs typeface="Arial" charset="0"/>
                </a:rPr>
                <a:t>the liver and destroys</a:t>
              </a:r>
            </a:p>
            <a:p>
              <a:pPr algn="ctr" eaLnBrk="1" hangingPunct="1"/>
              <a:r>
                <a:rPr lang="en-GB" altLang="en-US" sz="1600" b="0" smtClean="0">
                  <a:solidFill>
                    <a:prstClr val="black"/>
                  </a:solidFill>
                  <a:latin typeface="Calibri"/>
                  <a:ea typeface="+mn-ea"/>
                  <a:cs typeface="Arial" charset="0"/>
                </a:rPr>
                <a:t> the red blood cells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178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4" descr="Biting_Color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381000" y="381000"/>
            <a:ext cx="70866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>
                <a:solidFill>
                  <a:srgbClr val="003300"/>
                </a:solidFill>
              </a:rPr>
              <a:t>When the Anopheles Mosquito </a:t>
            </a:r>
            <a:r>
              <a:rPr lang="en-GB" altLang="en-US" sz="2800" b="1">
                <a:solidFill>
                  <a:srgbClr val="003300"/>
                </a:solidFill>
              </a:rPr>
              <a:t>“</a:t>
            </a:r>
            <a:r>
              <a:rPr lang="en-GB" sz="2800" b="1">
                <a:solidFill>
                  <a:srgbClr val="003300"/>
                </a:solidFill>
              </a:rPr>
              <a:t>bites</a:t>
            </a:r>
            <a:r>
              <a:rPr lang="en-GB" altLang="en-US" sz="2800" b="1">
                <a:solidFill>
                  <a:srgbClr val="003300"/>
                </a:solidFill>
              </a:rPr>
              <a:t>”</a:t>
            </a:r>
            <a:r>
              <a:rPr lang="en-GB" sz="2800" b="1">
                <a:solidFill>
                  <a:srgbClr val="003300"/>
                </a:solidFill>
              </a:rPr>
              <a:t>, it actually sinks a long, thin mouth part, the proboscis, into the skin. </a:t>
            </a: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609600" y="4816475"/>
            <a:ext cx="85344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The mosquito then pumps saliva under the skin, to stop the blood clotting – so that it can drink uninterrupted! In the saliva is the main culprit, the </a:t>
            </a:r>
            <a:r>
              <a:rPr lang="en-GB" sz="2800" b="1" i="1" dirty="0">
                <a:solidFill>
                  <a:schemeClr val="bg1"/>
                </a:solidFill>
              </a:rPr>
              <a:t>Plasmodium</a:t>
            </a:r>
            <a:r>
              <a:rPr lang="en-GB" sz="2800" b="1" dirty="0">
                <a:solidFill>
                  <a:schemeClr val="bg1"/>
                </a:solidFill>
              </a:rPr>
              <a:t>, a single-cell blood parasite.</a:t>
            </a:r>
          </a:p>
        </p:txBody>
      </p:sp>
      <p:sp>
        <p:nvSpPr>
          <p:cNvPr id="23556" name="Text Box 9"/>
          <p:cNvSpPr txBox="1">
            <a:spLocks noChangeArrowheads="1"/>
          </p:cNvSpPr>
          <p:nvPr/>
        </p:nvSpPr>
        <p:spPr bwMode="auto">
          <a:xfrm>
            <a:off x="5867400" y="2362200"/>
            <a:ext cx="2971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3200" b="1"/>
          </a:p>
        </p:txBody>
      </p:sp>
    </p:spTree>
    <p:extLst>
      <p:ext uri="{BB962C8B-B14F-4D97-AF65-F5344CB8AC3E}">
        <p14:creationId xmlns:p14="http://schemas.microsoft.com/office/powerpoint/2010/main" val="305386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/>
      <p:bldP spid="2868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Signs and Symptoms 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Fever – up and down </a:t>
            </a:r>
          </a:p>
          <a:p>
            <a:pPr eaLnBrk="1" hangingPunct="1"/>
            <a:r>
              <a:rPr lang="en-GB" dirty="0" smtClean="0"/>
              <a:t>Dehydration </a:t>
            </a:r>
          </a:p>
          <a:p>
            <a:pPr eaLnBrk="1" hangingPunct="1"/>
            <a:r>
              <a:rPr lang="en-GB" dirty="0" smtClean="0"/>
              <a:t>Anaemia</a:t>
            </a:r>
          </a:p>
          <a:p>
            <a:pPr eaLnBrk="1" hangingPunct="1"/>
            <a:r>
              <a:rPr lang="en-GB" dirty="0" smtClean="0"/>
              <a:t>Jaundice 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NHS - http://www.nhs.uk/Conditions/Malaria/Pages/Introduction.aspx</a:t>
            </a:r>
          </a:p>
          <a:p>
            <a:pPr eaLnBrk="1" hangingPunct="1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16908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File00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8050" y="0"/>
            <a:ext cx="4425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066800" y="1981200"/>
            <a:ext cx="5791200" cy="2062163"/>
            <a:chOff x="672" y="1248"/>
            <a:chExt cx="3648" cy="1299"/>
          </a:xfrm>
        </p:grpSpPr>
        <p:sp>
          <p:nvSpPr>
            <p:cNvPr id="36868" name="Text Box 3"/>
            <p:cNvSpPr txBox="1">
              <a:spLocks noChangeArrowheads="1"/>
            </p:cNvSpPr>
            <p:nvPr/>
          </p:nvSpPr>
          <p:spPr bwMode="auto">
            <a:xfrm>
              <a:off x="672" y="1248"/>
              <a:ext cx="1776" cy="1299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defRPr>
              </a:lvl9pPr>
            </a:lstStyle>
            <a:p>
              <a:pPr>
                <a:defRPr/>
              </a:pPr>
              <a:r>
                <a:rPr lang="en-GB" sz="3200" dirty="0" smtClean="0">
                  <a:solidFill>
                    <a:schemeClr val="bg1"/>
                  </a:solidFill>
                </a:rPr>
                <a:t>A remarkable close-up of destroyed red blood cells.</a:t>
              </a:r>
            </a:p>
          </p:txBody>
        </p:sp>
        <p:sp>
          <p:nvSpPr>
            <p:cNvPr id="27652" name="Line 4"/>
            <p:cNvSpPr>
              <a:spLocks noChangeShapeType="1"/>
            </p:cNvSpPr>
            <p:nvPr/>
          </p:nvSpPr>
          <p:spPr bwMode="auto">
            <a:xfrm flipV="1">
              <a:off x="2544" y="1440"/>
              <a:ext cx="1152" cy="336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653" name="Line 5"/>
            <p:cNvSpPr>
              <a:spLocks noChangeShapeType="1"/>
            </p:cNvSpPr>
            <p:nvPr/>
          </p:nvSpPr>
          <p:spPr bwMode="auto">
            <a:xfrm>
              <a:off x="2544" y="1872"/>
              <a:ext cx="1776" cy="240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30079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en-GB" dirty="0" smtClean="0"/>
              <a:t>Risk Populations: Who are vulnerable to Malaria 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772816"/>
            <a:ext cx="8136904" cy="4464496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dirty="0" smtClean="0"/>
              <a:t>Deaths from Malaria are mainly among the young in risk areas due to immunity built up in older population </a:t>
            </a:r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Highest death rates are in children under 5 years of age</a:t>
            </a:r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Older people are susceptible when they move from one area and return outside of 6 months </a:t>
            </a:r>
          </a:p>
        </p:txBody>
      </p:sp>
    </p:spTree>
    <p:extLst>
      <p:ext uri="{BB962C8B-B14F-4D97-AF65-F5344CB8AC3E}">
        <p14:creationId xmlns:p14="http://schemas.microsoft.com/office/powerpoint/2010/main" val="284041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GB" dirty="0" smtClean="0"/>
              <a:t>Distribution in UK 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229600" cy="2764904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GB" dirty="0" smtClean="0"/>
              <a:t>Distribution mainly among those visiting friends and relatives </a:t>
            </a:r>
          </a:p>
          <a:p>
            <a:pPr eaLnBrk="1" hangingPunct="1"/>
            <a:r>
              <a:rPr lang="en-GB" dirty="0" smtClean="0"/>
              <a:t>20 deaths in UK each year </a:t>
            </a:r>
          </a:p>
          <a:p>
            <a:pPr eaLnBrk="1" hangingPunct="1"/>
            <a:r>
              <a:rPr lang="en-GB" dirty="0" smtClean="0"/>
              <a:t>2000 cases are diagnosed </a:t>
            </a:r>
          </a:p>
        </p:txBody>
      </p:sp>
    </p:spTree>
    <p:extLst>
      <p:ext uri="{BB962C8B-B14F-4D97-AF65-F5344CB8AC3E}">
        <p14:creationId xmlns:p14="http://schemas.microsoft.com/office/powerpoint/2010/main" val="211035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8914" name="Picture 2" descr="Image result for cheryl cole malar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4838542" cy="612068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508104" y="2276872"/>
            <a:ext cx="3312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dirty="0"/>
              <a:t>https://www.youtube.com/watch?v=WqjefnWJjeM</a:t>
            </a:r>
          </a:p>
        </p:txBody>
      </p:sp>
    </p:spTree>
    <p:extLst>
      <p:ext uri="{BB962C8B-B14F-4D97-AF65-F5344CB8AC3E}">
        <p14:creationId xmlns:p14="http://schemas.microsoft.com/office/powerpoint/2010/main" val="133237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GB" dirty="0" smtClean="0"/>
              <a:t>What is needed?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229600" cy="2260848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GB" dirty="0" smtClean="0"/>
              <a:t>Mosquito – Female Anopheles.</a:t>
            </a:r>
          </a:p>
          <a:p>
            <a:pPr eaLnBrk="1" hangingPunct="1"/>
            <a:r>
              <a:rPr lang="en-GB" dirty="0" smtClean="0">
                <a:ea typeface="Times New Roman" pitchFamily="18" charset="0"/>
              </a:rPr>
              <a:t>Blood supply (people) – to affect with malaria.</a:t>
            </a:r>
          </a:p>
          <a:p>
            <a:pPr eaLnBrk="1" hangingPunct="1"/>
            <a:r>
              <a:rPr lang="en-GB" dirty="0" smtClean="0">
                <a:ea typeface="Times New Roman" pitchFamily="18" charset="0"/>
              </a:rPr>
              <a:t>Environment – certain temperature, still water to lay eggs.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49080"/>
            <a:ext cx="2843386" cy="1883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168912"/>
            <a:ext cx="2550197" cy="191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818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1954560" cy="778098"/>
          </a:xfrm>
          <a:solidFill>
            <a:schemeClr val="accent6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l"/>
            <a:r>
              <a:rPr lang="en-GB" dirty="0" smtClean="0"/>
              <a:t>Malaria</a:t>
            </a:r>
            <a:endParaRPr lang="en-GB" dirty="0"/>
          </a:p>
        </p:txBody>
      </p:sp>
      <p:pic>
        <p:nvPicPr>
          <p:cNvPr id="16386" name="Picture 2" descr="Global malaria risk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124744"/>
            <a:ext cx="7992888" cy="55031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411760" y="188640"/>
            <a:ext cx="4572000" cy="14773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Malaria is usually found between the Tropic of Cancer in the north and the Tropic of Capricorn in the south. There are a number of human and physical factors which contribute to the worldwide distribution of malaria.</a:t>
            </a:r>
            <a:endParaRPr lang="en-GB" sz="1800" b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79631" y="188640"/>
            <a:ext cx="1800200" cy="14773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Name 10 countries which are at risk of Malaria.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b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1777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-612576" y="260648"/>
            <a:ext cx="7772400" cy="1143000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4000" b="0" u="sng" dirty="0" smtClean="0">
                <a:solidFill>
                  <a:prstClr val="black"/>
                </a:solidFill>
                <a:latin typeface="Calibri"/>
                <a:ea typeface="+mn-ea"/>
              </a:rPr>
              <a:t>Environmental Conditions </a:t>
            </a:r>
            <a:br>
              <a:rPr lang="en-GB" sz="4000" b="0" u="sng" dirty="0" smtClean="0">
                <a:solidFill>
                  <a:prstClr val="black"/>
                </a:solidFill>
                <a:latin typeface="Calibri"/>
                <a:ea typeface="+mn-ea"/>
              </a:rPr>
            </a:br>
            <a:r>
              <a:rPr lang="en-GB" sz="4000" b="0" u="sng" dirty="0" smtClean="0">
                <a:solidFill>
                  <a:prstClr val="black"/>
                </a:solidFill>
                <a:latin typeface="Calibri"/>
                <a:ea typeface="+mn-ea"/>
              </a:rPr>
              <a:t>Favouring Malaria</a:t>
            </a:r>
            <a:endParaRPr lang="en-US" sz="4000" b="0" u="sng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276600" y="3357563"/>
            <a:ext cx="2474913" cy="1219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b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PHYSICAL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b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FACTORS</a:t>
            </a:r>
            <a:endParaRPr lang="en-US" b="0">
              <a:solidFill>
                <a:prstClr val="black"/>
              </a:solidFill>
              <a:latin typeface="Calibri"/>
              <a:ea typeface="+mn-ea"/>
              <a:cs typeface="Arial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50825" y="1773238"/>
            <a:ext cx="3536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400" b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HIGH TEMPERATURES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400" b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15C-40C</a:t>
            </a:r>
            <a:endParaRPr lang="en-US" sz="2400" b="0">
              <a:solidFill>
                <a:prstClr val="black"/>
              </a:solidFill>
              <a:latin typeface="Calibri"/>
              <a:ea typeface="+mn-ea"/>
              <a:cs typeface="Arial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794375" y="1773238"/>
            <a:ext cx="302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400" b="0" dirty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STAGNANT WATER</a:t>
            </a:r>
            <a:endParaRPr lang="en-US" sz="2400" b="0" dirty="0">
              <a:solidFill>
                <a:prstClr val="black"/>
              </a:solidFill>
              <a:latin typeface="Calibri"/>
              <a:ea typeface="+mn-ea"/>
              <a:cs typeface="Arial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763713" y="5157788"/>
            <a:ext cx="27368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400" b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SHADE, BUILDINGS OR VEGETATION</a:t>
            </a:r>
            <a:endParaRPr lang="en-US" sz="2400" b="0">
              <a:solidFill>
                <a:prstClr val="black"/>
              </a:solidFill>
              <a:latin typeface="Calibri"/>
              <a:ea typeface="+mn-ea"/>
              <a:cs typeface="Arial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44208" y="4797152"/>
            <a:ext cx="2487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400" b="0" dirty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HIGH RAINFALL</a:t>
            </a:r>
            <a:endParaRPr lang="en-US" sz="2400" b="0" dirty="0">
              <a:solidFill>
                <a:prstClr val="black"/>
              </a:solidFill>
              <a:latin typeface="Calibri"/>
              <a:ea typeface="+mn-ea"/>
              <a:cs typeface="Arial" charset="0"/>
            </a:endParaRPr>
          </a:p>
        </p:txBody>
      </p:sp>
      <p:pic>
        <p:nvPicPr>
          <p:cNvPr id="9" name="Picture 9" descr="MCj0233510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338" y="2133600"/>
            <a:ext cx="857250" cy="865188"/>
          </a:xfrm>
          <a:prstGeom prst="rect">
            <a:avLst/>
          </a:prstGeom>
          <a:noFill/>
        </p:spPr>
      </p:pic>
      <p:pic>
        <p:nvPicPr>
          <p:cNvPr id="10" name="Picture 10" descr="MCj0279004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2133600"/>
            <a:ext cx="919162" cy="1079500"/>
          </a:xfrm>
          <a:prstGeom prst="rect">
            <a:avLst/>
          </a:prstGeom>
          <a:noFill/>
        </p:spPr>
      </p:pic>
      <p:pic>
        <p:nvPicPr>
          <p:cNvPr id="11" name="Picture 11" descr="MCNA01682_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5589240"/>
            <a:ext cx="1230313" cy="1028700"/>
          </a:xfrm>
          <a:prstGeom prst="rect">
            <a:avLst/>
          </a:prstGeom>
          <a:noFill/>
        </p:spPr>
      </p:pic>
      <p:pic>
        <p:nvPicPr>
          <p:cNvPr id="13" name="Picture 13" descr="MCj0406390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850" y="4365625"/>
            <a:ext cx="1444625" cy="1866900"/>
          </a:xfrm>
          <a:prstGeom prst="rect">
            <a:avLst/>
          </a:prstGeom>
          <a:noFill/>
        </p:spPr>
      </p:pic>
      <p:pic>
        <p:nvPicPr>
          <p:cNvPr id="14" name="Picture 14" descr="MCj03323840000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1863" y="2276475"/>
            <a:ext cx="2484437" cy="792163"/>
          </a:xfrm>
          <a:prstGeom prst="rect">
            <a:avLst/>
          </a:prstGeom>
          <a:noFill/>
        </p:spPr>
      </p:pic>
      <p:sp>
        <p:nvSpPr>
          <p:cNvPr id="15" name="Line 15"/>
          <p:cNvSpPr>
            <a:spLocks noChangeShapeType="1"/>
          </p:cNvSpPr>
          <p:nvPr/>
        </p:nvSpPr>
        <p:spPr bwMode="auto">
          <a:xfrm flipH="1" flipV="1">
            <a:off x="1692275" y="2852738"/>
            <a:ext cx="1366838" cy="7207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 flipH="1">
            <a:off x="2124075" y="4581128"/>
            <a:ext cx="1007765" cy="64809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V="1">
            <a:off x="5003800" y="2492375"/>
            <a:ext cx="863600" cy="6492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>
            <a:off x="5796136" y="4725144"/>
            <a:ext cx="576064" cy="504056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prstClr val="black"/>
              </a:solidFill>
              <a:latin typeface="Calibri"/>
              <a:ea typeface="+mn-ea"/>
            </a:endParaRPr>
          </a:p>
        </p:txBody>
      </p:sp>
      <p:pic>
        <p:nvPicPr>
          <p:cNvPr id="20" name="Picture 20" descr="MCj03469210000[1]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43888" y="6308725"/>
            <a:ext cx="720725" cy="3762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069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68538" y="3284538"/>
            <a:ext cx="4200525" cy="6699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b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HUMAN FACTORS</a:t>
            </a:r>
            <a:endParaRPr lang="en-US" b="0">
              <a:solidFill>
                <a:prstClr val="black"/>
              </a:solidFill>
              <a:latin typeface="Calibri"/>
              <a:ea typeface="+mn-ea"/>
              <a:cs typeface="Arial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95288" y="4581525"/>
            <a:ext cx="21828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400" b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NEW DAMS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400" b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RESERVOIRS</a:t>
            </a:r>
            <a:endParaRPr lang="en-US" sz="2400" b="0">
              <a:solidFill>
                <a:prstClr val="black"/>
              </a:solidFill>
              <a:latin typeface="Calibri"/>
              <a:ea typeface="+mn-ea"/>
              <a:cs typeface="Arial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85653" y="404813"/>
            <a:ext cx="49865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400" b="0" dirty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PEOPLE LIVING NEXT TO </a:t>
            </a:r>
            <a:r>
              <a:rPr lang="en-GB" sz="2400" b="0" dirty="0" smtClean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LAKES</a:t>
            </a:r>
            <a:endParaRPr lang="en-US" sz="2400" b="0" dirty="0">
              <a:solidFill>
                <a:prstClr val="black"/>
              </a:solidFill>
              <a:latin typeface="Calibri"/>
              <a:ea typeface="+mn-ea"/>
              <a:cs typeface="Arial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164388" y="2060575"/>
            <a:ext cx="15732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400" b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LACK OF </a:t>
            </a:r>
            <a:br>
              <a:rPr lang="en-GB" sz="2400" b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</a:br>
            <a:r>
              <a:rPr lang="en-GB" sz="2400" b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MONEY</a:t>
            </a:r>
            <a:endParaRPr lang="en-US" sz="2400" b="0">
              <a:solidFill>
                <a:prstClr val="black"/>
              </a:solidFill>
              <a:latin typeface="Calibri"/>
              <a:ea typeface="+mn-ea"/>
              <a:cs typeface="Arial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572000" y="4941888"/>
            <a:ext cx="4392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400" b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INCREASED   MIGRATION</a:t>
            </a:r>
            <a:endParaRPr lang="en-US" sz="2400" b="0">
              <a:solidFill>
                <a:prstClr val="black"/>
              </a:solidFill>
              <a:latin typeface="Calibri"/>
              <a:ea typeface="+mn-ea"/>
              <a:cs typeface="Arial" charset="0"/>
            </a:endParaRPr>
          </a:p>
        </p:txBody>
      </p:sp>
      <p:pic>
        <p:nvPicPr>
          <p:cNvPr id="7" name="Picture 7" descr="MCj0231293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5373688"/>
            <a:ext cx="2808287" cy="1265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8" descr="MMj02835770000[1]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263" y="5516563"/>
            <a:ext cx="1368425" cy="1090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Picture 9" descr="MCj0280818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588" y="5516563"/>
            <a:ext cx="1863725" cy="10731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Picture 10" descr="MMj02362050000[1]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488" y="333375"/>
            <a:ext cx="1943100" cy="1511300"/>
          </a:xfrm>
          <a:prstGeom prst="rect">
            <a:avLst/>
          </a:prstGeom>
          <a:noFill/>
        </p:spPr>
      </p:pic>
      <p:pic>
        <p:nvPicPr>
          <p:cNvPr id="11" name="Picture 11" descr="Fish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188" y="908050"/>
            <a:ext cx="2303462" cy="15668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2" name="Line 12"/>
          <p:cNvSpPr>
            <a:spLocks noChangeShapeType="1"/>
          </p:cNvSpPr>
          <p:nvPr/>
        </p:nvSpPr>
        <p:spPr bwMode="auto">
          <a:xfrm flipH="1" flipV="1">
            <a:off x="1258888" y="2636838"/>
            <a:ext cx="1009650" cy="6477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flipH="1">
            <a:off x="1331913" y="3933825"/>
            <a:ext cx="936625" cy="5746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6443663" y="3933825"/>
            <a:ext cx="1368425" cy="9350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V="1">
            <a:off x="6443663" y="2420938"/>
            <a:ext cx="576262" cy="863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prstClr val="black"/>
              </a:solidFill>
              <a:latin typeface="Calibri"/>
              <a:ea typeface="+mn-ea"/>
            </a:endParaRPr>
          </a:p>
        </p:txBody>
      </p:sp>
      <p:pic>
        <p:nvPicPr>
          <p:cNvPr id="16" name="Picture 16" descr="MCj03469210000[1]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43888" y="6308725"/>
            <a:ext cx="720725" cy="376238"/>
          </a:xfrm>
          <a:prstGeom prst="rect">
            <a:avLst/>
          </a:prstGeom>
          <a:noFill/>
        </p:spPr>
      </p:pic>
      <p:sp>
        <p:nvSpPr>
          <p:cNvPr id="17" name="Line 15"/>
          <p:cNvSpPr>
            <a:spLocks noChangeShapeType="1"/>
          </p:cNvSpPr>
          <p:nvPr/>
        </p:nvSpPr>
        <p:spPr bwMode="auto">
          <a:xfrm flipV="1">
            <a:off x="4139952" y="2420888"/>
            <a:ext cx="576262" cy="863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3563888" y="1484784"/>
            <a:ext cx="27363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400" b="0" dirty="0" smtClean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GROWING RICE IN PADDY FIELDS</a:t>
            </a:r>
            <a:endParaRPr lang="en-US" sz="2400" b="0" dirty="0">
              <a:solidFill>
                <a:prstClr val="black"/>
              </a:solidFill>
              <a:latin typeface="Calibri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49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Match Up Task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4824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Use the explanation sheets to fill in your tables.</a:t>
            </a:r>
          </a:p>
          <a:p>
            <a:r>
              <a:rPr lang="en-GB" dirty="0" smtClean="0"/>
              <a:t>Match up the explanation with the reason.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248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5856" y="2348880"/>
            <a:ext cx="2016224" cy="954107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800" b="0" dirty="0" smtClean="0">
                <a:solidFill>
                  <a:prstClr val="black"/>
                </a:solidFill>
                <a:latin typeface="Calibri"/>
                <a:ea typeface="+mn-ea"/>
              </a:rPr>
              <a:t>Effects of Malaria</a:t>
            </a:r>
            <a:endParaRPr lang="en-GB" sz="2800" b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536" y="404664"/>
            <a:ext cx="2286000" cy="175432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Malaria leads to large number of children aged under five dying.  This increases child mortality rates and therefore birth rates </a:t>
            </a:r>
            <a:endParaRPr lang="en-GB" sz="1800" b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31840" y="404664"/>
            <a:ext cx="4572000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Adults with malaria are too weak to work which leads to a loss of productivity or to them not being able to produce enough food for their family. </a:t>
            </a:r>
            <a:endParaRPr lang="en-GB" sz="1800" b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24128" y="2132856"/>
            <a:ext cx="3024336" cy="14773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People with Malaria who do not work remain poor and do not have a lot to eat which makes them more vulnerable to disease. </a:t>
            </a:r>
            <a:endParaRPr lang="en-GB" sz="1800" b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1030" y="4644336"/>
            <a:ext cx="3384376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A country's limited resources are used up in health care rather than in education or improving services which hinders development</a:t>
            </a: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. (Nearly half of hospital beds in Africa are malaria)</a:t>
            </a:r>
            <a:endParaRPr lang="en-GB" sz="1800" b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39952" y="4077072"/>
            <a:ext cx="457200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Tourists may be less likely to visit a country with malaria so there is less revenue from tourism.</a:t>
            </a:r>
            <a:endParaRPr lang="en-GB" sz="1800" b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2771800" y="2132856"/>
            <a:ext cx="504056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0"/>
          </p:cNvCxnSpPr>
          <p:nvPr/>
        </p:nvCxnSpPr>
        <p:spPr>
          <a:xfrm flipV="1">
            <a:off x="4283968" y="1484784"/>
            <a:ext cx="432048" cy="8640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2" idx="3"/>
            <a:endCxn id="5" idx="1"/>
          </p:cNvCxnSpPr>
          <p:nvPr/>
        </p:nvCxnSpPr>
        <p:spPr>
          <a:xfrm>
            <a:off x="5292080" y="2825934"/>
            <a:ext cx="432048" cy="4558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572000" y="3284984"/>
            <a:ext cx="936104" cy="8640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2843808" y="3284984"/>
            <a:ext cx="432048" cy="12961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6" descr="MCj03469210000[1]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908720"/>
            <a:ext cx="1728317" cy="902228"/>
          </a:xfrm>
          <a:prstGeom prst="rect">
            <a:avLst/>
          </a:prstGeom>
          <a:noFill/>
        </p:spPr>
      </p:pic>
      <p:pic>
        <p:nvPicPr>
          <p:cNvPr id="60418" name="Picture 2" descr="https://encrypted-tbn3.gstatic.com/images?q=tbn:ANd9GcRe0aCe3rXzcYx07hCq9ab6rSIdGmNn8OG_v3anEHMqe5Dpkyuzaw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2348880"/>
            <a:ext cx="1941792" cy="20882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0420" name="Picture 4" descr="http://www.un.org/News/dh/infocus/tenstories/images/ts_malaria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8144" y="5157192"/>
            <a:ext cx="2880320" cy="14847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1395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Vicious Cycle of Disease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915816" y="1663251"/>
            <a:ext cx="302433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Person becomes weak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796136" y="3087057"/>
            <a:ext cx="3024336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Illness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283968" y="4613691"/>
            <a:ext cx="302433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Unable to work hard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55576" y="4149080"/>
            <a:ext cx="3024336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Poverty</a:t>
            </a:r>
            <a:endParaRPr lang="en-GB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54188" y="2929944"/>
            <a:ext cx="3024336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Little food to eat</a:t>
            </a:r>
            <a:endParaRPr lang="en-GB" sz="2400" dirty="0"/>
          </a:p>
        </p:txBody>
      </p:sp>
      <p:sp>
        <p:nvSpPr>
          <p:cNvPr id="11" name="Right Arrow 10"/>
          <p:cNvSpPr/>
          <p:nvPr/>
        </p:nvSpPr>
        <p:spPr>
          <a:xfrm rot="2020245">
            <a:off x="5995196" y="2223087"/>
            <a:ext cx="1800200" cy="432048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 rot="9244917">
            <a:off x="6279748" y="3914315"/>
            <a:ext cx="1306190" cy="321493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 rot="12507434">
            <a:off x="2976895" y="4922660"/>
            <a:ext cx="1003259" cy="323238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 rot="20544651">
            <a:off x="1308110" y="2206182"/>
            <a:ext cx="1316493" cy="348025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 rot="14083781">
            <a:off x="1671878" y="3662358"/>
            <a:ext cx="900100" cy="216024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47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16016" y="548680"/>
            <a:ext cx="3598168" cy="3890863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dirty="0" smtClean="0"/>
              <a:t>Preventing and Controlling Malaria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4869160"/>
            <a:ext cx="6400800" cy="1296144"/>
          </a:xfrm>
          <a:noFill/>
          <a:ln w="25400">
            <a:solidFill>
              <a:schemeClr val="accent6"/>
            </a:solidFill>
          </a:ln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How do Developing countries control the spread of Malaria?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www.petergostelow.com/thebigafricacycle/wp-content/uploads/2009/07/against-malaria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48680"/>
            <a:ext cx="3600400" cy="3888432"/>
          </a:xfrm>
          <a:prstGeom prst="rect">
            <a:avLst/>
          </a:prstGeom>
          <a:noFill/>
          <a:ln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55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GB" dirty="0" smtClean="0"/>
              <a:t>Using the causes….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229600" cy="154076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GB" dirty="0" smtClean="0"/>
              <a:t>What possible control mechanisms do you think might be used?</a:t>
            </a:r>
            <a:endParaRPr lang="en-GB" dirty="0" smtClean="0">
              <a:ea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356992"/>
            <a:ext cx="4896544" cy="3243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748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Disney Does Malaria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Causes + Solutions.</a:t>
            </a:r>
            <a:endParaRPr lang="en-GB" dirty="0"/>
          </a:p>
          <a:p>
            <a:r>
              <a:rPr lang="en-GB" dirty="0" smtClean="0"/>
              <a:t>https://www.youtube.com/watch?v=y68F8YwLWdg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96952"/>
            <a:ext cx="3858422" cy="2881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168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87552" y="2601198"/>
            <a:ext cx="301101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200" b="0" dirty="0" smtClean="0">
                <a:solidFill>
                  <a:prstClr val="white"/>
                </a:solidFill>
              </a:rPr>
              <a:t>Control Methods</a:t>
            </a:r>
            <a:endParaRPr lang="en-GB" sz="3200" b="0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0421" y="340519"/>
            <a:ext cx="2425279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</a:rPr>
              <a:t>Spray insecticides (DDT)</a:t>
            </a:r>
            <a:endParaRPr lang="en-GB" sz="1800" b="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55374" y="396678"/>
            <a:ext cx="2160240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</a:rPr>
              <a:t>Spray a film of oil on water surfaces, this kills larvae</a:t>
            </a:r>
            <a:endParaRPr lang="en-GB" sz="1800" b="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97592" y="4077072"/>
            <a:ext cx="2250873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</a:rPr>
              <a:t>Plant Eucalyptus trees</a:t>
            </a:r>
            <a:endParaRPr lang="en-GB" sz="1800" b="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307" y="4236048"/>
            <a:ext cx="2836033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</a:rPr>
              <a:t>Modern water management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</a:rPr>
              <a:t>schemes</a:t>
            </a:r>
            <a:endParaRPr lang="en-GB" sz="1800" b="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27784" y="4963794"/>
            <a:ext cx="2304256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</a:rPr>
              <a:t>Plant mustard seeds in paddy fields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2538" y="400359"/>
            <a:ext cx="2051524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</a:rPr>
              <a:t>Drain breeding sites</a:t>
            </a:r>
            <a:endParaRPr lang="en-GB" sz="1800" b="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48264" y="2387344"/>
            <a:ext cx="1935594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</a:rPr>
              <a:t>Medical treatment</a:t>
            </a:r>
            <a:endParaRPr lang="en-GB" sz="1800" b="0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8303" y="2387344"/>
            <a:ext cx="1740348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</a:rPr>
              <a:t>Public education</a:t>
            </a:r>
            <a:endParaRPr lang="en-GB" sz="1800" b="0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87312" y="4996473"/>
            <a:ext cx="1872208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</a:rPr>
              <a:t>Small fish in irrigation sites</a:t>
            </a:r>
            <a:endParaRPr lang="en-GB" sz="1800" b="0" dirty="0">
              <a:solidFill>
                <a:prstClr val="black"/>
              </a:solidFill>
            </a:endParaRPr>
          </a:p>
        </p:txBody>
      </p:sp>
      <p:cxnSp>
        <p:nvCxnSpPr>
          <p:cNvPr id="15" name="Straight Arrow Connector 14"/>
          <p:cNvCxnSpPr>
            <a:stCxn id="4" idx="0"/>
          </p:cNvCxnSpPr>
          <p:nvPr/>
        </p:nvCxnSpPr>
        <p:spPr>
          <a:xfrm flipH="1" flipV="1">
            <a:off x="4593060" y="709851"/>
            <a:ext cx="1" cy="1891347"/>
          </a:xfrm>
          <a:prstGeom prst="straightConnector1">
            <a:avLst/>
          </a:prstGeom>
          <a:ln w="254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4" idx="3"/>
            <a:endCxn id="11" idx="1"/>
          </p:cNvCxnSpPr>
          <p:nvPr/>
        </p:nvCxnSpPr>
        <p:spPr>
          <a:xfrm flipV="1">
            <a:off x="6098569" y="2572010"/>
            <a:ext cx="849695" cy="321576"/>
          </a:xfrm>
          <a:prstGeom prst="straightConnector1">
            <a:avLst/>
          </a:prstGeom>
          <a:ln w="254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4" idx="1"/>
            <a:endCxn id="12" idx="3"/>
          </p:cNvCxnSpPr>
          <p:nvPr/>
        </p:nvCxnSpPr>
        <p:spPr>
          <a:xfrm flipH="1" flipV="1">
            <a:off x="1998651" y="2572010"/>
            <a:ext cx="1088901" cy="321576"/>
          </a:xfrm>
          <a:prstGeom prst="straightConnector1">
            <a:avLst/>
          </a:prstGeom>
          <a:ln w="254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5436096" y="1499135"/>
            <a:ext cx="1219278" cy="1102064"/>
          </a:xfrm>
          <a:prstGeom prst="straightConnector1">
            <a:avLst/>
          </a:prstGeom>
          <a:ln w="254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2547823" y="1320008"/>
            <a:ext cx="1088073" cy="1281190"/>
          </a:xfrm>
          <a:prstGeom prst="straightConnector1">
            <a:avLst/>
          </a:prstGeom>
          <a:ln w="254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3779912" y="3192763"/>
            <a:ext cx="686814" cy="1689616"/>
          </a:xfrm>
          <a:prstGeom prst="straightConnector1">
            <a:avLst/>
          </a:prstGeom>
          <a:ln w="254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148064" y="3185973"/>
            <a:ext cx="950505" cy="1777821"/>
          </a:xfrm>
          <a:prstGeom prst="straightConnector1">
            <a:avLst/>
          </a:prstGeom>
          <a:ln w="254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1907704" y="3185973"/>
            <a:ext cx="1472717" cy="1036856"/>
          </a:xfrm>
          <a:prstGeom prst="straightConnector1">
            <a:avLst/>
          </a:prstGeom>
          <a:ln w="254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7" idx="0"/>
          </p:cNvCxnSpPr>
          <p:nvPr/>
        </p:nvCxnSpPr>
        <p:spPr>
          <a:xfrm>
            <a:off x="5805700" y="3185973"/>
            <a:ext cx="1817329" cy="891099"/>
          </a:xfrm>
          <a:prstGeom prst="straightConnector1">
            <a:avLst/>
          </a:prstGeom>
          <a:ln w="254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toxipedia.org/download/attachments/1319/DDT.is.good.for.me.jpg?version=1&amp;modificationDate=1294673055000&amp;api=v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421" y="842034"/>
            <a:ext cx="1081865" cy="65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gogd.tjs-labs.com/pictures/ddt-day-06-01-1947-102-M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476" y="842033"/>
            <a:ext cx="927652" cy="105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javiergd.com/blog/wp-content/uploads/2010/08/ddt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583382"/>
            <a:ext cx="803962" cy="80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cache2.allpostersimages.com/p/LRG/26/2677/UVCUD00Z/posters/dennis-david-m-oil-on-water-rainbow-effect-caused-by-varying-thickness-of-oil-film-on-water-defracts-ligh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035" y="1416500"/>
            <a:ext cx="2093092" cy="84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upload.wikimedia.org/wikipedia/commons/thumb/1/12/302821131_2d964d59d9_b_Atabrine.jpg/220px-302821131_2d964d59d9_b_Atabrin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303" y="2838261"/>
            <a:ext cx="1367555" cy="109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jis.gov.jm/MinHealth/images/20101216T100000-0500_26305_JIS_PORTLAND_HEALTH_SERVICES_CLEARING_MOSQUITO_BREEDING_SITES__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57" y="907839"/>
            <a:ext cx="1814891" cy="135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clubofthewaves.com/dump/surfaid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76" y="2855655"/>
            <a:ext cx="1649401" cy="109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arcadis-uk.com/Content/ArcadisUK/img/projects/water_treat_365x256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87" y="5029622"/>
            <a:ext cx="1755497" cy="123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louiskennedy.files.wordpress.com/2011/03/paddy-field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101" y="5691598"/>
            <a:ext cx="1616765" cy="106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www.waterfind.org.au/publicDocs/projectPhotos/12585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713500"/>
            <a:ext cx="1642125" cy="109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://upload.wikimedia.org/wikipedia/commons/0/01/Eucalyptus_tree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494" y="4642580"/>
            <a:ext cx="1187391" cy="158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437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1295400" y="533400"/>
            <a:ext cx="6858000" cy="57943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 b="1">
                <a:solidFill>
                  <a:srgbClr val="FFFF00"/>
                </a:solidFill>
                <a:latin typeface="Times New Roman" charset="0"/>
                <a:ea typeface="ＭＳ Ｐゴシック" charset="0"/>
              </a:defRPr>
            </a:lvl1pPr>
            <a:lvl2pPr>
              <a:defRPr kumimoji="1" sz="28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2pPr>
            <a:lvl3pPr>
              <a:defRPr kumimoji="1" sz="24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3pPr>
            <a:lvl4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4pPr>
            <a:lvl5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5pPr>
            <a:lvl6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6pPr>
            <a:lvl7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7pPr>
            <a:lvl8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8pPr>
            <a:lvl9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kumimoji="0" lang="en-GB" smtClean="0">
                <a:solidFill>
                  <a:srgbClr val="000099"/>
                </a:solidFill>
              </a:rPr>
              <a:t>1. AGAINST ADULT MOSQUITOES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3200400" y="1143000"/>
            <a:ext cx="2362200" cy="2392363"/>
            <a:chOff x="2016" y="720"/>
            <a:chExt cx="1488" cy="1507"/>
          </a:xfrm>
        </p:grpSpPr>
        <p:sp>
          <p:nvSpPr>
            <p:cNvPr id="7190" name="Text Box 7"/>
            <p:cNvSpPr txBox="1">
              <a:spLocks noChangeArrowheads="1"/>
            </p:cNvSpPr>
            <p:nvPr/>
          </p:nvSpPr>
          <p:spPr bwMode="auto">
            <a:xfrm>
              <a:off x="2016" y="1248"/>
              <a:ext cx="1488" cy="97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3200" b="1">
                  <a:solidFill>
                    <a:srgbClr val="FFFF00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kumimoji="1" sz="28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2pPr>
              <a:lvl3pPr>
                <a:defRPr kumimoji="1" sz="24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3pPr>
              <a:lvl4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4pPr>
              <a:lvl5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5pPr>
              <a:lvl6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6pPr>
              <a:lvl7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7pPr>
              <a:lvl8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8pPr>
              <a:lvl9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kumimoji="0" lang="en-GB" sz="2400" dirty="0" smtClean="0">
                  <a:solidFill>
                    <a:srgbClr val="000099"/>
                  </a:solidFill>
                </a:rPr>
                <a:t>INSECTICIDE TREATED BED NETS</a:t>
              </a:r>
            </a:p>
            <a:p>
              <a:pPr algn="ctr">
                <a:spcBef>
                  <a:spcPct val="50000"/>
                </a:spcBef>
                <a:defRPr/>
              </a:pPr>
              <a:r>
                <a:rPr kumimoji="0" lang="en-GB" sz="1600" dirty="0" smtClean="0">
                  <a:solidFill>
                    <a:srgbClr val="000099"/>
                  </a:solidFill>
                </a:rPr>
                <a:t>(VERY SUCCESSFUL)</a:t>
              </a:r>
            </a:p>
          </p:txBody>
        </p:sp>
        <p:sp>
          <p:nvSpPr>
            <p:cNvPr id="32790" name="Line 10"/>
            <p:cNvSpPr>
              <a:spLocks noChangeShapeType="1"/>
            </p:cNvSpPr>
            <p:nvPr/>
          </p:nvSpPr>
          <p:spPr bwMode="auto">
            <a:xfrm>
              <a:off x="2736" y="720"/>
              <a:ext cx="0" cy="528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1219200" y="3200400"/>
            <a:ext cx="838200" cy="990600"/>
            <a:chOff x="768" y="2016"/>
            <a:chExt cx="528" cy="624"/>
          </a:xfrm>
        </p:grpSpPr>
        <p:sp>
          <p:nvSpPr>
            <p:cNvPr id="7186" name="Text Box 12"/>
            <p:cNvSpPr txBox="1">
              <a:spLocks noChangeArrowheads="1"/>
            </p:cNvSpPr>
            <p:nvPr/>
          </p:nvSpPr>
          <p:spPr bwMode="auto">
            <a:xfrm>
              <a:off x="768" y="2352"/>
              <a:ext cx="528" cy="28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3200" b="1">
                  <a:solidFill>
                    <a:srgbClr val="FFFF00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kumimoji="1" sz="28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2pPr>
              <a:lvl3pPr>
                <a:defRPr kumimoji="1" sz="24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3pPr>
              <a:lvl4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4pPr>
              <a:lvl5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5pPr>
              <a:lvl6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6pPr>
              <a:lvl7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7pPr>
              <a:lvl8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8pPr>
              <a:lvl9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kumimoji="0" lang="en-GB" sz="2400" smtClean="0">
                  <a:solidFill>
                    <a:srgbClr val="000099"/>
                  </a:solidFill>
                </a:rPr>
                <a:t>DDT</a:t>
              </a:r>
              <a:endParaRPr kumimoji="0" lang="en-GB" sz="1600" smtClean="0">
                <a:solidFill>
                  <a:srgbClr val="000099"/>
                </a:solidFill>
              </a:endParaRPr>
            </a:p>
          </p:txBody>
        </p:sp>
        <p:sp>
          <p:nvSpPr>
            <p:cNvPr id="32786" name="Line 14"/>
            <p:cNvSpPr>
              <a:spLocks noChangeShapeType="1"/>
            </p:cNvSpPr>
            <p:nvPr/>
          </p:nvSpPr>
          <p:spPr bwMode="auto">
            <a:xfrm>
              <a:off x="1056" y="2016"/>
              <a:ext cx="0" cy="33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685800" y="4191000"/>
            <a:ext cx="2209800" cy="1143000"/>
            <a:chOff x="432" y="2640"/>
            <a:chExt cx="1392" cy="720"/>
          </a:xfrm>
        </p:grpSpPr>
        <p:sp>
          <p:nvSpPr>
            <p:cNvPr id="7184" name="Text Box 13"/>
            <p:cNvSpPr txBox="1">
              <a:spLocks noChangeArrowheads="1"/>
            </p:cNvSpPr>
            <p:nvPr/>
          </p:nvSpPr>
          <p:spPr bwMode="auto">
            <a:xfrm>
              <a:off x="432" y="3072"/>
              <a:ext cx="1392" cy="28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3200" b="1">
                  <a:solidFill>
                    <a:srgbClr val="FFFF00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kumimoji="1" sz="28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2pPr>
              <a:lvl3pPr>
                <a:defRPr kumimoji="1" sz="24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3pPr>
              <a:lvl4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4pPr>
              <a:lvl5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5pPr>
              <a:lvl6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6pPr>
              <a:lvl7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7pPr>
              <a:lvl8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8pPr>
              <a:lvl9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kumimoji="0" lang="en-GB" sz="2400" smtClean="0">
                  <a:solidFill>
                    <a:srgbClr val="000099"/>
                  </a:solidFill>
                </a:rPr>
                <a:t>MALATHION</a:t>
              </a:r>
            </a:p>
          </p:txBody>
        </p:sp>
        <p:sp>
          <p:nvSpPr>
            <p:cNvPr id="32784" name="Line 15"/>
            <p:cNvSpPr>
              <a:spLocks noChangeShapeType="1"/>
            </p:cNvSpPr>
            <p:nvPr/>
          </p:nvSpPr>
          <p:spPr bwMode="auto">
            <a:xfrm>
              <a:off x="1056" y="2640"/>
              <a:ext cx="0" cy="432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2780" name="Line 19"/>
          <p:cNvSpPr>
            <a:spLocks noChangeShapeType="1"/>
          </p:cNvSpPr>
          <p:nvPr/>
        </p:nvSpPr>
        <p:spPr bwMode="auto">
          <a:xfrm>
            <a:off x="7162800" y="4419600"/>
            <a:ext cx="0" cy="2286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533400" y="1143000"/>
            <a:ext cx="2362200" cy="2027238"/>
            <a:chOff x="384" y="720"/>
            <a:chExt cx="1488" cy="1277"/>
          </a:xfrm>
        </p:grpSpPr>
        <p:sp>
          <p:nvSpPr>
            <p:cNvPr id="7178" name="Text Box 20"/>
            <p:cNvSpPr txBox="1">
              <a:spLocks noChangeArrowheads="1"/>
            </p:cNvSpPr>
            <p:nvPr/>
          </p:nvSpPr>
          <p:spPr bwMode="auto">
            <a:xfrm>
              <a:off x="384" y="1248"/>
              <a:ext cx="1488" cy="74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2400" dirty="0">
                  <a:solidFill>
                    <a:srgbClr val="000099"/>
                  </a:solidFill>
                </a:rPr>
                <a:t>INSECTICIDE SPRAYS</a:t>
              </a:r>
            </a:p>
            <a:p>
              <a:pPr algn="ctr">
                <a:spcBef>
                  <a:spcPct val="50000"/>
                </a:spcBef>
              </a:pPr>
              <a:r>
                <a:rPr lang="en-GB" sz="1600" dirty="0">
                  <a:solidFill>
                    <a:srgbClr val="000099"/>
                  </a:solidFill>
                </a:rPr>
                <a:t>(SUCCESSFUL…BUT)</a:t>
              </a:r>
            </a:p>
          </p:txBody>
        </p:sp>
        <p:sp>
          <p:nvSpPr>
            <p:cNvPr id="32778" name="Line 21"/>
            <p:cNvSpPr>
              <a:spLocks noChangeShapeType="1"/>
            </p:cNvSpPr>
            <p:nvPr/>
          </p:nvSpPr>
          <p:spPr bwMode="auto">
            <a:xfrm flipH="1">
              <a:off x="1008" y="720"/>
              <a:ext cx="864" cy="528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03052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4" descr="DDTbbc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95800" y="609600"/>
            <a:ext cx="3767138" cy="4572000"/>
          </a:xfrm>
          <a:noFill/>
        </p:spPr>
      </p:pic>
      <p:sp>
        <p:nvSpPr>
          <p:cNvPr id="128011" name="Text Box 11"/>
          <p:cNvSpPr txBox="1">
            <a:spLocks noChangeArrowheads="1"/>
          </p:cNvSpPr>
          <p:nvPr/>
        </p:nvSpPr>
        <p:spPr bwMode="auto">
          <a:xfrm>
            <a:off x="381000" y="381001"/>
            <a:ext cx="3614936" cy="6186309"/>
          </a:xfrm>
          <a:prstGeom prst="rect">
            <a:avLst/>
          </a:prstGeom>
          <a:solidFill>
            <a:srgbClr val="000099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kumimoji="1" sz="3200" b="1">
                <a:solidFill>
                  <a:srgbClr val="FFFF00"/>
                </a:solidFill>
                <a:latin typeface="Times New Roman" charset="0"/>
                <a:ea typeface="ＭＳ Ｐゴシック" charset="0"/>
              </a:defRPr>
            </a:lvl1pPr>
            <a:lvl2pPr>
              <a:defRPr kumimoji="1" sz="28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2pPr>
            <a:lvl3pPr>
              <a:defRPr kumimoji="1" sz="24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3pPr>
            <a:lvl4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4pPr>
            <a:lvl5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5pPr>
            <a:lvl6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6pPr>
            <a:lvl7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7pPr>
            <a:lvl8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8pPr>
            <a:lvl9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kumimoji="0" lang="en-GB" sz="2400" dirty="0" smtClean="0"/>
              <a:t>	Insecticide sprays such as </a:t>
            </a:r>
            <a:r>
              <a:rPr kumimoji="0" lang="en-GB" sz="2400" dirty="0" err="1" smtClean="0"/>
              <a:t>DDTare</a:t>
            </a:r>
            <a:r>
              <a:rPr kumimoji="0" lang="en-GB" sz="2400" dirty="0" smtClean="0"/>
              <a:t> very efficient, but there are several drawbacks:</a:t>
            </a: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kumimoji="0" lang="en-GB" sz="2400" dirty="0" smtClean="0"/>
              <a:t>They are relatively expensive, often beyond the means of poor villages;</a:t>
            </a: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kumimoji="0" lang="en-GB" sz="2400" dirty="0" smtClean="0"/>
              <a:t>Sprays must be applied repeatedly for long-term effectiveness.;</a:t>
            </a: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kumimoji="0" lang="en-GB" sz="2400" dirty="0" smtClean="0"/>
              <a:t>They may contaminate water and crops.</a:t>
            </a:r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4114800" y="5410200"/>
            <a:ext cx="4800600" cy="1187450"/>
          </a:xfrm>
          <a:prstGeom prst="rect">
            <a:avLst/>
          </a:prstGeom>
          <a:solidFill>
            <a:srgbClr val="000099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kumimoji="1" sz="3200" b="1">
                <a:solidFill>
                  <a:srgbClr val="FFFF00"/>
                </a:solidFill>
                <a:latin typeface="Times New Roman" charset="0"/>
                <a:ea typeface="ＭＳ Ｐゴシック" charset="0"/>
              </a:defRPr>
            </a:lvl1pPr>
            <a:lvl2pPr>
              <a:defRPr kumimoji="1" sz="28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2pPr>
            <a:lvl3pPr>
              <a:defRPr kumimoji="1" sz="24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3pPr>
            <a:lvl4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4pPr>
            <a:lvl5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5pPr>
            <a:lvl6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6pPr>
            <a:lvl7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7pPr>
            <a:lvl8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8pPr>
            <a:lvl9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kumimoji="0" lang="en-GB" sz="2400" smtClean="0"/>
              <a:t>4.   Most importantly, mosquitoes    can quickly develop immunity to the spray.</a:t>
            </a:r>
          </a:p>
        </p:txBody>
      </p:sp>
      <p:sp>
        <p:nvSpPr>
          <p:cNvPr id="33796" name="TextBox 1"/>
          <p:cNvSpPr txBox="1">
            <a:spLocks noChangeArrowheads="1"/>
          </p:cNvSpPr>
          <p:nvPr/>
        </p:nvSpPr>
        <p:spPr bwMode="auto">
          <a:xfrm>
            <a:off x="76200" y="119063"/>
            <a:ext cx="762000" cy="523875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>
                <a:solidFill>
                  <a:srgbClr val="0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0218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8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8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11" grpId="0" animBg="1"/>
      <p:bldP spid="1280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pic>
        <p:nvPicPr>
          <p:cNvPr id="35842" name="Picture 4" descr="Mvc-425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62763"/>
          </a:xfrm>
          <a:noFill/>
        </p:spPr>
      </p:pic>
      <p:sp>
        <p:nvSpPr>
          <p:cNvPr id="77831" name="Text Box 7"/>
          <p:cNvSpPr txBox="1">
            <a:spLocks noChangeArrowheads="1"/>
          </p:cNvSpPr>
          <p:nvPr/>
        </p:nvSpPr>
        <p:spPr bwMode="auto">
          <a:xfrm>
            <a:off x="1905000" y="914400"/>
            <a:ext cx="5486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rgbClr val="000000"/>
                </a:solidFill>
              </a:rPr>
              <a:t>A simple mosquito net may mean the difference between life and death…</a:t>
            </a:r>
          </a:p>
        </p:txBody>
      </p:sp>
      <p:sp>
        <p:nvSpPr>
          <p:cNvPr id="35844" name="TextBox 4"/>
          <p:cNvSpPr txBox="1">
            <a:spLocks noChangeArrowheads="1"/>
          </p:cNvSpPr>
          <p:nvPr/>
        </p:nvSpPr>
        <p:spPr bwMode="auto">
          <a:xfrm>
            <a:off x="76200" y="119063"/>
            <a:ext cx="762000" cy="523875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>
                <a:solidFill>
                  <a:srgbClr val="0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8674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Bed ne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457200"/>
            <a:ext cx="4097338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51520" y="1844824"/>
            <a:ext cx="4191000" cy="923330"/>
          </a:xfrm>
          <a:prstGeom prst="rect">
            <a:avLst/>
          </a:prstGeom>
          <a:solidFill>
            <a:srgbClr val="000099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chemeClr val="bg1"/>
                </a:solidFill>
              </a:rPr>
              <a:t>Only about 10 dollars a net but not affordable to everyone. Only work at night</a:t>
            </a:r>
            <a:endParaRPr lang="en-GB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92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162800" cy="685800"/>
          </a:xfrm>
          <a:solidFill>
            <a:srgbClr val="FFFF00"/>
          </a:solidFill>
          <a:effectLst>
            <a:outerShdw dist="107763" dir="2700000" algn="ctr" rotWithShape="0">
              <a:schemeClr val="hlink">
                <a:alpha val="50000"/>
              </a:schemeClr>
            </a:outerShdw>
          </a:effectLst>
        </p:spPr>
        <p:txBody>
          <a:bodyPr/>
          <a:lstStyle/>
          <a:p>
            <a:r>
              <a:rPr lang="en-GB" sz="3200" smtClean="0">
                <a:solidFill>
                  <a:srgbClr val="000099"/>
                </a:solidFill>
              </a:rPr>
              <a:t>2. AGAINST EGGS AND LARVAE</a:t>
            </a:r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609600" y="1143000"/>
            <a:ext cx="3581400" cy="1052513"/>
            <a:chOff x="384" y="720"/>
            <a:chExt cx="2256" cy="663"/>
          </a:xfrm>
        </p:grpSpPr>
        <p:sp>
          <p:nvSpPr>
            <p:cNvPr id="13343" name="Text Box 25"/>
            <p:cNvSpPr txBox="1">
              <a:spLocks noChangeArrowheads="1"/>
            </p:cNvSpPr>
            <p:nvPr/>
          </p:nvSpPr>
          <p:spPr bwMode="auto">
            <a:xfrm>
              <a:off x="384" y="1056"/>
              <a:ext cx="1296" cy="327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>
              <a:outerShdw blurRad="63500" dist="107763" dir="2700000" algn="ctr" rotWithShape="0">
                <a:srgbClr val="000099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3200" b="1">
                  <a:solidFill>
                    <a:srgbClr val="FFFF00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kumimoji="1" sz="28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2pPr>
              <a:lvl3pPr>
                <a:defRPr kumimoji="1" sz="24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3pPr>
              <a:lvl4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4pPr>
              <a:lvl5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5pPr>
              <a:lvl6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6pPr>
              <a:lvl7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7pPr>
              <a:lvl8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8pPr>
              <a:lvl9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kumimoji="0" lang="en-GB" sz="2800" smtClean="0"/>
                <a:t>PHYSICAL</a:t>
              </a:r>
            </a:p>
          </p:txBody>
        </p:sp>
        <p:sp>
          <p:nvSpPr>
            <p:cNvPr id="38943" name="Line 28"/>
            <p:cNvSpPr>
              <a:spLocks noChangeShapeType="1"/>
            </p:cNvSpPr>
            <p:nvPr/>
          </p:nvSpPr>
          <p:spPr bwMode="auto">
            <a:xfrm flipH="1">
              <a:off x="1056" y="720"/>
              <a:ext cx="1584" cy="288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" name="Group 52"/>
          <p:cNvGrpSpPr>
            <a:grpSpLocks/>
          </p:cNvGrpSpPr>
          <p:nvPr/>
        </p:nvGrpSpPr>
        <p:grpSpPr bwMode="auto">
          <a:xfrm>
            <a:off x="4191000" y="1143000"/>
            <a:ext cx="4419600" cy="1052513"/>
            <a:chOff x="2640" y="720"/>
            <a:chExt cx="2784" cy="663"/>
          </a:xfrm>
        </p:grpSpPr>
        <p:sp>
          <p:nvSpPr>
            <p:cNvPr id="13339" name="Text Box 27"/>
            <p:cNvSpPr txBox="1">
              <a:spLocks noChangeArrowheads="1"/>
            </p:cNvSpPr>
            <p:nvPr/>
          </p:nvSpPr>
          <p:spPr bwMode="auto">
            <a:xfrm>
              <a:off x="3696" y="1056"/>
              <a:ext cx="1728" cy="327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3200" b="1">
                  <a:solidFill>
                    <a:srgbClr val="FFFF00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kumimoji="1" sz="28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2pPr>
              <a:lvl3pPr>
                <a:defRPr kumimoji="1" sz="24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3pPr>
              <a:lvl4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4pPr>
              <a:lvl5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5pPr>
              <a:lvl6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6pPr>
              <a:lvl7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7pPr>
              <a:lvl8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8pPr>
              <a:lvl9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kumimoji="0" lang="en-GB" sz="2800" smtClean="0"/>
                <a:t>BIOLOGICAL</a:t>
              </a:r>
            </a:p>
          </p:txBody>
        </p:sp>
        <p:sp>
          <p:nvSpPr>
            <p:cNvPr id="38939" name="Line 30"/>
            <p:cNvSpPr>
              <a:spLocks noChangeShapeType="1"/>
            </p:cNvSpPr>
            <p:nvPr/>
          </p:nvSpPr>
          <p:spPr bwMode="auto">
            <a:xfrm>
              <a:off x="2640" y="720"/>
              <a:ext cx="1776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685800" y="2286000"/>
            <a:ext cx="1905000" cy="1492250"/>
            <a:chOff x="432" y="1440"/>
            <a:chExt cx="1200" cy="940"/>
          </a:xfrm>
        </p:grpSpPr>
        <p:sp>
          <p:nvSpPr>
            <p:cNvPr id="13337" name="Text Box 4"/>
            <p:cNvSpPr txBox="1">
              <a:spLocks noChangeArrowheads="1"/>
            </p:cNvSpPr>
            <p:nvPr/>
          </p:nvSpPr>
          <p:spPr bwMode="auto">
            <a:xfrm>
              <a:off x="432" y="1632"/>
              <a:ext cx="1200" cy="74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63500" dist="107763" dir="2700000" algn="ctr" rotWithShape="0">
                <a:schemeClr val="hlink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3200" b="1">
                  <a:solidFill>
                    <a:srgbClr val="FFFF00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kumimoji="1" sz="28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2pPr>
              <a:lvl3pPr>
                <a:defRPr kumimoji="1" sz="24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3pPr>
              <a:lvl4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4pPr>
              <a:lvl5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5pPr>
              <a:lvl6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6pPr>
              <a:lvl7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7pPr>
              <a:lvl8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8pPr>
              <a:lvl9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kumimoji="0" lang="en-GB" sz="2400" dirty="0" smtClean="0">
                  <a:solidFill>
                    <a:srgbClr val="000099"/>
                  </a:solidFill>
                </a:rPr>
                <a:t>DRAINING BREEDING SITES</a:t>
              </a:r>
            </a:p>
          </p:txBody>
        </p:sp>
        <p:sp>
          <p:nvSpPr>
            <p:cNvPr id="38937" name="Line 33"/>
            <p:cNvSpPr>
              <a:spLocks noChangeShapeType="1"/>
            </p:cNvSpPr>
            <p:nvPr/>
          </p:nvSpPr>
          <p:spPr bwMode="auto">
            <a:xfrm>
              <a:off x="1008" y="1440"/>
              <a:ext cx="0" cy="192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533400" y="3733800"/>
            <a:ext cx="2209800" cy="1416050"/>
            <a:chOff x="336" y="2352"/>
            <a:chExt cx="1392" cy="892"/>
          </a:xfrm>
        </p:grpSpPr>
        <p:sp>
          <p:nvSpPr>
            <p:cNvPr id="13335" name="Text Box 5"/>
            <p:cNvSpPr txBox="1">
              <a:spLocks noChangeArrowheads="1"/>
            </p:cNvSpPr>
            <p:nvPr/>
          </p:nvSpPr>
          <p:spPr bwMode="auto">
            <a:xfrm>
              <a:off x="336" y="2496"/>
              <a:ext cx="1392" cy="74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63500" dist="107763" dir="2700000" algn="ctr" rotWithShape="0">
                <a:schemeClr val="hlink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3200" b="1">
                  <a:solidFill>
                    <a:srgbClr val="FFFF00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kumimoji="1" sz="28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2pPr>
              <a:lvl3pPr>
                <a:defRPr kumimoji="1" sz="24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3pPr>
              <a:lvl4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4pPr>
              <a:lvl5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5pPr>
              <a:lvl6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6pPr>
              <a:lvl7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7pPr>
              <a:lvl8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8pPr>
              <a:lvl9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kumimoji="0" lang="en-GB" sz="2400" smtClean="0">
                  <a:solidFill>
                    <a:srgbClr val="000099"/>
                  </a:solidFill>
                </a:rPr>
                <a:t>FLUSHING BREEDING SITES</a:t>
              </a:r>
            </a:p>
          </p:txBody>
        </p:sp>
        <p:sp>
          <p:nvSpPr>
            <p:cNvPr id="38935" name="Line 34"/>
            <p:cNvSpPr>
              <a:spLocks noChangeShapeType="1"/>
            </p:cNvSpPr>
            <p:nvPr/>
          </p:nvSpPr>
          <p:spPr bwMode="auto">
            <a:xfrm>
              <a:off x="1008" y="2352"/>
              <a:ext cx="0" cy="14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457200" y="5105400"/>
            <a:ext cx="2362200" cy="1416050"/>
            <a:chOff x="288" y="3216"/>
            <a:chExt cx="1488" cy="892"/>
          </a:xfrm>
        </p:grpSpPr>
        <p:sp>
          <p:nvSpPr>
            <p:cNvPr id="13333" name="Text Box 9"/>
            <p:cNvSpPr txBox="1">
              <a:spLocks noChangeArrowheads="1"/>
            </p:cNvSpPr>
            <p:nvPr/>
          </p:nvSpPr>
          <p:spPr bwMode="auto">
            <a:xfrm>
              <a:off x="288" y="3360"/>
              <a:ext cx="1488" cy="74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63500" dist="107763" dir="2700000" algn="ctr" rotWithShape="0">
                <a:schemeClr val="hlink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3200" b="1">
                  <a:solidFill>
                    <a:srgbClr val="FFFF00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kumimoji="1" sz="28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2pPr>
              <a:lvl3pPr>
                <a:defRPr kumimoji="1" sz="24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3pPr>
              <a:lvl4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4pPr>
              <a:lvl5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5pPr>
              <a:lvl6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6pPr>
              <a:lvl7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7pPr>
              <a:lvl8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8pPr>
              <a:lvl9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kumimoji="0" lang="en-GB" sz="2400" smtClean="0">
                  <a:solidFill>
                    <a:srgbClr val="000099"/>
                  </a:solidFill>
                </a:rPr>
                <a:t>PLANTING EUCALYPTUS TREES</a:t>
              </a:r>
            </a:p>
          </p:txBody>
        </p:sp>
        <p:sp>
          <p:nvSpPr>
            <p:cNvPr id="38933" name="Line 35"/>
            <p:cNvSpPr>
              <a:spLocks noChangeShapeType="1"/>
            </p:cNvSpPr>
            <p:nvPr/>
          </p:nvSpPr>
          <p:spPr bwMode="auto">
            <a:xfrm>
              <a:off x="1008" y="3216"/>
              <a:ext cx="0" cy="14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46"/>
          <p:cNvGrpSpPr>
            <a:grpSpLocks/>
          </p:cNvGrpSpPr>
          <p:nvPr/>
        </p:nvGrpSpPr>
        <p:grpSpPr bwMode="auto">
          <a:xfrm>
            <a:off x="5867400" y="2209800"/>
            <a:ext cx="2895600" cy="1568450"/>
            <a:chOff x="3696" y="1392"/>
            <a:chExt cx="1824" cy="988"/>
          </a:xfrm>
        </p:grpSpPr>
        <p:sp>
          <p:nvSpPr>
            <p:cNvPr id="13329" name="Text Box 7"/>
            <p:cNvSpPr txBox="1">
              <a:spLocks noChangeArrowheads="1"/>
            </p:cNvSpPr>
            <p:nvPr/>
          </p:nvSpPr>
          <p:spPr bwMode="auto">
            <a:xfrm>
              <a:off x="3696" y="1632"/>
              <a:ext cx="1824" cy="74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63500" dist="107763" dir="2700000" algn="ctr" rotWithShape="0">
                <a:schemeClr val="hlink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3200" b="1">
                  <a:solidFill>
                    <a:srgbClr val="FFFF00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kumimoji="1" sz="28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2pPr>
              <a:lvl3pPr>
                <a:defRPr kumimoji="1" sz="24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3pPr>
              <a:lvl4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4pPr>
              <a:lvl5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5pPr>
              <a:lvl6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6pPr>
              <a:lvl7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7pPr>
              <a:lvl8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8pPr>
              <a:lvl9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kumimoji="0" lang="en-GB" sz="2400" dirty="0" smtClean="0">
                  <a:solidFill>
                    <a:srgbClr val="000099"/>
                  </a:solidFill>
                </a:rPr>
                <a:t>ADDING OIL, EGG WHITES OR MUSTARD SEEDS</a:t>
              </a:r>
            </a:p>
          </p:txBody>
        </p:sp>
        <p:sp>
          <p:nvSpPr>
            <p:cNvPr id="38929" name="Line 43"/>
            <p:cNvSpPr>
              <a:spLocks noChangeShapeType="1"/>
            </p:cNvSpPr>
            <p:nvPr/>
          </p:nvSpPr>
          <p:spPr bwMode="auto">
            <a:xfrm>
              <a:off x="4512" y="1392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47"/>
          <p:cNvGrpSpPr>
            <a:grpSpLocks/>
          </p:cNvGrpSpPr>
          <p:nvPr/>
        </p:nvGrpSpPr>
        <p:grpSpPr bwMode="auto">
          <a:xfrm>
            <a:off x="5867400" y="3733800"/>
            <a:ext cx="2895600" cy="1416050"/>
            <a:chOff x="3696" y="2352"/>
            <a:chExt cx="1824" cy="892"/>
          </a:xfrm>
        </p:grpSpPr>
        <p:sp>
          <p:nvSpPr>
            <p:cNvPr id="13327" name="Text Box 8"/>
            <p:cNvSpPr txBox="1">
              <a:spLocks noChangeArrowheads="1"/>
            </p:cNvSpPr>
            <p:nvPr/>
          </p:nvSpPr>
          <p:spPr bwMode="auto">
            <a:xfrm>
              <a:off x="3696" y="2496"/>
              <a:ext cx="1824" cy="74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63500" dist="107763" dir="2700000" algn="ctr" rotWithShape="0">
                <a:schemeClr val="hlink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3200" b="1">
                  <a:solidFill>
                    <a:srgbClr val="FFFF00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kumimoji="1" sz="28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2pPr>
              <a:lvl3pPr>
                <a:defRPr kumimoji="1" sz="24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3pPr>
              <a:lvl4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4pPr>
              <a:lvl5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5pPr>
              <a:lvl6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6pPr>
              <a:lvl7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7pPr>
              <a:lvl8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8pPr>
              <a:lvl9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kumimoji="0" lang="en-GB" sz="2400" dirty="0" smtClean="0">
                  <a:solidFill>
                    <a:srgbClr val="000099"/>
                  </a:solidFill>
                </a:rPr>
                <a:t>ADDING FISH TO PONDS AND PADI FIELDS</a:t>
              </a:r>
            </a:p>
          </p:txBody>
        </p:sp>
        <p:sp>
          <p:nvSpPr>
            <p:cNvPr id="38927" name="Line 44"/>
            <p:cNvSpPr>
              <a:spLocks noChangeShapeType="1"/>
            </p:cNvSpPr>
            <p:nvPr/>
          </p:nvSpPr>
          <p:spPr bwMode="auto">
            <a:xfrm>
              <a:off x="4512" y="2352"/>
              <a:ext cx="0" cy="14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2699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6"/>
          <p:cNvSpPr txBox="1">
            <a:spLocks noChangeArrowheads="1"/>
          </p:cNvSpPr>
          <p:nvPr/>
        </p:nvSpPr>
        <p:spPr bwMode="auto">
          <a:xfrm>
            <a:off x="2438400" y="228600"/>
            <a:ext cx="4572000" cy="579438"/>
          </a:xfrm>
          <a:prstGeom prst="rect">
            <a:avLst/>
          </a:prstGeom>
          <a:solidFill>
            <a:srgbClr val="000099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 b="1">
                <a:solidFill>
                  <a:srgbClr val="FFFF00"/>
                </a:solidFill>
                <a:latin typeface="Times New Roman" charset="0"/>
                <a:ea typeface="ＭＳ Ｐゴシック" charset="0"/>
              </a:defRPr>
            </a:lvl1pPr>
            <a:lvl2pPr>
              <a:defRPr kumimoji="1" sz="28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2pPr>
            <a:lvl3pPr>
              <a:defRPr kumimoji="1" sz="24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3pPr>
            <a:lvl4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4pPr>
            <a:lvl5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5pPr>
            <a:lvl6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6pPr>
            <a:lvl7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7pPr>
            <a:lvl8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8pPr>
            <a:lvl9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kumimoji="0" lang="en-GB" smtClean="0"/>
              <a:t>PHYSICAL CONTROL</a:t>
            </a:r>
          </a:p>
        </p:txBody>
      </p:sp>
      <p:pic>
        <p:nvPicPr>
          <p:cNvPr id="39938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143000"/>
            <a:ext cx="7924800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 Box 23"/>
          <p:cNvSpPr txBox="1">
            <a:spLocks noChangeArrowheads="1"/>
          </p:cNvSpPr>
          <p:nvPr/>
        </p:nvSpPr>
        <p:spPr bwMode="auto">
          <a:xfrm>
            <a:off x="533400" y="5410200"/>
            <a:ext cx="8153400" cy="523875"/>
          </a:xfrm>
          <a:prstGeom prst="rect">
            <a:avLst/>
          </a:prstGeom>
          <a:solidFill>
            <a:srgbClr val="000099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 b="1">
                <a:solidFill>
                  <a:srgbClr val="FFFF00"/>
                </a:solidFill>
                <a:latin typeface="Times New Roman" charset="0"/>
                <a:ea typeface="ＭＳ Ｐゴシック" charset="0"/>
              </a:defRPr>
            </a:lvl1pPr>
            <a:lvl2pPr>
              <a:defRPr kumimoji="1" sz="28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2pPr>
            <a:lvl3pPr>
              <a:defRPr kumimoji="1" sz="24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3pPr>
            <a:lvl4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4pPr>
            <a:lvl5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5pPr>
            <a:lvl6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6pPr>
            <a:lvl7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7pPr>
            <a:lvl8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8pPr>
            <a:lvl9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GB" sz="2800" dirty="0" smtClean="0"/>
              <a:t>Draining of Breeding Sites</a:t>
            </a:r>
          </a:p>
        </p:txBody>
      </p:sp>
      <p:sp>
        <p:nvSpPr>
          <p:cNvPr id="39940" name="TextBox 6"/>
          <p:cNvSpPr txBox="1">
            <a:spLocks noChangeArrowheads="1"/>
          </p:cNvSpPr>
          <p:nvPr/>
        </p:nvSpPr>
        <p:spPr bwMode="auto">
          <a:xfrm>
            <a:off x="76200" y="119063"/>
            <a:ext cx="762000" cy="523875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>
                <a:solidFill>
                  <a:srgbClr val="0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2251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533400" y="990600"/>
            <a:ext cx="8153400" cy="5487988"/>
            <a:chOff x="336" y="624"/>
            <a:chExt cx="5136" cy="3457"/>
          </a:xfrm>
        </p:grpSpPr>
        <p:pic>
          <p:nvPicPr>
            <p:cNvPr id="41993" name="Picture 4" descr="breeding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0" y="624"/>
              <a:ext cx="4128" cy="2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5" name="Text Box 18"/>
            <p:cNvSpPr txBox="1">
              <a:spLocks noChangeArrowheads="1"/>
            </p:cNvSpPr>
            <p:nvPr/>
          </p:nvSpPr>
          <p:spPr bwMode="auto">
            <a:xfrm>
              <a:off x="336" y="3216"/>
              <a:ext cx="5136" cy="865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3200" b="1">
                  <a:solidFill>
                    <a:srgbClr val="FFFF00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kumimoji="1" sz="28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2pPr>
              <a:lvl3pPr>
                <a:defRPr kumimoji="1" sz="24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3pPr>
              <a:lvl4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4pPr>
              <a:lvl5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5pPr>
              <a:lvl6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6pPr>
              <a:lvl7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7pPr>
              <a:lvl8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8pPr>
              <a:lvl9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kumimoji="0" lang="en-GB" sz="2800" smtClean="0"/>
                <a:t>Draining breeding places: because mosquitoes need so little water in which to lay their eggs, it can be virtually impossible to find and drain them all.</a:t>
              </a:r>
            </a:p>
          </p:txBody>
        </p:sp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342900" y="999115"/>
            <a:ext cx="8153400" cy="5487988"/>
            <a:chOff x="336" y="624"/>
            <a:chExt cx="5136" cy="3457"/>
          </a:xfrm>
        </p:grpSpPr>
        <p:graphicFrame>
          <p:nvGraphicFramePr>
            <p:cNvPr id="41991" name="Object 7"/>
            <p:cNvGraphicFramePr>
              <a:graphicFrameLocks noChangeAspect="1"/>
            </p:cNvGraphicFramePr>
            <p:nvPr/>
          </p:nvGraphicFramePr>
          <p:xfrm>
            <a:off x="720" y="624"/>
            <a:ext cx="4128" cy="27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7" name="Bitmap Image" r:id="rId4" imgW="4458322" imgH="2971429" progId="PBrush">
                    <p:embed/>
                  </p:oleObj>
                </mc:Choice>
                <mc:Fallback>
                  <p:oleObj name="Bitmap Image" r:id="rId4" imgW="4458322" imgH="2971429" progId="PBrus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" y="624"/>
                          <a:ext cx="4128" cy="27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393" name="Text Box 19"/>
            <p:cNvSpPr txBox="1">
              <a:spLocks noChangeArrowheads="1"/>
            </p:cNvSpPr>
            <p:nvPr/>
          </p:nvSpPr>
          <p:spPr bwMode="auto">
            <a:xfrm>
              <a:off x="336" y="3216"/>
              <a:ext cx="5136" cy="865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3200" b="1">
                  <a:solidFill>
                    <a:srgbClr val="FFFF00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kumimoji="1" sz="28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2pPr>
              <a:lvl3pPr>
                <a:defRPr kumimoji="1" sz="24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3pPr>
              <a:lvl4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4pPr>
              <a:lvl5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5pPr>
              <a:lvl6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6pPr>
              <a:lvl7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7pPr>
              <a:lvl8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8pPr>
              <a:lvl9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kumimoji="0" lang="en-GB" sz="2800" smtClean="0"/>
                <a:t>Flushing out breeding sites by weekly release of water can drown the larvae, but can only be done in suitable areas and where there is surplus water.</a:t>
              </a:r>
            </a:p>
          </p:txBody>
        </p:sp>
      </p:grp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533400" y="990600"/>
            <a:ext cx="8153400" cy="5365750"/>
            <a:chOff x="336" y="624"/>
            <a:chExt cx="5136" cy="3380"/>
          </a:xfrm>
        </p:grpSpPr>
        <p:pic>
          <p:nvPicPr>
            <p:cNvPr id="41989" name="Picture 10" descr="s8-8-31dEUCAL3"/>
            <p:cNvPicPr>
              <a:picLocks noChangeAspect="1" noChangeArrowheads="1"/>
            </p:cNvPicPr>
            <p:nvPr/>
          </p:nvPicPr>
          <p:blipFill>
            <a:blip r:embed="rId6" cstate="print"/>
            <a:srcRect r="2684" b="15384"/>
            <a:stretch>
              <a:fillRect/>
            </a:stretch>
          </p:blipFill>
          <p:spPr bwMode="auto">
            <a:xfrm>
              <a:off x="528" y="624"/>
              <a:ext cx="4752" cy="2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1" name="Text Box 23"/>
            <p:cNvSpPr txBox="1">
              <a:spLocks noChangeArrowheads="1"/>
            </p:cNvSpPr>
            <p:nvPr/>
          </p:nvSpPr>
          <p:spPr bwMode="auto">
            <a:xfrm>
              <a:off x="336" y="3408"/>
              <a:ext cx="5136" cy="596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>
              <a:outerShdw blurRad="63500"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3200" b="1">
                  <a:solidFill>
                    <a:srgbClr val="FFFF00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kumimoji="1" sz="28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2pPr>
              <a:lvl3pPr>
                <a:defRPr kumimoji="1" sz="24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3pPr>
              <a:lvl4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4pPr>
              <a:lvl5pPr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5pPr>
              <a:lvl6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6pPr>
              <a:lvl7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7pPr>
              <a:lvl8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8pPr>
              <a:lvl9pPr>
                <a:buFont typeface="Monotype Sorts" charset="0"/>
                <a:defRPr kumimoji="1" sz="2000">
                  <a:solidFill>
                    <a:srgbClr val="FFFF00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kumimoji="0" lang="en-GB" sz="2800" smtClean="0"/>
                <a:t>Planting Eucalyptus trees to absorb excess water from the soil helps drain breeding sites.</a:t>
              </a:r>
            </a:p>
          </p:txBody>
        </p:sp>
      </p:grpSp>
      <p:sp>
        <p:nvSpPr>
          <p:cNvPr id="41988" name="TextBox 11"/>
          <p:cNvSpPr txBox="1">
            <a:spLocks noChangeArrowheads="1"/>
          </p:cNvSpPr>
          <p:nvPr/>
        </p:nvSpPr>
        <p:spPr bwMode="auto">
          <a:xfrm>
            <a:off x="76200" y="119063"/>
            <a:ext cx="762000" cy="523875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>
                <a:solidFill>
                  <a:srgbClr val="00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9136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1"/>
          <p:cNvSpPr>
            <a:spLocks noGrp="1" noChangeArrowheads="1"/>
          </p:cNvSpPr>
          <p:nvPr>
            <p:ph type="title" sz="quarter"/>
          </p:nvPr>
        </p:nvSpPr>
        <p:spPr>
          <a:xfrm>
            <a:off x="2133600" y="381000"/>
            <a:ext cx="4876800" cy="533400"/>
          </a:xfrm>
          <a:solidFill>
            <a:srgbClr val="000099"/>
          </a:solidFill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r>
              <a:rPr lang="en-GB" sz="2800" smtClean="0"/>
              <a:t>BIOLOGICAL CONTROL</a:t>
            </a:r>
          </a:p>
        </p:txBody>
      </p:sp>
      <p:pic>
        <p:nvPicPr>
          <p:cNvPr id="43010" name="Picture 18" descr="fish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38200" y="1143000"/>
            <a:ext cx="7564438" cy="3763963"/>
          </a:xfrm>
          <a:noFill/>
        </p:spPr>
      </p:pic>
      <p:sp>
        <p:nvSpPr>
          <p:cNvPr id="17412" name="Text Box 28"/>
          <p:cNvSpPr txBox="1">
            <a:spLocks noChangeArrowheads="1"/>
          </p:cNvSpPr>
          <p:nvPr/>
        </p:nvSpPr>
        <p:spPr bwMode="auto">
          <a:xfrm>
            <a:off x="609600" y="5181600"/>
            <a:ext cx="8153400" cy="1373188"/>
          </a:xfrm>
          <a:prstGeom prst="rect">
            <a:avLst/>
          </a:prstGeom>
          <a:solidFill>
            <a:srgbClr val="000099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 b="1">
                <a:solidFill>
                  <a:srgbClr val="FFFF00"/>
                </a:solidFill>
                <a:latin typeface="Times New Roman" charset="0"/>
                <a:ea typeface="ＭＳ Ｐゴシック" charset="0"/>
              </a:defRPr>
            </a:lvl1pPr>
            <a:lvl2pPr>
              <a:defRPr kumimoji="1" sz="28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2pPr>
            <a:lvl3pPr>
              <a:defRPr kumimoji="1" sz="24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3pPr>
            <a:lvl4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4pPr>
            <a:lvl5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5pPr>
            <a:lvl6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6pPr>
            <a:lvl7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7pPr>
            <a:lvl8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8pPr>
            <a:lvl9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GB" sz="2800" smtClean="0"/>
              <a:t>Adding larvae-eating fish, such as the </a:t>
            </a:r>
            <a:r>
              <a:rPr kumimoji="0" lang="en-GB" sz="2800" i="1" smtClean="0"/>
              <a:t>Muddy Loach</a:t>
            </a:r>
            <a:r>
              <a:rPr kumimoji="0" lang="en-GB" sz="2800" smtClean="0"/>
              <a:t>, to padi fields and pools, can clear them of larvae within a day.</a:t>
            </a:r>
          </a:p>
        </p:txBody>
      </p:sp>
      <p:sp>
        <p:nvSpPr>
          <p:cNvPr id="43012" name="TextBox 4"/>
          <p:cNvSpPr txBox="1">
            <a:spLocks noChangeArrowheads="1"/>
          </p:cNvSpPr>
          <p:nvPr/>
        </p:nvSpPr>
        <p:spPr bwMode="auto">
          <a:xfrm>
            <a:off x="76200" y="119063"/>
            <a:ext cx="762000" cy="523875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>
                <a:solidFill>
                  <a:srgbClr val="00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313550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3"/>
          <p:cNvSpPr txBox="1">
            <a:spLocks noChangeArrowheads="1"/>
          </p:cNvSpPr>
          <p:nvPr/>
        </p:nvSpPr>
        <p:spPr bwMode="auto">
          <a:xfrm>
            <a:off x="539552" y="5085184"/>
            <a:ext cx="8153400" cy="9540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dirty="0"/>
              <a:t>Adding egg whites or mustard seeds to breeding grounds – drown larvae</a:t>
            </a:r>
          </a:p>
        </p:txBody>
      </p:sp>
      <p:sp>
        <p:nvSpPr>
          <p:cNvPr id="46082" name="TextBox 6"/>
          <p:cNvSpPr txBox="1">
            <a:spLocks noChangeArrowheads="1"/>
          </p:cNvSpPr>
          <p:nvPr/>
        </p:nvSpPr>
        <p:spPr bwMode="auto">
          <a:xfrm>
            <a:off x="76200" y="119063"/>
            <a:ext cx="762000" cy="523875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>
                <a:solidFill>
                  <a:srgbClr val="000000"/>
                </a:solidFill>
              </a:rPr>
              <a:t>6</a:t>
            </a:r>
          </a:p>
        </p:txBody>
      </p:sp>
      <p:pic>
        <p:nvPicPr>
          <p:cNvPr id="4608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60648"/>
            <a:ext cx="6096000" cy="460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674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3"/>
          <p:cNvSpPr txBox="1">
            <a:spLocks noChangeArrowheads="1"/>
          </p:cNvSpPr>
          <p:nvPr/>
        </p:nvSpPr>
        <p:spPr bwMode="auto">
          <a:xfrm>
            <a:off x="533400" y="5410200"/>
            <a:ext cx="8153400" cy="954088"/>
          </a:xfrm>
          <a:prstGeom prst="rect">
            <a:avLst/>
          </a:prstGeom>
          <a:solidFill>
            <a:srgbClr val="000099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 b="1">
                <a:solidFill>
                  <a:srgbClr val="FFFF00"/>
                </a:solidFill>
                <a:latin typeface="Times New Roman" charset="0"/>
                <a:ea typeface="ＭＳ Ｐゴシック" charset="0"/>
              </a:defRPr>
            </a:lvl1pPr>
            <a:lvl2pPr>
              <a:defRPr kumimoji="1" sz="28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2pPr>
            <a:lvl3pPr>
              <a:defRPr kumimoji="1" sz="24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3pPr>
            <a:lvl4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4pPr>
            <a:lvl5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5pPr>
            <a:lvl6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6pPr>
            <a:lvl7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7pPr>
            <a:lvl8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8pPr>
            <a:lvl9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GB" sz="2800" smtClean="0"/>
              <a:t>Clear trees and shrubs that provide shelter needed for reproduction</a:t>
            </a:r>
          </a:p>
        </p:txBody>
      </p:sp>
      <p:sp>
        <p:nvSpPr>
          <p:cNvPr id="47106" name="TextBox 6"/>
          <p:cNvSpPr txBox="1">
            <a:spLocks noChangeArrowheads="1"/>
          </p:cNvSpPr>
          <p:nvPr/>
        </p:nvSpPr>
        <p:spPr bwMode="auto">
          <a:xfrm>
            <a:off x="76200" y="119063"/>
            <a:ext cx="762000" cy="523875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>
                <a:solidFill>
                  <a:srgbClr val="000000"/>
                </a:solidFill>
              </a:rPr>
              <a:t>7</a:t>
            </a:r>
          </a:p>
        </p:txBody>
      </p:sp>
      <p:pic>
        <p:nvPicPr>
          <p:cNvPr id="47107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066800"/>
            <a:ext cx="5486400" cy="4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4238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4" descr="CHLORO250M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05400" y="1676400"/>
            <a:ext cx="3425825" cy="4419600"/>
          </a:xfrm>
          <a:noFill/>
        </p:spPr>
      </p:pic>
      <p:sp>
        <p:nvSpPr>
          <p:cNvPr id="48130" name="Rectangle 8"/>
          <p:cNvSpPr>
            <a:spLocks noGrp="1" noChangeArrowheads="1"/>
          </p:cNvSpPr>
          <p:nvPr>
            <p:ph type="title"/>
          </p:nvPr>
        </p:nvSpPr>
        <p:spPr>
          <a:xfrm>
            <a:off x="1371600" y="457200"/>
            <a:ext cx="6553200" cy="609600"/>
          </a:xfrm>
          <a:solidFill>
            <a:srgbClr val="FFFF00"/>
          </a:solidFill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r>
              <a:rPr lang="en-GB" sz="3200" smtClean="0">
                <a:solidFill>
                  <a:srgbClr val="000099"/>
                </a:solidFill>
              </a:rPr>
              <a:t>AGAINST THE PLASMODIUM…</a:t>
            </a:r>
          </a:p>
        </p:txBody>
      </p:sp>
      <p:sp>
        <p:nvSpPr>
          <p:cNvPr id="22532" name="Text Box 10"/>
          <p:cNvSpPr txBox="1">
            <a:spLocks noChangeArrowheads="1"/>
          </p:cNvSpPr>
          <p:nvPr/>
        </p:nvSpPr>
        <p:spPr bwMode="auto">
          <a:xfrm>
            <a:off x="609600" y="2133600"/>
            <a:ext cx="4114800" cy="3508375"/>
          </a:xfrm>
          <a:prstGeom prst="rect">
            <a:avLst/>
          </a:prstGeom>
          <a:solidFill>
            <a:srgbClr val="000099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kumimoji="1" sz="3200" b="1">
                <a:solidFill>
                  <a:srgbClr val="FFFF00"/>
                </a:solidFill>
                <a:latin typeface="Times New Roman" charset="0"/>
                <a:ea typeface="ＭＳ Ｐゴシック" charset="0"/>
              </a:defRPr>
            </a:lvl1pPr>
            <a:lvl2pPr>
              <a:defRPr kumimoji="1" sz="28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2pPr>
            <a:lvl3pPr>
              <a:defRPr kumimoji="1" sz="24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3pPr>
            <a:lvl4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4pPr>
            <a:lvl5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5pPr>
            <a:lvl6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6pPr>
            <a:lvl7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7pPr>
            <a:lvl8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8pPr>
            <a:lvl9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kumimoji="0" lang="en-GB" sz="2800" dirty="0" smtClean="0"/>
              <a:t>1.  </a:t>
            </a:r>
            <a:r>
              <a:rPr kumimoji="0" lang="en-GB" sz="2800" u="sng" dirty="0" err="1" smtClean="0"/>
              <a:t>Chloroquine</a:t>
            </a:r>
            <a:r>
              <a:rPr kumimoji="0" lang="en-GB" sz="2800" dirty="0" smtClean="0"/>
              <a:t>: Now   the most common anti malarial drug, but, like Quinine, becoming ineffective as the Plasmodium mutates and becomes immune to it.</a:t>
            </a:r>
          </a:p>
        </p:txBody>
      </p:sp>
      <p:sp>
        <p:nvSpPr>
          <p:cNvPr id="48132" name="TextBox 4"/>
          <p:cNvSpPr txBox="1">
            <a:spLocks noChangeArrowheads="1"/>
          </p:cNvSpPr>
          <p:nvPr/>
        </p:nvSpPr>
        <p:spPr bwMode="auto">
          <a:xfrm>
            <a:off x="76200" y="119063"/>
            <a:ext cx="762000" cy="523875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>
                <a:solidFill>
                  <a:srgbClr val="0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8152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3"/>
          <p:cNvSpPr txBox="1">
            <a:spLocks noChangeArrowheads="1"/>
          </p:cNvSpPr>
          <p:nvPr/>
        </p:nvSpPr>
        <p:spPr bwMode="auto">
          <a:xfrm>
            <a:off x="539552" y="5013176"/>
            <a:ext cx="8153400" cy="9540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dirty="0"/>
              <a:t>Public Education via local health campaigns – make people more aware of the risk factors</a:t>
            </a:r>
          </a:p>
        </p:txBody>
      </p:sp>
      <p:pic>
        <p:nvPicPr>
          <p:cNvPr id="5120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0"/>
            <a:ext cx="6400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2303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6" descr="vaccin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838200"/>
            <a:ext cx="6781800" cy="426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 Box 7"/>
          <p:cNvSpPr txBox="1">
            <a:spLocks noChangeArrowheads="1"/>
          </p:cNvSpPr>
          <p:nvPr/>
        </p:nvSpPr>
        <p:spPr bwMode="auto">
          <a:xfrm>
            <a:off x="2843808" y="188640"/>
            <a:ext cx="3505200" cy="519113"/>
          </a:xfrm>
          <a:prstGeom prst="rect">
            <a:avLst/>
          </a:prstGeom>
          <a:solidFill>
            <a:srgbClr val="000099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 b="1">
                <a:solidFill>
                  <a:srgbClr val="FFFF00"/>
                </a:solidFill>
                <a:latin typeface="Times New Roman" charset="0"/>
                <a:ea typeface="ＭＳ Ｐゴシック" charset="0"/>
              </a:defRPr>
            </a:lvl1pPr>
            <a:lvl2pPr>
              <a:defRPr kumimoji="1" sz="28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2pPr>
            <a:lvl3pPr>
              <a:defRPr kumimoji="1" sz="24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3pPr>
            <a:lvl4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4pPr>
            <a:lvl5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5pPr>
            <a:lvl6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6pPr>
            <a:lvl7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7pPr>
            <a:lvl8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8pPr>
            <a:lvl9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GB" sz="2800" dirty="0" smtClean="0"/>
              <a:t>Vaccine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381000" y="5181600"/>
            <a:ext cx="8458200" cy="1373188"/>
          </a:xfrm>
          <a:prstGeom prst="rect">
            <a:avLst/>
          </a:prstGeom>
          <a:solidFill>
            <a:srgbClr val="000099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 b="1">
                <a:solidFill>
                  <a:srgbClr val="FFFF00"/>
                </a:solidFill>
                <a:latin typeface="Times New Roman" charset="0"/>
                <a:ea typeface="ＭＳ Ｐゴシック" charset="0"/>
              </a:defRPr>
            </a:lvl1pPr>
            <a:lvl2pPr>
              <a:defRPr kumimoji="1" sz="28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2pPr>
            <a:lvl3pPr>
              <a:defRPr kumimoji="1" sz="24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3pPr>
            <a:lvl4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4pPr>
            <a:lvl5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5pPr>
            <a:lvl6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6pPr>
            <a:lvl7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7pPr>
            <a:lvl8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8pPr>
            <a:lvl9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GB" sz="2800" smtClean="0"/>
              <a:t>At the moment, there is </a:t>
            </a:r>
            <a:r>
              <a:rPr kumimoji="0" lang="en-GB" sz="2800" u="sng" smtClean="0"/>
              <a:t>no</a:t>
            </a:r>
            <a:r>
              <a:rPr kumimoji="0" lang="en-GB" sz="2800" smtClean="0"/>
              <a:t> effective vaccine against malaria, although scientists all over the world are trying to develop one.</a:t>
            </a:r>
          </a:p>
        </p:txBody>
      </p:sp>
    </p:spTree>
    <p:extLst>
      <p:ext uri="{BB962C8B-B14F-4D97-AF65-F5344CB8AC3E}">
        <p14:creationId xmlns:p14="http://schemas.microsoft.com/office/powerpoint/2010/main" val="354750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3" descr="File00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0" y="0"/>
            <a:ext cx="45402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838200" y="990600"/>
            <a:ext cx="3048000" cy="5216525"/>
          </a:xfrm>
          <a:prstGeom prst="rect">
            <a:avLst/>
          </a:prstGeom>
          <a:solidFill>
            <a:srgbClr val="000099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 b="1">
                <a:solidFill>
                  <a:srgbClr val="FFFF00"/>
                </a:solidFill>
                <a:latin typeface="Times New Roman" charset="0"/>
                <a:ea typeface="ＭＳ Ｐゴシック" charset="0"/>
              </a:defRPr>
            </a:lvl1pPr>
            <a:lvl2pPr>
              <a:defRPr kumimoji="1" sz="28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2pPr>
            <a:lvl3pPr>
              <a:defRPr kumimoji="1" sz="24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3pPr>
            <a:lvl4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4pPr>
            <a:lvl5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5pPr>
            <a:lvl6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6pPr>
            <a:lvl7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7pPr>
            <a:lvl8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8pPr>
            <a:lvl9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GB" sz="2800" dirty="0" smtClean="0"/>
              <a:t>The search goes on to try to find a vaccine: the Bill Gates Foundation  recently donated more than $168 million towards malaria research, most of that to find an effective vaccine available to all. </a:t>
            </a:r>
          </a:p>
        </p:txBody>
      </p:sp>
    </p:spTree>
    <p:extLst>
      <p:ext uri="{BB962C8B-B14F-4D97-AF65-F5344CB8AC3E}">
        <p14:creationId xmlns:p14="http://schemas.microsoft.com/office/powerpoint/2010/main" val="418356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6" name="Picture 4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066800"/>
            <a:ext cx="5334000" cy="224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2209800" y="304800"/>
            <a:ext cx="4572000" cy="519113"/>
          </a:xfrm>
          <a:prstGeom prst="rect">
            <a:avLst/>
          </a:prstGeom>
          <a:solidFill>
            <a:srgbClr val="000099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 b="1">
                <a:solidFill>
                  <a:srgbClr val="FFFF00"/>
                </a:solidFill>
                <a:latin typeface="Times New Roman" charset="0"/>
                <a:ea typeface="ＭＳ Ｐゴシック" charset="0"/>
              </a:defRPr>
            </a:lvl1pPr>
            <a:lvl2pPr>
              <a:defRPr kumimoji="1" sz="28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2pPr>
            <a:lvl3pPr>
              <a:defRPr kumimoji="1" sz="24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3pPr>
            <a:lvl4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4pPr>
            <a:lvl5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5pPr>
            <a:lvl6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6pPr>
            <a:lvl7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7pPr>
            <a:lvl8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8pPr>
            <a:lvl9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GB" sz="2800" smtClean="0"/>
              <a:t>ROLL BACK MALARIA</a:t>
            </a:r>
          </a:p>
        </p:txBody>
      </p:sp>
      <p:sp>
        <p:nvSpPr>
          <p:cNvPr id="172038" name="Text Box 6"/>
          <p:cNvSpPr txBox="1">
            <a:spLocks noChangeArrowheads="1"/>
          </p:cNvSpPr>
          <p:nvPr/>
        </p:nvSpPr>
        <p:spPr bwMode="auto">
          <a:xfrm>
            <a:off x="533400" y="3581400"/>
            <a:ext cx="8305800" cy="2868613"/>
          </a:xfrm>
          <a:prstGeom prst="rect">
            <a:avLst/>
          </a:prstGeom>
          <a:solidFill>
            <a:srgbClr val="000099"/>
          </a:solidFill>
          <a:ln>
            <a:noFill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 b="1">
                <a:solidFill>
                  <a:srgbClr val="FFFF00"/>
                </a:solidFill>
                <a:latin typeface="Times New Roman" charset="0"/>
                <a:ea typeface="ＭＳ Ｐゴシック" charset="0"/>
              </a:defRPr>
            </a:lvl1pPr>
            <a:lvl2pPr>
              <a:defRPr kumimoji="1" sz="28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2pPr>
            <a:lvl3pPr>
              <a:defRPr kumimoji="1" sz="24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3pPr>
            <a:lvl4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4pPr>
            <a:lvl5pPr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5pPr>
            <a:lvl6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6pPr>
            <a:lvl7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7pPr>
            <a:lvl8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8pPr>
            <a:lvl9pPr>
              <a:buFont typeface="Monotype Sorts" charset="0"/>
              <a:defRPr kumimoji="1" sz="2000">
                <a:solidFill>
                  <a:srgbClr val="FFFF00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kumimoji="0" lang="en-GB" sz="2800" smtClean="0"/>
              <a:t>Started in 1998, Roll Back Malaria is a global programme aimed at halving 	the world's malaria problem by 2010.</a:t>
            </a:r>
          </a:p>
          <a:p>
            <a:pPr>
              <a:spcBef>
                <a:spcPct val="50000"/>
              </a:spcBef>
              <a:defRPr/>
            </a:pPr>
            <a:r>
              <a:rPr kumimoji="0" lang="en-GB" sz="2800" smtClean="0"/>
              <a:t>It is a coordinated attempt involving the </a:t>
            </a:r>
            <a:r>
              <a:rPr kumimoji="0" lang="en-GB" sz="2800" i="1" smtClean="0"/>
              <a:t>WHO</a:t>
            </a:r>
            <a:r>
              <a:rPr kumimoji="0" lang="en-GB" sz="2800" smtClean="0"/>
              <a:t>, </a:t>
            </a:r>
            <a:r>
              <a:rPr kumimoji="0" lang="en-GB" sz="2800" i="1" smtClean="0"/>
              <a:t>UNICEF</a:t>
            </a:r>
            <a:r>
              <a:rPr kumimoji="0" lang="en-GB" sz="2800" smtClean="0"/>
              <a:t>, the </a:t>
            </a:r>
            <a:r>
              <a:rPr kumimoji="0" lang="en-GB" sz="2800" i="1" smtClean="0"/>
              <a:t>World Bank</a:t>
            </a:r>
            <a:r>
              <a:rPr kumimoji="0" lang="en-GB" sz="2800" smtClean="0"/>
              <a:t> and many governments and scientific and medical experts across the world.</a:t>
            </a:r>
            <a:endParaRPr kumimoji="0" lang="en-GB" sz="2800" i="1" smtClean="0"/>
          </a:p>
        </p:txBody>
      </p:sp>
    </p:spTree>
    <p:extLst>
      <p:ext uri="{BB962C8B-B14F-4D97-AF65-F5344CB8AC3E}">
        <p14:creationId xmlns:p14="http://schemas.microsoft.com/office/powerpoint/2010/main" val="239898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2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2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Ted Talk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96752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/>
              <a:t>https://www.ted.com/talks/bart_knols_cheese_dogs_and_pills_to_end_malaria</a:t>
            </a:r>
          </a:p>
        </p:txBody>
      </p:sp>
    </p:spTree>
    <p:extLst>
      <p:ext uri="{BB962C8B-B14F-4D97-AF65-F5344CB8AC3E}">
        <p14:creationId xmlns:p14="http://schemas.microsoft.com/office/powerpoint/2010/main" val="418881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Practice 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52936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For a water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5748"/>
            <a:ext cx="9196781" cy="687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0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7003</TotalTime>
  <Words>1223</Words>
  <Application>Microsoft Office PowerPoint</Application>
  <PresentationFormat>On-screen Show (4:3)</PresentationFormat>
  <Paragraphs>182</Paragraphs>
  <Slides>41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ＭＳ Ｐゴシック</vt:lpstr>
      <vt:lpstr>ＭＳ Ｐゴシック</vt:lpstr>
      <vt:lpstr>Arial</vt:lpstr>
      <vt:lpstr>Calibri</vt:lpstr>
      <vt:lpstr>Comic Sans MS</vt:lpstr>
      <vt:lpstr>Monotype Sorts</vt:lpstr>
      <vt:lpstr>Times New Roman</vt:lpstr>
      <vt:lpstr>Wingdings</vt:lpstr>
      <vt:lpstr>3_Office Theme</vt:lpstr>
      <vt:lpstr>Office Theme</vt:lpstr>
      <vt:lpstr>1_Office Theme</vt:lpstr>
      <vt:lpstr>Bitmap Image</vt:lpstr>
      <vt:lpstr>Country Examples: Name a country</vt:lpstr>
      <vt:lpstr>Malaria</vt:lpstr>
      <vt:lpstr>What do you need to know about? </vt:lpstr>
      <vt:lpstr>Malaria Facts</vt:lpstr>
      <vt:lpstr>Malaria</vt:lpstr>
      <vt:lpstr>Infection</vt:lpstr>
      <vt:lpstr>PowerPoint Presentation</vt:lpstr>
      <vt:lpstr>PowerPoint Presentation</vt:lpstr>
      <vt:lpstr>Signs and Symptoms </vt:lpstr>
      <vt:lpstr>PowerPoint Presentation</vt:lpstr>
      <vt:lpstr>Risk Populations: Who are vulnerable to Malaria </vt:lpstr>
      <vt:lpstr>Distribution in UK </vt:lpstr>
      <vt:lpstr>PowerPoint Presentation</vt:lpstr>
      <vt:lpstr>What is needed?</vt:lpstr>
      <vt:lpstr>Malaria</vt:lpstr>
      <vt:lpstr>PowerPoint Presentation</vt:lpstr>
      <vt:lpstr>PowerPoint Presentation</vt:lpstr>
      <vt:lpstr>Match Up Task </vt:lpstr>
      <vt:lpstr>PowerPoint Presentation</vt:lpstr>
      <vt:lpstr>Vicious Cycle of Disease</vt:lpstr>
      <vt:lpstr>Preventing and Controlling Malaria</vt:lpstr>
      <vt:lpstr>Using the causes….</vt:lpstr>
      <vt:lpstr>Disney Does Malaria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AGAINST EGGS AND LARVAE</vt:lpstr>
      <vt:lpstr>PowerPoint Presentation</vt:lpstr>
      <vt:lpstr>PowerPoint Presentation</vt:lpstr>
      <vt:lpstr>BIOLOGICAL CONTROL</vt:lpstr>
      <vt:lpstr>PowerPoint Presentation</vt:lpstr>
      <vt:lpstr>PowerPoint Presentation</vt:lpstr>
      <vt:lpstr>AGAINST THE PLASMODIUM…</vt:lpstr>
      <vt:lpstr>PowerPoint Presentation</vt:lpstr>
      <vt:lpstr>PowerPoint Presentation</vt:lpstr>
      <vt:lpstr>PowerPoint Presentation</vt:lpstr>
      <vt:lpstr>PowerPoint Presentation</vt:lpstr>
      <vt:lpstr>Ted Talk</vt:lpstr>
      <vt:lpstr>Practice Question</vt:lpstr>
    </vt:vector>
  </TitlesOfParts>
  <Company>CEC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 Thomas of Aquins R C H S</dc:creator>
  <cp:lastModifiedBy>Liam Smith</cp:lastModifiedBy>
  <cp:revision>545</cp:revision>
  <cp:lastPrinted>2018-03-15T10:01:16Z</cp:lastPrinted>
  <dcterms:created xsi:type="dcterms:W3CDTF">2005-01-31T15:07:56Z</dcterms:created>
  <dcterms:modified xsi:type="dcterms:W3CDTF">2019-01-14T10:21:30Z</dcterms:modified>
</cp:coreProperties>
</file>