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2"/>
  </p:notesMasterIdLst>
  <p:handoutMasterIdLst>
    <p:handoutMasterId r:id="rId33"/>
  </p:handoutMasterIdLst>
  <p:sldIdLst>
    <p:sldId id="595" r:id="rId2"/>
    <p:sldId id="596" r:id="rId3"/>
    <p:sldId id="620" r:id="rId4"/>
    <p:sldId id="616" r:id="rId5"/>
    <p:sldId id="617" r:id="rId6"/>
    <p:sldId id="618" r:id="rId7"/>
    <p:sldId id="619" r:id="rId8"/>
    <p:sldId id="597" r:id="rId9"/>
    <p:sldId id="599" r:id="rId10"/>
    <p:sldId id="600" r:id="rId11"/>
    <p:sldId id="624" r:id="rId12"/>
    <p:sldId id="598" r:id="rId13"/>
    <p:sldId id="621" r:id="rId14"/>
    <p:sldId id="601" r:id="rId15"/>
    <p:sldId id="602" r:id="rId16"/>
    <p:sldId id="622" r:id="rId17"/>
    <p:sldId id="623" r:id="rId18"/>
    <p:sldId id="603" r:id="rId19"/>
    <p:sldId id="604" r:id="rId20"/>
    <p:sldId id="605" r:id="rId21"/>
    <p:sldId id="606" r:id="rId22"/>
    <p:sldId id="607" r:id="rId23"/>
    <p:sldId id="608" r:id="rId24"/>
    <p:sldId id="609" r:id="rId25"/>
    <p:sldId id="625" r:id="rId26"/>
    <p:sldId id="626" r:id="rId27"/>
    <p:sldId id="627" r:id="rId28"/>
    <p:sldId id="610" r:id="rId29"/>
    <p:sldId id="611" r:id="rId30"/>
    <p:sldId id="612" r:id="rId31"/>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4660"/>
  </p:normalViewPr>
  <p:slideViewPr>
    <p:cSldViewPr>
      <p:cViewPr varScale="1">
        <p:scale>
          <a:sx n="69" d="100"/>
          <a:sy n="69" d="100"/>
        </p:scale>
        <p:origin x="55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8397" cy="497762"/>
          </a:xfrm>
          <a:prstGeom prst="rect">
            <a:avLst/>
          </a:prstGeom>
        </p:spPr>
        <p:txBody>
          <a:bodyPr vert="horz" lIns="92273" tIns="46138" rIns="92273" bIns="46138" rtlCol="0"/>
          <a:lstStyle>
            <a:lvl1pPr algn="l">
              <a:defRPr sz="1200"/>
            </a:lvl1pPr>
          </a:lstStyle>
          <a:p>
            <a:endParaRPr lang="en-GB"/>
          </a:p>
        </p:txBody>
      </p:sp>
      <p:sp>
        <p:nvSpPr>
          <p:cNvPr id="3" name="Date Placeholder 2"/>
          <p:cNvSpPr>
            <a:spLocks noGrp="1"/>
          </p:cNvSpPr>
          <p:nvPr>
            <p:ph type="dt" sz="quarter" idx="1"/>
          </p:nvPr>
        </p:nvSpPr>
        <p:spPr>
          <a:xfrm>
            <a:off x="3855597" y="2"/>
            <a:ext cx="2948397" cy="497762"/>
          </a:xfrm>
          <a:prstGeom prst="rect">
            <a:avLst/>
          </a:prstGeom>
        </p:spPr>
        <p:txBody>
          <a:bodyPr vert="horz" lIns="92273" tIns="46138" rIns="92273" bIns="46138" rtlCol="0"/>
          <a:lstStyle>
            <a:lvl1pPr algn="r">
              <a:defRPr sz="1200"/>
            </a:lvl1pPr>
          </a:lstStyle>
          <a:p>
            <a:fld id="{BD706891-E2FE-42B6-BA91-4835BF480521}" type="datetimeFigureOut">
              <a:rPr lang="en-GB" smtClean="0"/>
              <a:pPr/>
              <a:t>30/01/2019</a:t>
            </a:fld>
            <a:endParaRPr lang="en-GB"/>
          </a:p>
        </p:txBody>
      </p:sp>
      <p:sp>
        <p:nvSpPr>
          <p:cNvPr id="4" name="Footer Placeholder 3"/>
          <p:cNvSpPr>
            <a:spLocks noGrp="1"/>
          </p:cNvSpPr>
          <p:nvPr>
            <p:ph type="ftr" sz="quarter" idx="2"/>
          </p:nvPr>
        </p:nvSpPr>
        <p:spPr>
          <a:xfrm>
            <a:off x="1" y="9444750"/>
            <a:ext cx="2948397" cy="497761"/>
          </a:xfrm>
          <a:prstGeom prst="rect">
            <a:avLst/>
          </a:prstGeom>
        </p:spPr>
        <p:txBody>
          <a:bodyPr vert="horz" lIns="92273" tIns="46138" rIns="92273" bIns="46138" rtlCol="0" anchor="b"/>
          <a:lstStyle>
            <a:lvl1pPr algn="l">
              <a:defRPr sz="1200"/>
            </a:lvl1pPr>
          </a:lstStyle>
          <a:p>
            <a:endParaRPr lang="en-GB"/>
          </a:p>
        </p:txBody>
      </p:sp>
      <p:sp>
        <p:nvSpPr>
          <p:cNvPr id="5" name="Slide Number Placeholder 4"/>
          <p:cNvSpPr>
            <a:spLocks noGrp="1"/>
          </p:cNvSpPr>
          <p:nvPr>
            <p:ph type="sldNum" sz="quarter" idx="3"/>
          </p:nvPr>
        </p:nvSpPr>
        <p:spPr>
          <a:xfrm>
            <a:off x="3855597" y="9444750"/>
            <a:ext cx="2948397" cy="497761"/>
          </a:xfrm>
          <a:prstGeom prst="rect">
            <a:avLst/>
          </a:prstGeom>
        </p:spPr>
        <p:txBody>
          <a:bodyPr vert="horz" lIns="92273" tIns="46138" rIns="92273" bIns="46138"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9098" cy="497205"/>
          </a:xfrm>
          <a:prstGeom prst="rect">
            <a:avLst/>
          </a:prstGeom>
        </p:spPr>
        <p:txBody>
          <a:bodyPr vert="horz" lIns="92273" tIns="46138" rIns="92273" bIns="46138" rtlCol="0"/>
          <a:lstStyle>
            <a:lvl1pPr algn="l">
              <a:defRPr sz="1200" smtClean="0"/>
            </a:lvl1pPr>
          </a:lstStyle>
          <a:p>
            <a:pPr>
              <a:defRPr/>
            </a:pPr>
            <a:endParaRPr lang="en-GB"/>
          </a:p>
        </p:txBody>
      </p:sp>
      <p:sp>
        <p:nvSpPr>
          <p:cNvPr id="3" name="Date Placeholder 2"/>
          <p:cNvSpPr>
            <a:spLocks noGrp="1"/>
          </p:cNvSpPr>
          <p:nvPr>
            <p:ph type="dt" idx="1"/>
          </p:nvPr>
        </p:nvSpPr>
        <p:spPr>
          <a:xfrm>
            <a:off x="3854940" y="2"/>
            <a:ext cx="2949098" cy="497205"/>
          </a:xfrm>
          <a:prstGeom prst="rect">
            <a:avLst/>
          </a:prstGeom>
        </p:spPr>
        <p:txBody>
          <a:bodyPr vert="horz" lIns="92273" tIns="46138" rIns="92273" bIns="46138" rtlCol="0"/>
          <a:lstStyle>
            <a:lvl1pPr algn="r">
              <a:defRPr sz="1200" smtClean="0"/>
            </a:lvl1pPr>
          </a:lstStyle>
          <a:p>
            <a:pPr>
              <a:defRPr/>
            </a:pPr>
            <a:fld id="{DC902F4D-219D-4565-B917-303B3AA554AB}" type="datetimeFigureOut">
              <a:rPr lang="en-GB"/>
              <a:pPr>
                <a:defRPr/>
              </a:pPr>
              <a:t>30/01/2019</a:t>
            </a:fld>
            <a:endParaRPr lang="en-GB"/>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73" tIns="46138" rIns="92273" bIns="46138" rtlCol="0" anchor="ctr"/>
          <a:lstStyle/>
          <a:p>
            <a:pPr lvl="0"/>
            <a:endParaRPr lang="en-GB" noProof="0" smtClean="0"/>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2273" tIns="46138" rIns="92273" bIns="461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2" y="9445171"/>
            <a:ext cx="2949098" cy="497205"/>
          </a:xfrm>
          <a:prstGeom prst="rect">
            <a:avLst/>
          </a:prstGeom>
        </p:spPr>
        <p:txBody>
          <a:bodyPr vert="horz" lIns="92273" tIns="46138" rIns="92273" bIns="46138"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4940" y="9445171"/>
            <a:ext cx="2949098" cy="497205"/>
          </a:xfrm>
          <a:prstGeom prst="rect">
            <a:avLst/>
          </a:prstGeom>
        </p:spPr>
        <p:txBody>
          <a:bodyPr vert="horz" lIns="92273" tIns="46138" rIns="92273" bIns="46138"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E8C7A54-AA62-4C41-A54C-3A2089508505}" type="slidenum">
              <a:rPr lang="en-GB" smtClean="0"/>
              <a:pPr>
                <a:defRPr/>
              </a:pPr>
              <a:t>1</a:t>
            </a:fld>
            <a:endParaRPr lang="en-GB"/>
          </a:p>
        </p:txBody>
      </p:sp>
    </p:spTree>
    <p:extLst>
      <p:ext uri="{BB962C8B-B14F-4D97-AF65-F5344CB8AC3E}">
        <p14:creationId xmlns:p14="http://schemas.microsoft.com/office/powerpoint/2010/main" val="2413095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6E8C7A54-AA62-4C41-A54C-3A2089508505}" type="slidenum">
              <a:rPr lang="en-GB" smtClean="0"/>
              <a:pPr>
                <a:defRPr/>
              </a:pPr>
              <a:t>15</a:t>
            </a:fld>
            <a:endParaRPr lang="en-GB"/>
          </a:p>
        </p:txBody>
      </p:sp>
    </p:spTree>
    <p:extLst>
      <p:ext uri="{BB962C8B-B14F-4D97-AF65-F5344CB8AC3E}">
        <p14:creationId xmlns:p14="http://schemas.microsoft.com/office/powerpoint/2010/main" val="824109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18</a:t>
            </a:fld>
            <a:endParaRPr lang="en-GB">
              <a:solidFill>
                <a:prstClr val="black"/>
              </a:solidFill>
            </a:endParaRPr>
          </a:p>
        </p:txBody>
      </p:sp>
    </p:spTree>
    <p:extLst>
      <p:ext uri="{BB962C8B-B14F-4D97-AF65-F5344CB8AC3E}">
        <p14:creationId xmlns:p14="http://schemas.microsoft.com/office/powerpoint/2010/main" val="2226615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19</a:t>
            </a:fld>
            <a:endParaRPr lang="en-GB">
              <a:solidFill>
                <a:prstClr val="black"/>
              </a:solidFill>
            </a:endParaRPr>
          </a:p>
        </p:txBody>
      </p:sp>
    </p:spTree>
    <p:extLst>
      <p:ext uri="{BB962C8B-B14F-4D97-AF65-F5344CB8AC3E}">
        <p14:creationId xmlns:p14="http://schemas.microsoft.com/office/powerpoint/2010/main" val="3546145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20</a:t>
            </a:fld>
            <a:endParaRPr lang="en-GB">
              <a:solidFill>
                <a:prstClr val="black"/>
              </a:solidFill>
            </a:endParaRPr>
          </a:p>
        </p:txBody>
      </p:sp>
    </p:spTree>
    <p:extLst>
      <p:ext uri="{BB962C8B-B14F-4D97-AF65-F5344CB8AC3E}">
        <p14:creationId xmlns:p14="http://schemas.microsoft.com/office/powerpoint/2010/main" val="495195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21</a:t>
            </a:fld>
            <a:endParaRPr lang="en-GB">
              <a:solidFill>
                <a:prstClr val="black"/>
              </a:solidFill>
            </a:endParaRPr>
          </a:p>
        </p:txBody>
      </p:sp>
    </p:spTree>
    <p:extLst>
      <p:ext uri="{BB962C8B-B14F-4D97-AF65-F5344CB8AC3E}">
        <p14:creationId xmlns:p14="http://schemas.microsoft.com/office/powerpoint/2010/main" val="2343780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pPr>
                <a:defRPr/>
              </a:pPr>
              <a:t>23</a:t>
            </a:fld>
            <a:endParaRPr lang="en-GB"/>
          </a:p>
        </p:txBody>
      </p:sp>
    </p:spTree>
    <p:extLst>
      <p:ext uri="{BB962C8B-B14F-4D97-AF65-F5344CB8AC3E}">
        <p14:creationId xmlns:p14="http://schemas.microsoft.com/office/powerpoint/2010/main" val="1732459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24</a:t>
            </a:fld>
            <a:endParaRPr lang="en-GB">
              <a:solidFill>
                <a:prstClr val="black"/>
              </a:solidFill>
            </a:endParaRPr>
          </a:p>
        </p:txBody>
      </p:sp>
    </p:spTree>
    <p:extLst>
      <p:ext uri="{BB962C8B-B14F-4D97-AF65-F5344CB8AC3E}">
        <p14:creationId xmlns:p14="http://schemas.microsoft.com/office/powerpoint/2010/main" val="2686596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25</a:t>
            </a:fld>
            <a:endParaRPr lang="en-GB">
              <a:solidFill>
                <a:prstClr val="black"/>
              </a:solidFill>
            </a:endParaRPr>
          </a:p>
        </p:txBody>
      </p:sp>
    </p:spTree>
    <p:extLst>
      <p:ext uri="{BB962C8B-B14F-4D97-AF65-F5344CB8AC3E}">
        <p14:creationId xmlns:p14="http://schemas.microsoft.com/office/powerpoint/2010/main" val="2784402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26</a:t>
            </a:fld>
            <a:endParaRPr lang="en-GB">
              <a:solidFill>
                <a:prstClr val="black"/>
              </a:solidFill>
            </a:endParaRPr>
          </a:p>
        </p:txBody>
      </p:sp>
    </p:spTree>
    <p:extLst>
      <p:ext uri="{BB962C8B-B14F-4D97-AF65-F5344CB8AC3E}">
        <p14:creationId xmlns:p14="http://schemas.microsoft.com/office/powerpoint/2010/main" val="3965126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27</a:t>
            </a:fld>
            <a:endParaRPr lang="en-GB">
              <a:solidFill>
                <a:prstClr val="black"/>
              </a:solidFill>
            </a:endParaRPr>
          </a:p>
        </p:txBody>
      </p:sp>
    </p:spTree>
    <p:extLst>
      <p:ext uri="{BB962C8B-B14F-4D97-AF65-F5344CB8AC3E}">
        <p14:creationId xmlns:p14="http://schemas.microsoft.com/office/powerpoint/2010/main" val="4062783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28</a:t>
            </a:fld>
            <a:endParaRPr lang="en-GB">
              <a:solidFill>
                <a:prstClr val="black"/>
              </a:solidFill>
            </a:endParaRPr>
          </a:p>
        </p:txBody>
      </p:sp>
    </p:spTree>
    <p:extLst>
      <p:ext uri="{BB962C8B-B14F-4D97-AF65-F5344CB8AC3E}">
        <p14:creationId xmlns:p14="http://schemas.microsoft.com/office/powerpoint/2010/main" val="620223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33499D8-5D3D-4741-8E77-819DB10EECB1}" type="slidenum">
              <a:rPr lang="en-GB" smtClean="0">
                <a:solidFill>
                  <a:prstClr val="black"/>
                </a:solidFill>
              </a:rPr>
              <a:pPr>
                <a:defRPr/>
              </a:pPr>
              <a:t>29</a:t>
            </a:fld>
            <a:endParaRPr lang="en-GB">
              <a:solidFill>
                <a:prstClr val="black"/>
              </a:solidFill>
            </a:endParaRPr>
          </a:p>
        </p:txBody>
      </p:sp>
    </p:spTree>
    <p:extLst>
      <p:ext uri="{BB962C8B-B14F-4D97-AF65-F5344CB8AC3E}">
        <p14:creationId xmlns:p14="http://schemas.microsoft.com/office/powerpoint/2010/main" val="3017602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1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2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hyperlink" Target="http://www.google.co.uk/url?sa=i&amp;source=images&amp;cd=&amp;cad=rja&amp;docid=rr749sDNnMoLTM&amp;tbnid=ygyfB6HipmdTjM:&amp;ved=&amp;url=http://www.business2community.com/blogging/why-would-i-guest-blog-0300188&amp;ei=1Jp2UrWSLI-QhQfVpoGABw&amp;psig=AFQjCNEoAyGKosqqKC6J3izcptCDYyIsWw&amp;ust=1383590996791599"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docid=iFOXhuwnm-ppGM&amp;tbnid=dcQQyBgsOvRG1M:&amp;ved=0CAUQjRw&amp;url=http://www.kvprojekty.eu/projekty/dokoncene/&amp;ei=3Kx2UrWzK-i_0QXlzIDQCg&amp;bvm=bv.55819444,d.d2k&amp;psig=AFQjCNGL9uU1VMGCeE-Ht4ZBOifz7-Jrcw&amp;ust=1383595600929318"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a:solidFill>
            <a:schemeClr val="bg1"/>
          </a:solidFill>
          <a:ln>
            <a:solidFill>
              <a:schemeClr val="tx1"/>
            </a:solidFill>
          </a:ln>
        </p:spPr>
        <p:txBody>
          <a:bodyPr/>
          <a:lstStyle/>
          <a:p>
            <a:r>
              <a:rPr lang="en-GB" dirty="0" smtClean="0"/>
              <a:t>Intertropical Convergence Zone (ITCZ)</a:t>
            </a:r>
            <a:endParaRPr lang="en-GB" dirty="0"/>
          </a:p>
        </p:txBody>
      </p:sp>
      <p:pic>
        <p:nvPicPr>
          <p:cNvPr id="3" name="Picture 2"/>
          <p:cNvPicPr>
            <a:picLocks noChangeAspect="1"/>
          </p:cNvPicPr>
          <p:nvPr/>
        </p:nvPicPr>
        <p:blipFill>
          <a:blip r:embed="rId3"/>
          <a:stretch>
            <a:fillRect/>
          </a:stretch>
        </p:blipFill>
        <p:spPr>
          <a:xfrm>
            <a:off x="179512" y="1772816"/>
            <a:ext cx="8826787" cy="4104456"/>
          </a:xfrm>
          <a:prstGeom prst="rect">
            <a:avLst/>
          </a:prstGeom>
        </p:spPr>
      </p:pic>
    </p:spTree>
    <p:extLst>
      <p:ext uri="{BB962C8B-B14F-4D97-AF65-F5344CB8AC3E}">
        <p14:creationId xmlns:p14="http://schemas.microsoft.com/office/powerpoint/2010/main" val="106711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is the Inter Tropical Convergence Zone?</a:t>
            </a:r>
            <a:endParaRPr lang="en-GB" dirty="0"/>
          </a:p>
        </p:txBody>
      </p:sp>
      <p:sp>
        <p:nvSpPr>
          <p:cNvPr id="3" name="Content Placeholder 2"/>
          <p:cNvSpPr>
            <a:spLocks noGrp="1"/>
          </p:cNvSpPr>
          <p:nvPr>
            <p:ph idx="1"/>
          </p:nvPr>
        </p:nvSpPr>
        <p:spPr>
          <a:xfrm>
            <a:off x="467544" y="1772816"/>
            <a:ext cx="8229600" cy="4525963"/>
          </a:xfrm>
          <a:solidFill>
            <a:schemeClr val="bg1"/>
          </a:solidFill>
          <a:ln>
            <a:solidFill>
              <a:schemeClr val="tx1"/>
            </a:solidFill>
          </a:ln>
        </p:spPr>
        <p:txBody>
          <a:bodyPr/>
          <a:lstStyle/>
          <a:p>
            <a:r>
              <a:rPr lang="en-GB" dirty="0" smtClean="0"/>
              <a:t>A belt of low pressure produced by heating at the equator and the convergence of the trade winds (tropical continental (over land = dry) and tropical maritime (over sea = wet)).</a:t>
            </a:r>
          </a:p>
          <a:p>
            <a:r>
              <a:rPr lang="en-GB" dirty="0" smtClean="0"/>
              <a:t>This zone moves in response to the changing position of the thermal equator (the area receiving the most intense heat).</a:t>
            </a:r>
          </a:p>
          <a:p>
            <a:pPr>
              <a:buNone/>
            </a:pPr>
            <a:endParaRPr lang="en-GB" dirty="0"/>
          </a:p>
        </p:txBody>
      </p:sp>
    </p:spTree>
    <p:extLst>
      <p:ext uri="{BB962C8B-B14F-4D97-AF65-F5344CB8AC3E}">
        <p14:creationId xmlns:p14="http://schemas.microsoft.com/office/powerpoint/2010/main" val="4046611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Diagrams Task</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Can you give your blank Africa maps the following titles:</a:t>
            </a:r>
          </a:p>
          <a:p>
            <a:pPr marL="514350" indent="-514350" algn="ctr">
              <a:buFont typeface="+mj-lt"/>
              <a:buAutoNum type="arabicPeriod"/>
            </a:pPr>
            <a:r>
              <a:rPr lang="en-GB" dirty="0" smtClean="0"/>
              <a:t>Thermal Equator Positions</a:t>
            </a:r>
          </a:p>
          <a:p>
            <a:pPr marL="514350" indent="-514350" algn="ctr">
              <a:buFont typeface="+mj-lt"/>
              <a:buAutoNum type="arabicPeriod"/>
            </a:pPr>
            <a:r>
              <a:rPr lang="en-GB" dirty="0" smtClean="0"/>
              <a:t>ITCZ in January</a:t>
            </a:r>
          </a:p>
          <a:p>
            <a:pPr marL="514350" indent="-514350" algn="ctr">
              <a:buFont typeface="+mj-lt"/>
              <a:buAutoNum type="arabicPeriod"/>
            </a:pPr>
            <a:r>
              <a:rPr lang="en-GB" dirty="0" smtClean="0"/>
              <a:t>ITCZ in July</a:t>
            </a:r>
          </a:p>
          <a:p>
            <a:pPr marL="514350" indent="-514350" algn="ctr">
              <a:buFont typeface="+mj-lt"/>
              <a:buAutoNum type="arabicPeriod"/>
            </a:pPr>
            <a:r>
              <a:rPr lang="en-GB" dirty="0" smtClean="0"/>
              <a:t>Tropical </a:t>
            </a:r>
            <a:r>
              <a:rPr lang="en-GB" dirty="0" err="1" smtClean="0"/>
              <a:t>Airmasses</a:t>
            </a:r>
            <a:endParaRPr lang="en-GB" dirty="0"/>
          </a:p>
        </p:txBody>
      </p:sp>
    </p:spTree>
    <p:extLst>
      <p:ext uri="{BB962C8B-B14F-4D97-AF65-F5344CB8AC3E}">
        <p14:creationId xmlns:p14="http://schemas.microsoft.com/office/powerpoint/2010/main" val="3250158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76950" y="0"/>
            <a:ext cx="6790099" cy="6858000"/>
          </a:xfrm>
          <a:prstGeom prst="rect">
            <a:avLst/>
          </a:prstGeom>
        </p:spPr>
      </p:pic>
    </p:spTree>
    <p:extLst>
      <p:ext uri="{BB962C8B-B14F-4D97-AF65-F5344CB8AC3E}">
        <p14:creationId xmlns:p14="http://schemas.microsoft.com/office/powerpoint/2010/main" val="25078681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76950" y="0"/>
            <a:ext cx="6790099" cy="6858000"/>
          </a:xfrm>
          <a:prstGeom prst="rect">
            <a:avLst/>
          </a:prstGeom>
        </p:spPr>
      </p:pic>
    </p:spTree>
    <p:extLst>
      <p:ext uri="{BB962C8B-B14F-4D97-AF65-F5344CB8AC3E}">
        <p14:creationId xmlns:p14="http://schemas.microsoft.com/office/powerpoint/2010/main" val="1657513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76950" y="0"/>
            <a:ext cx="6790099" cy="6858000"/>
          </a:xfrm>
          <a:prstGeom prst="rect">
            <a:avLst/>
          </a:prstGeom>
        </p:spPr>
      </p:pic>
    </p:spTree>
    <p:extLst>
      <p:ext uri="{BB962C8B-B14F-4D97-AF65-F5344CB8AC3E}">
        <p14:creationId xmlns:p14="http://schemas.microsoft.com/office/powerpoint/2010/main" val="232408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76950" y="0"/>
            <a:ext cx="6790099" cy="6858000"/>
          </a:xfrm>
          <a:prstGeom prst="rect">
            <a:avLst/>
          </a:prstGeom>
        </p:spPr>
      </p:pic>
    </p:spTree>
    <p:extLst>
      <p:ext uri="{BB962C8B-B14F-4D97-AF65-F5344CB8AC3E}">
        <p14:creationId xmlns:p14="http://schemas.microsoft.com/office/powerpoint/2010/main" val="2962374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Thermal Equator</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The thermal equator receives the most intense heat from the Sun. Around 20th June each year the Sun is overhead at 23½º North, the Tropic of Cancer. Around 20th December the Sun is overhead at 23½º South, the Tropic of Capricorn.</a:t>
            </a:r>
            <a:endParaRPr lang="en-GB" dirty="0"/>
          </a:p>
        </p:txBody>
      </p:sp>
    </p:spTree>
    <p:extLst>
      <p:ext uri="{BB962C8B-B14F-4D97-AF65-F5344CB8AC3E}">
        <p14:creationId xmlns:p14="http://schemas.microsoft.com/office/powerpoint/2010/main" val="1496988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552575" y="438150"/>
            <a:ext cx="6038850" cy="5981700"/>
          </a:xfrm>
          <a:prstGeom prst="rect">
            <a:avLst/>
          </a:prstGeom>
          <a:noFill/>
          <a:ln w="9525">
            <a:noFill/>
            <a:miter lim="800000"/>
            <a:headEnd/>
            <a:tailEnd/>
          </a:ln>
        </p:spPr>
      </p:pic>
    </p:spTree>
    <p:extLst>
      <p:ext uri="{BB962C8B-B14F-4D97-AF65-F5344CB8AC3E}">
        <p14:creationId xmlns:p14="http://schemas.microsoft.com/office/powerpoint/2010/main" val="3484463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 ITCZ in Africa</a:t>
            </a:r>
            <a:endParaRPr lang="en-GB" dirty="0"/>
          </a:p>
        </p:txBody>
      </p:sp>
      <p:sp>
        <p:nvSpPr>
          <p:cNvPr id="3" name="Content Placeholder 2"/>
          <p:cNvSpPr>
            <a:spLocks noGrp="1"/>
          </p:cNvSpPr>
          <p:nvPr>
            <p:ph idx="1"/>
          </p:nvPr>
        </p:nvSpPr>
        <p:spPr>
          <a:xfrm>
            <a:off x="457200" y="1600200"/>
            <a:ext cx="8229600" cy="4925144"/>
          </a:xfrm>
          <a:solidFill>
            <a:schemeClr val="bg1"/>
          </a:solidFill>
          <a:ln>
            <a:solidFill>
              <a:schemeClr val="tx1"/>
            </a:solidFill>
          </a:ln>
        </p:spPr>
        <p:txBody>
          <a:bodyPr/>
          <a:lstStyle/>
          <a:p>
            <a:r>
              <a:rPr lang="en-GB" sz="2400" dirty="0" smtClean="0"/>
              <a:t>The Seasonal change in the location of the ITCZ governs the supply of rainfall in locations throughout Africa. </a:t>
            </a:r>
          </a:p>
          <a:p>
            <a:r>
              <a:rPr lang="en-GB" sz="2400" dirty="0" smtClean="0"/>
              <a:t>The ITCZ in Africa moves with the Thermal Equator – you need to know key features for January and July.</a:t>
            </a:r>
          </a:p>
          <a:p>
            <a:r>
              <a:rPr lang="en-GB" sz="2400" dirty="0" smtClean="0"/>
              <a:t>Weather associated with ITCZ = heavy precipitation/high intensity rainfall. </a:t>
            </a:r>
          </a:p>
          <a:p>
            <a:r>
              <a:rPr lang="en-GB" sz="2400" b="1" dirty="0" smtClean="0"/>
              <a:t>Copy Figure 2.22 from Textbook Page 21 – remember the key and make lines nice and clear. </a:t>
            </a:r>
          </a:p>
        </p:txBody>
      </p:sp>
    </p:spTree>
    <p:extLst>
      <p:ext uri="{BB962C8B-B14F-4D97-AF65-F5344CB8AC3E}">
        <p14:creationId xmlns:p14="http://schemas.microsoft.com/office/powerpoint/2010/main" val="3473202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5256583"/>
          </a:xfrm>
          <a:solidFill>
            <a:schemeClr val="bg1"/>
          </a:solidFill>
          <a:ln>
            <a:solidFill>
              <a:schemeClr val="tx1"/>
            </a:solidFill>
          </a:ln>
        </p:spPr>
        <p:txBody>
          <a:bodyPr/>
          <a:lstStyle/>
          <a:p>
            <a:r>
              <a:rPr lang="en-GB" dirty="0"/>
              <a:t>Copy Figure </a:t>
            </a:r>
            <a:r>
              <a:rPr lang="en-GB" dirty="0" smtClean="0"/>
              <a:t>2.22 and 2.23 </a:t>
            </a:r>
            <a:r>
              <a:rPr lang="en-GB" dirty="0"/>
              <a:t>from Textbook Page 21 – remember the key and make lines nice and clear. </a:t>
            </a:r>
          </a:p>
          <a:p>
            <a:r>
              <a:rPr lang="en-GB" dirty="0" smtClean="0"/>
              <a:t>Copy Figure 2.23 – Page 22. </a:t>
            </a:r>
            <a:endParaRPr lang="en-GB" dirty="0"/>
          </a:p>
        </p:txBody>
      </p:sp>
    </p:spTree>
    <p:extLst>
      <p:ext uri="{BB962C8B-B14F-4D97-AF65-F5344CB8AC3E}">
        <p14:creationId xmlns:p14="http://schemas.microsoft.com/office/powerpoint/2010/main" val="3845084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59632" y="476672"/>
            <a:ext cx="6552728" cy="5977009"/>
          </a:xfrm>
          <a:prstGeom prst="rect">
            <a:avLst/>
          </a:prstGeom>
          <a:noFill/>
          <a:ln w="9525">
            <a:noFill/>
            <a:miter lim="800000"/>
            <a:headEnd/>
            <a:tailEnd/>
          </a:ln>
        </p:spPr>
      </p:pic>
    </p:spTree>
    <p:extLst>
      <p:ext uri="{BB962C8B-B14F-4D97-AF65-F5344CB8AC3E}">
        <p14:creationId xmlns:p14="http://schemas.microsoft.com/office/powerpoint/2010/main" val="950995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ITCZ in Africa</a:t>
            </a:r>
            <a:endParaRPr lang="en-GB" dirty="0"/>
          </a:p>
        </p:txBody>
      </p:sp>
      <p:sp>
        <p:nvSpPr>
          <p:cNvPr id="3" name="Content Placeholder 2"/>
          <p:cNvSpPr>
            <a:spLocks noGrp="1"/>
          </p:cNvSpPr>
          <p:nvPr>
            <p:ph idx="1"/>
          </p:nvPr>
        </p:nvSpPr>
        <p:spPr>
          <a:xfrm>
            <a:off x="457200" y="1600200"/>
            <a:ext cx="8229600" cy="4997152"/>
          </a:xfrm>
          <a:solidFill>
            <a:schemeClr val="bg1"/>
          </a:solidFill>
          <a:ln>
            <a:solidFill>
              <a:schemeClr val="tx1"/>
            </a:solidFill>
          </a:ln>
        </p:spPr>
        <p:txBody>
          <a:bodyPr/>
          <a:lstStyle/>
          <a:p>
            <a:r>
              <a:rPr lang="en-GB" dirty="0"/>
              <a:t>Weather associated with ITCZ = heavy precipitation/high intensity rainfall. </a:t>
            </a:r>
          </a:p>
          <a:p>
            <a:r>
              <a:rPr lang="en-GB" b="1" u="sng" dirty="0" smtClean="0"/>
              <a:t>Key Rules</a:t>
            </a:r>
          </a:p>
          <a:p>
            <a:r>
              <a:rPr lang="en-GB" sz="2000" b="1" dirty="0" smtClean="0"/>
              <a:t>ITCZ = band of low pressure where trade winds meet.</a:t>
            </a:r>
            <a:endParaRPr lang="en-GB" sz="2000" b="1" dirty="0"/>
          </a:p>
          <a:p>
            <a:r>
              <a:rPr lang="en-GB" sz="2000" b="1" dirty="0"/>
              <a:t>Directly underneath ITCZ = thunderstorms, heavy </a:t>
            </a:r>
            <a:r>
              <a:rPr lang="en-GB" sz="2000" b="1" dirty="0" smtClean="0"/>
              <a:t>rain (two air masses are meeting – pushing maritime air up, cools and condenses to form clouds.)</a:t>
            </a:r>
            <a:endParaRPr lang="en-GB" sz="2000" b="1" dirty="0"/>
          </a:p>
          <a:p>
            <a:r>
              <a:rPr lang="en-GB" sz="2000" b="1" dirty="0"/>
              <a:t>South of ITCZ = wet weather due to Tropical Maritime air mass.</a:t>
            </a:r>
          </a:p>
          <a:p>
            <a:r>
              <a:rPr lang="en-GB" sz="2000" b="1" dirty="0"/>
              <a:t>North of ITCZ = dry weather due to Tropical Continental air mass.</a:t>
            </a:r>
          </a:p>
          <a:p>
            <a:endParaRPr lang="en-GB" dirty="0"/>
          </a:p>
        </p:txBody>
      </p:sp>
    </p:spTree>
    <p:extLst>
      <p:ext uri="{BB962C8B-B14F-4D97-AF65-F5344CB8AC3E}">
        <p14:creationId xmlns:p14="http://schemas.microsoft.com/office/powerpoint/2010/main" val="1104745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ITCZ in July</a:t>
            </a:r>
            <a:endParaRPr lang="en-GB" dirty="0"/>
          </a:p>
        </p:txBody>
      </p:sp>
      <p:sp>
        <p:nvSpPr>
          <p:cNvPr id="3" name="Content Placeholder 2"/>
          <p:cNvSpPr>
            <a:spLocks noGrp="1"/>
          </p:cNvSpPr>
          <p:nvPr>
            <p:ph idx="1"/>
          </p:nvPr>
        </p:nvSpPr>
        <p:spPr>
          <a:xfrm>
            <a:off x="477416" y="1491385"/>
            <a:ext cx="8229600" cy="5256584"/>
          </a:xfrm>
          <a:solidFill>
            <a:schemeClr val="bg1"/>
          </a:solidFill>
          <a:ln>
            <a:solidFill>
              <a:schemeClr val="tx1"/>
            </a:solidFill>
          </a:ln>
        </p:spPr>
        <p:txBody>
          <a:bodyPr/>
          <a:lstStyle/>
          <a:p>
            <a:r>
              <a:rPr lang="en-GB" dirty="0" smtClean="0"/>
              <a:t>Northern Hemisphere Summer Time.</a:t>
            </a:r>
          </a:p>
          <a:p>
            <a:r>
              <a:rPr lang="en-GB" dirty="0" smtClean="0"/>
              <a:t>ITCZ moves to Tropic of Cancer.</a:t>
            </a:r>
          </a:p>
          <a:p>
            <a:r>
              <a:rPr lang="en-GB" dirty="0" smtClean="0"/>
              <a:t>Sahara receiving maximum </a:t>
            </a:r>
            <a:r>
              <a:rPr lang="en-GB" dirty="0" err="1" smtClean="0"/>
              <a:t>insolation</a:t>
            </a:r>
            <a:r>
              <a:rPr lang="en-GB" dirty="0" smtClean="0"/>
              <a:t>.</a:t>
            </a:r>
          </a:p>
          <a:p>
            <a:r>
              <a:rPr lang="en-GB" dirty="0" smtClean="0"/>
              <a:t>Low air pressure of ITCZ pulls in hot, moist, tropical maritime winds (such as south </a:t>
            </a:r>
            <a:r>
              <a:rPr lang="en-GB" dirty="0" err="1" smtClean="0"/>
              <a:t>westerlies</a:t>
            </a:r>
            <a:r>
              <a:rPr lang="en-GB" dirty="0" smtClean="0"/>
              <a:t> from Atlantic source close to West and Central Africa).</a:t>
            </a:r>
          </a:p>
          <a:p>
            <a:r>
              <a:rPr lang="en-GB" dirty="0" smtClean="0"/>
              <a:t>Moisture from Tropical maritime winds therefore brings wet season to West Africa. </a:t>
            </a:r>
            <a:endParaRPr lang="en-GB" dirty="0"/>
          </a:p>
        </p:txBody>
      </p:sp>
    </p:spTree>
    <p:extLst>
      <p:ext uri="{BB962C8B-B14F-4D97-AF65-F5344CB8AC3E}">
        <p14:creationId xmlns:p14="http://schemas.microsoft.com/office/powerpoint/2010/main" val="1952113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a:solidFill>
            <a:schemeClr val="bg1"/>
          </a:solidFill>
          <a:ln>
            <a:solidFill>
              <a:schemeClr val="tx1"/>
            </a:solidFill>
          </a:ln>
        </p:spPr>
        <p:txBody>
          <a:bodyPr/>
          <a:lstStyle/>
          <a:p>
            <a:r>
              <a:rPr lang="en-GB" dirty="0" smtClean="0"/>
              <a:t>ITCZ in January</a:t>
            </a:r>
            <a:endParaRPr lang="en-GB" dirty="0"/>
          </a:p>
        </p:txBody>
      </p:sp>
      <p:sp>
        <p:nvSpPr>
          <p:cNvPr id="3" name="Content Placeholder 2"/>
          <p:cNvSpPr>
            <a:spLocks noGrp="1"/>
          </p:cNvSpPr>
          <p:nvPr>
            <p:ph idx="1"/>
          </p:nvPr>
        </p:nvSpPr>
        <p:spPr>
          <a:xfrm>
            <a:off x="467544" y="1340768"/>
            <a:ext cx="8229600" cy="5040560"/>
          </a:xfrm>
          <a:solidFill>
            <a:schemeClr val="bg1"/>
          </a:solidFill>
          <a:ln>
            <a:solidFill>
              <a:schemeClr val="tx1"/>
            </a:solidFill>
          </a:ln>
        </p:spPr>
        <p:txBody>
          <a:bodyPr/>
          <a:lstStyle/>
          <a:p>
            <a:r>
              <a:rPr lang="en-GB" sz="2800" dirty="0" smtClean="0"/>
              <a:t>Thermal equator changes – ITCZ moves with it to the Tropic of Capricorn (southern hemisphere summer). Some still found about 8oN along coastal belt of West Africa.</a:t>
            </a:r>
          </a:p>
          <a:p>
            <a:r>
              <a:rPr lang="en-GB" sz="2800" dirty="0" smtClean="0"/>
              <a:t>Most of Africa north of equator experiences dry season (bar East Africa and coastal belt of West Africa).</a:t>
            </a:r>
          </a:p>
          <a:p>
            <a:r>
              <a:rPr lang="en-GB" sz="2800" dirty="0" smtClean="0"/>
              <a:t>Due to influence of Tropical Continental air = hot, dry air.</a:t>
            </a:r>
          </a:p>
          <a:p>
            <a:r>
              <a:rPr lang="en-GB" sz="2800" dirty="0" smtClean="0"/>
              <a:t>Hot, dry north-east wind which brings large amounts of dust is called the </a:t>
            </a:r>
            <a:r>
              <a:rPr lang="en-GB" sz="2800" dirty="0" err="1" smtClean="0"/>
              <a:t>Harmattan</a:t>
            </a:r>
            <a:r>
              <a:rPr lang="en-GB" sz="2800" dirty="0" smtClean="0"/>
              <a:t>.</a:t>
            </a:r>
          </a:p>
          <a:p>
            <a:endParaRPr lang="en-GB" dirty="0" smtClean="0"/>
          </a:p>
          <a:p>
            <a:endParaRPr lang="en-GB" dirty="0" smtClean="0"/>
          </a:p>
        </p:txBody>
      </p:sp>
    </p:spTree>
    <p:extLst>
      <p:ext uri="{BB962C8B-B14F-4D97-AF65-F5344CB8AC3E}">
        <p14:creationId xmlns:p14="http://schemas.microsoft.com/office/powerpoint/2010/main" val="1005041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 Two Air Masses</a:t>
            </a:r>
            <a:endParaRPr lang="en-GB" dirty="0"/>
          </a:p>
        </p:txBody>
      </p:sp>
      <p:pic>
        <p:nvPicPr>
          <p:cNvPr id="4" name="Picture 3"/>
          <p:cNvPicPr>
            <a:picLocks noChangeAspect="1"/>
          </p:cNvPicPr>
          <p:nvPr/>
        </p:nvPicPr>
        <p:blipFill>
          <a:blip r:embed="rId2"/>
          <a:stretch>
            <a:fillRect/>
          </a:stretch>
        </p:blipFill>
        <p:spPr>
          <a:xfrm>
            <a:off x="2015716" y="1556792"/>
            <a:ext cx="5112568" cy="5163694"/>
          </a:xfrm>
          <a:prstGeom prst="rect">
            <a:avLst/>
          </a:prstGeom>
        </p:spPr>
      </p:pic>
      <p:sp>
        <p:nvSpPr>
          <p:cNvPr id="5" name="Down Arrow 4"/>
          <p:cNvSpPr/>
          <p:nvPr/>
        </p:nvSpPr>
        <p:spPr bwMode="auto">
          <a:xfrm rot="2263044">
            <a:off x="5023838" y="1575754"/>
            <a:ext cx="451936" cy="1160701"/>
          </a:xfrm>
          <a:prstGeom prst="down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6" name="Down Arrow 5"/>
          <p:cNvSpPr/>
          <p:nvPr/>
        </p:nvSpPr>
        <p:spPr bwMode="auto">
          <a:xfrm rot="13448582">
            <a:off x="3544222" y="3350481"/>
            <a:ext cx="451936" cy="1160701"/>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7" name="TextBox 6"/>
          <p:cNvSpPr txBox="1"/>
          <p:nvPr/>
        </p:nvSpPr>
        <p:spPr>
          <a:xfrm>
            <a:off x="5783595" y="1268760"/>
            <a:ext cx="3024336" cy="1015663"/>
          </a:xfrm>
          <a:prstGeom prst="rect">
            <a:avLst/>
          </a:prstGeom>
          <a:solidFill>
            <a:schemeClr val="bg1"/>
          </a:solidFill>
          <a:ln>
            <a:solidFill>
              <a:schemeClr val="tx1"/>
            </a:solidFill>
          </a:ln>
        </p:spPr>
        <p:txBody>
          <a:bodyPr wrap="square" rtlCol="0">
            <a:spAutoFit/>
          </a:bodyPr>
          <a:lstStyle/>
          <a:p>
            <a:r>
              <a:rPr lang="en-GB" sz="2000" dirty="0" smtClean="0"/>
              <a:t>Tropical Continental (travelled over land (continent)) = dry.</a:t>
            </a:r>
            <a:endParaRPr lang="en-GB" sz="2000" dirty="0"/>
          </a:p>
        </p:txBody>
      </p:sp>
      <p:sp>
        <p:nvSpPr>
          <p:cNvPr id="9" name="TextBox 8"/>
          <p:cNvSpPr txBox="1"/>
          <p:nvPr/>
        </p:nvSpPr>
        <p:spPr>
          <a:xfrm>
            <a:off x="1312196" y="4481434"/>
            <a:ext cx="3024336" cy="1015663"/>
          </a:xfrm>
          <a:prstGeom prst="rect">
            <a:avLst/>
          </a:prstGeom>
          <a:solidFill>
            <a:schemeClr val="bg1"/>
          </a:solidFill>
          <a:ln>
            <a:solidFill>
              <a:schemeClr val="tx1"/>
            </a:solidFill>
          </a:ln>
        </p:spPr>
        <p:txBody>
          <a:bodyPr wrap="square" rtlCol="0">
            <a:spAutoFit/>
          </a:bodyPr>
          <a:lstStyle/>
          <a:p>
            <a:r>
              <a:rPr lang="en-GB" sz="2000" dirty="0" smtClean="0"/>
              <a:t>Tropical Maritime (travelled over sea (maritime)) = wet</a:t>
            </a:r>
            <a:endParaRPr lang="en-GB" sz="2000" dirty="0"/>
          </a:p>
        </p:txBody>
      </p:sp>
      <p:sp>
        <p:nvSpPr>
          <p:cNvPr id="10" name="TextBox 9"/>
          <p:cNvSpPr txBox="1"/>
          <p:nvPr/>
        </p:nvSpPr>
        <p:spPr>
          <a:xfrm>
            <a:off x="6715680" y="5733256"/>
            <a:ext cx="2232248" cy="707886"/>
          </a:xfrm>
          <a:prstGeom prst="rect">
            <a:avLst/>
          </a:prstGeom>
          <a:solidFill>
            <a:schemeClr val="bg1"/>
          </a:solidFill>
          <a:ln>
            <a:solidFill>
              <a:schemeClr val="tx1"/>
            </a:solidFill>
          </a:ln>
        </p:spPr>
        <p:txBody>
          <a:bodyPr wrap="square" rtlCol="0">
            <a:spAutoFit/>
          </a:bodyPr>
          <a:lstStyle/>
          <a:p>
            <a:r>
              <a:rPr lang="en-GB" sz="2000" dirty="0" smtClean="0"/>
              <a:t>Copy Figure 2.23 (page 22)</a:t>
            </a:r>
            <a:endParaRPr lang="en-GB" sz="2000" dirty="0"/>
          </a:p>
        </p:txBody>
      </p:sp>
    </p:spTree>
    <p:extLst>
      <p:ext uri="{BB962C8B-B14F-4D97-AF65-F5344CB8AC3E}">
        <p14:creationId xmlns:p14="http://schemas.microsoft.com/office/powerpoint/2010/main" val="127125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382178">
            <a:off x="460292" y="764704"/>
            <a:ext cx="8229600" cy="5544616"/>
          </a:xfrm>
          <a:solidFill>
            <a:schemeClr val="bg1"/>
          </a:solidFill>
          <a:ln>
            <a:solidFill>
              <a:schemeClr val="tx1"/>
            </a:solidFill>
          </a:ln>
        </p:spPr>
        <p:txBody>
          <a:bodyPr/>
          <a:lstStyle/>
          <a:p>
            <a:r>
              <a:rPr lang="en-GB" sz="6000" dirty="0" smtClean="0"/>
              <a:t>Now put it all together – How does the </a:t>
            </a:r>
            <a:r>
              <a:rPr lang="en-GB" sz="6000" dirty="0"/>
              <a:t>ITCZ </a:t>
            </a:r>
            <a:r>
              <a:rPr lang="en-GB" sz="6000" dirty="0" smtClean="0"/>
              <a:t>and </a:t>
            </a:r>
            <a:r>
              <a:rPr lang="en-GB" sz="6000" dirty="0"/>
              <a:t>its associated air masses influence the climate of Africa?</a:t>
            </a:r>
            <a:r>
              <a:rPr lang="en-GB" dirty="0"/>
              <a:t/>
            </a:r>
            <a:br>
              <a:rPr lang="en-GB" dirty="0"/>
            </a:br>
            <a:endParaRPr lang="en-GB" dirty="0"/>
          </a:p>
        </p:txBody>
      </p:sp>
    </p:spTree>
    <p:extLst>
      <p:ext uri="{BB962C8B-B14F-4D97-AF65-F5344CB8AC3E}">
        <p14:creationId xmlns:p14="http://schemas.microsoft.com/office/powerpoint/2010/main" val="3876328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04800" y="0"/>
            <a:ext cx="8510588" cy="1325563"/>
          </a:xfrm>
          <a:prstGeom prst="rect">
            <a:avLst/>
          </a:prstGeom>
        </p:spPr>
        <p:txBody>
          <a:bodyPr/>
          <a:lstStyle/>
          <a:p>
            <a:pPr marL="319088" indent="-319088" algn="r">
              <a:buClr>
                <a:srgbClr val="C3260C"/>
              </a:buClr>
              <a:buSzPct val="128000"/>
              <a:buFont typeface="Georgia" pitchFamily="18" charset="0"/>
              <a:buChar char="*"/>
              <a:defRPr/>
            </a:pPr>
            <a:r>
              <a:rPr lang="en-GB" sz="2800" dirty="0" smtClean="0">
                <a:solidFill>
                  <a:srgbClr val="CC6600"/>
                </a:solidFill>
                <a:effectLst>
                  <a:reflection blurRad="6350" stA="55000" endA="300" endPos="45500" dir="5400000" sy="-100000" algn="bl" rotWithShape="0"/>
                </a:effectLst>
                <a:latin typeface="Trebuchet MS"/>
                <a:ea typeface="+mn-ea"/>
              </a:rPr>
              <a:t>How does the ITCZ and its associated air masses influence the climate of Africa?</a:t>
            </a:r>
            <a:endParaRPr lang="en-GB" sz="2800" dirty="0">
              <a:solidFill>
                <a:srgbClr val="CC6600"/>
              </a:solidFill>
              <a:effectLst>
                <a:reflection blurRad="6350" stA="55000" endA="300" endPos="45500" dir="5400000" sy="-100000" algn="bl" rotWithShape="0"/>
              </a:effectLst>
              <a:latin typeface="Trebuchet MS"/>
              <a:ea typeface="+mn-ea"/>
            </a:endParaRPr>
          </a:p>
        </p:txBody>
      </p:sp>
      <p:sp>
        <p:nvSpPr>
          <p:cNvPr id="3" name="Rectangle 3"/>
          <p:cNvSpPr txBox="1">
            <a:spLocks noRot="1" noChangeArrowheads="1"/>
          </p:cNvSpPr>
          <p:nvPr/>
        </p:nvSpPr>
        <p:spPr>
          <a:xfrm>
            <a:off x="301625" y="1219200"/>
            <a:ext cx="8540750" cy="5257800"/>
          </a:xfrm>
          <a:prstGeom prst="rect">
            <a:avLst/>
          </a:prstGeom>
          <a:solidFill>
            <a:schemeClr val="bg1"/>
          </a:solidFill>
          <a:ln>
            <a:solidFill>
              <a:schemeClr val="tx1"/>
            </a:solidFill>
          </a:ln>
        </p:spPr>
        <p:txBody>
          <a:bodyPr/>
          <a:lstStyle/>
          <a:p>
            <a:pPr marL="228600" indent="-182563">
              <a:spcBef>
                <a:spcPct val="20000"/>
              </a:spcBef>
              <a:spcAft>
                <a:spcPts val="300"/>
              </a:spcAft>
              <a:buClr>
                <a:srgbClr val="C3260C"/>
              </a:buClr>
              <a:buSzPct val="130000"/>
              <a:buFont typeface="Wingdings" pitchFamily="2" charset="2"/>
              <a:buNone/>
              <a:defRPr/>
            </a:pPr>
            <a:r>
              <a:rPr lang="en-GB" sz="2400" b="0" dirty="0" smtClean="0">
                <a:solidFill>
                  <a:prstClr val="black"/>
                </a:solidFill>
                <a:effectLst>
                  <a:outerShdw blurRad="38100" dist="38100" dir="2700000" algn="tl">
                    <a:srgbClr val="000000">
                      <a:alpha val="43137"/>
                    </a:srgbClr>
                  </a:outerShdw>
                </a:effectLst>
                <a:latin typeface="Trebuchet MS"/>
                <a:ea typeface="+mn-ea"/>
              </a:rPr>
              <a:t>The ITCZ shifts position throughout the year in relation to</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prstClr val="black"/>
                </a:solidFill>
                <a:effectLst>
                  <a:outerShdw blurRad="38100" dist="38100" dir="2700000" algn="tl">
                    <a:srgbClr val="000000">
                      <a:alpha val="43137"/>
                    </a:srgbClr>
                  </a:outerShdw>
                </a:effectLst>
                <a:latin typeface="Trebuchet MS"/>
                <a:ea typeface="+mn-ea"/>
              </a:rPr>
              <a:t>the apparent movement of the sun because of the way the </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prstClr val="black"/>
                </a:solidFill>
                <a:effectLst>
                  <a:outerShdw blurRad="38100" dist="38100" dir="2700000" algn="tl">
                    <a:srgbClr val="000000">
                      <a:alpha val="43137"/>
                    </a:srgbClr>
                  </a:outerShdw>
                </a:effectLst>
                <a:latin typeface="Trebuchet MS"/>
                <a:ea typeface="+mn-ea"/>
              </a:rPr>
              <a:t>earth sits on its axis.</a:t>
            </a:r>
          </a:p>
          <a:p>
            <a:pPr marL="228600" indent="-182563">
              <a:spcBef>
                <a:spcPct val="20000"/>
              </a:spcBef>
              <a:spcAft>
                <a:spcPts val="300"/>
              </a:spcAft>
              <a:buClr>
                <a:srgbClr val="C3260C"/>
              </a:buClr>
              <a:buSzPct val="130000"/>
              <a:buFont typeface="Wingdings" pitchFamily="2" charset="2"/>
              <a:buNone/>
              <a:defRPr/>
            </a:pPr>
            <a:r>
              <a:rPr lang="en-GB" sz="2400" b="0" u="sng" dirty="0" smtClean="0">
                <a:solidFill>
                  <a:srgbClr val="8E58B6"/>
                </a:solidFill>
                <a:effectLst>
                  <a:outerShdw blurRad="38100" dist="38100" dir="2700000" algn="tl">
                    <a:srgbClr val="000000">
                      <a:alpha val="43137"/>
                    </a:srgbClr>
                  </a:outerShdw>
                </a:effectLst>
                <a:latin typeface="Trebuchet MS"/>
                <a:ea typeface="+mn-ea"/>
              </a:rPr>
              <a:t>In July</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CC6600"/>
                </a:solidFill>
                <a:effectLst>
                  <a:outerShdw blurRad="38100" dist="38100" dir="2700000" algn="tl">
                    <a:srgbClr val="000000">
                      <a:alpha val="43137"/>
                    </a:srgbClr>
                  </a:outerShdw>
                </a:effectLst>
                <a:latin typeface="Trebuchet MS"/>
                <a:ea typeface="+mn-ea"/>
              </a:rPr>
              <a:t>The sun is directly overhead the Tropic of Cancer due to the </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CC6600"/>
                </a:solidFill>
                <a:effectLst>
                  <a:outerShdw blurRad="38100" dist="38100" dir="2700000" algn="tl">
                    <a:srgbClr val="000000">
                      <a:alpha val="43137"/>
                    </a:srgbClr>
                  </a:outerShdw>
                </a:effectLst>
                <a:latin typeface="Trebuchet MS"/>
                <a:ea typeface="+mn-ea"/>
              </a:rPr>
              <a:t>tilt of the earth.  The ITCZ migrates northwards and is </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CC6600"/>
                </a:solidFill>
                <a:effectLst>
                  <a:outerShdw blurRad="38100" dist="38100" dir="2700000" algn="tl">
                    <a:srgbClr val="000000">
                      <a:alpha val="43137"/>
                    </a:srgbClr>
                  </a:outerShdw>
                </a:effectLst>
                <a:latin typeface="Trebuchet MS"/>
                <a:ea typeface="+mn-ea"/>
              </a:rPr>
              <a:t>positioned over the Tropic of Cancer.</a:t>
            </a:r>
            <a:endParaRPr lang="en-GB" sz="2400" b="0" dirty="0">
              <a:solidFill>
                <a:srgbClr val="CC6600"/>
              </a:solidFill>
              <a:effectLst>
                <a:outerShdw blurRad="38100" dist="38100" dir="2700000" algn="tl">
                  <a:srgbClr val="000000">
                    <a:alpha val="43137"/>
                  </a:srgbClr>
                </a:outerShdw>
              </a:effectLst>
              <a:latin typeface="Trebuchet MS"/>
              <a:ea typeface="+mn-ea"/>
            </a:endParaRPr>
          </a:p>
        </p:txBody>
      </p:sp>
      <p:grpSp>
        <p:nvGrpSpPr>
          <p:cNvPr id="4" name="Group 28"/>
          <p:cNvGrpSpPr>
            <a:grpSpLocks/>
          </p:cNvGrpSpPr>
          <p:nvPr/>
        </p:nvGrpSpPr>
        <p:grpSpPr bwMode="auto">
          <a:xfrm>
            <a:off x="838200" y="4724400"/>
            <a:ext cx="3657600" cy="1524000"/>
            <a:chOff x="528" y="2976"/>
            <a:chExt cx="2304" cy="960"/>
          </a:xfrm>
        </p:grpSpPr>
        <p:grpSp>
          <p:nvGrpSpPr>
            <p:cNvPr id="5" name="Group 27"/>
            <p:cNvGrpSpPr>
              <a:grpSpLocks/>
            </p:cNvGrpSpPr>
            <p:nvPr/>
          </p:nvGrpSpPr>
          <p:grpSpPr bwMode="auto">
            <a:xfrm>
              <a:off x="720" y="2976"/>
              <a:ext cx="2112" cy="960"/>
              <a:chOff x="720" y="2976"/>
              <a:chExt cx="2112" cy="960"/>
            </a:xfrm>
          </p:grpSpPr>
          <p:sp>
            <p:nvSpPr>
              <p:cNvPr id="9" name="Oval 4"/>
              <p:cNvSpPr>
                <a:spLocks noChangeArrowheads="1"/>
              </p:cNvSpPr>
              <p:nvPr/>
            </p:nvSpPr>
            <p:spPr bwMode="auto">
              <a:xfrm>
                <a:off x="720" y="3024"/>
                <a:ext cx="960" cy="864"/>
              </a:xfrm>
              <a:prstGeom prst="ellipse">
                <a:avLst/>
              </a:prstGeom>
              <a:solidFill>
                <a:schemeClr val="accent2"/>
              </a:solidFill>
              <a:ln w="9525">
                <a:solidFill>
                  <a:schemeClr val="accent2"/>
                </a:solidFill>
                <a:round/>
                <a:headEnd/>
                <a:tailEnd/>
              </a:ln>
              <a:effectLst/>
            </p:spPr>
            <p:txBody>
              <a:bodyPr wrap="none" anchor="ctr"/>
              <a:lstStyle/>
              <a:p>
                <a:pPr eaLnBrk="1" hangingPunct="1"/>
                <a:endParaRPr lang="en-GB" sz="1800" b="0">
                  <a:solidFill>
                    <a:prstClr val="black"/>
                  </a:solidFill>
                  <a:latin typeface="Arial" charset="0"/>
                  <a:ea typeface="+mn-ea"/>
                </a:endParaRPr>
              </a:p>
            </p:txBody>
          </p:sp>
          <p:sp>
            <p:nvSpPr>
              <p:cNvPr id="10" name="Line 5"/>
              <p:cNvSpPr>
                <a:spLocks noChangeShapeType="1"/>
              </p:cNvSpPr>
              <p:nvPr/>
            </p:nvSpPr>
            <p:spPr bwMode="auto">
              <a:xfrm>
                <a:off x="864" y="3168"/>
                <a:ext cx="720" cy="576"/>
              </a:xfrm>
              <a:prstGeom prst="line">
                <a:avLst/>
              </a:prstGeom>
              <a:noFill/>
              <a:ln w="38100">
                <a:solidFill>
                  <a:srgbClr val="FF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11" name="Line 6"/>
              <p:cNvSpPr>
                <a:spLocks noChangeShapeType="1"/>
              </p:cNvSpPr>
              <p:nvPr/>
            </p:nvSpPr>
            <p:spPr bwMode="auto">
              <a:xfrm>
                <a:off x="960" y="3072"/>
                <a:ext cx="672" cy="528"/>
              </a:xfrm>
              <a:prstGeom prst="line">
                <a:avLst/>
              </a:prstGeom>
              <a:noFill/>
              <a:ln w="9525">
                <a:solidFill>
                  <a:srgbClr val="FF0000"/>
                </a:solidFill>
                <a:prstDash val="dash"/>
                <a:round/>
                <a:headEnd/>
                <a:tailEnd/>
              </a:ln>
              <a:effectLst/>
            </p:spPr>
            <p:txBody>
              <a:bodyPr/>
              <a:lstStyle/>
              <a:p>
                <a:pPr eaLnBrk="1" hangingPunct="1"/>
                <a:endParaRPr lang="en-GB" sz="1800" b="0">
                  <a:solidFill>
                    <a:prstClr val="black"/>
                  </a:solidFill>
                  <a:latin typeface="Arial" charset="0"/>
                  <a:ea typeface="+mn-ea"/>
                </a:endParaRPr>
              </a:p>
            </p:txBody>
          </p:sp>
          <p:sp>
            <p:nvSpPr>
              <p:cNvPr id="12" name="Line 7"/>
              <p:cNvSpPr>
                <a:spLocks noChangeShapeType="1"/>
              </p:cNvSpPr>
              <p:nvPr/>
            </p:nvSpPr>
            <p:spPr bwMode="auto">
              <a:xfrm>
                <a:off x="768" y="3264"/>
                <a:ext cx="672" cy="528"/>
              </a:xfrm>
              <a:prstGeom prst="line">
                <a:avLst/>
              </a:prstGeom>
              <a:noFill/>
              <a:ln w="9525">
                <a:solidFill>
                  <a:srgbClr val="FF0000"/>
                </a:solidFill>
                <a:prstDash val="dash"/>
                <a:round/>
                <a:headEnd/>
                <a:tailEnd/>
              </a:ln>
              <a:effectLst/>
            </p:spPr>
            <p:txBody>
              <a:bodyPr/>
              <a:lstStyle/>
              <a:p>
                <a:pPr eaLnBrk="1" hangingPunct="1"/>
                <a:endParaRPr lang="en-GB" sz="1800" b="0">
                  <a:solidFill>
                    <a:prstClr val="black"/>
                  </a:solidFill>
                  <a:latin typeface="Arial" charset="0"/>
                  <a:ea typeface="+mn-ea"/>
                </a:endParaRPr>
              </a:p>
            </p:txBody>
          </p:sp>
          <p:sp>
            <p:nvSpPr>
              <p:cNvPr id="13" name="Line 8"/>
              <p:cNvSpPr>
                <a:spLocks noChangeShapeType="1"/>
              </p:cNvSpPr>
              <p:nvPr/>
            </p:nvSpPr>
            <p:spPr bwMode="auto">
              <a:xfrm flipH="1">
                <a:off x="768" y="3792"/>
                <a:ext cx="96" cy="144"/>
              </a:xfrm>
              <a:prstGeom prst="line">
                <a:avLst/>
              </a:prstGeom>
              <a:noFill/>
              <a:ln w="9525">
                <a:solidFill>
                  <a:schemeClr val="accent2"/>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14" name="Line 9"/>
              <p:cNvSpPr>
                <a:spLocks noChangeShapeType="1"/>
              </p:cNvSpPr>
              <p:nvPr/>
            </p:nvSpPr>
            <p:spPr bwMode="auto">
              <a:xfrm flipV="1">
                <a:off x="1488" y="2976"/>
                <a:ext cx="144" cy="144"/>
              </a:xfrm>
              <a:prstGeom prst="line">
                <a:avLst/>
              </a:prstGeom>
              <a:noFill/>
              <a:ln w="9525">
                <a:solidFill>
                  <a:schemeClr val="accent2"/>
                </a:solidFill>
                <a:round/>
                <a:headEnd/>
                <a:tailEnd/>
              </a:ln>
              <a:effectLst/>
            </p:spPr>
            <p:txBody>
              <a:bodyPr/>
              <a:lstStyle/>
              <a:p>
                <a:pPr eaLnBrk="1" hangingPunct="1"/>
                <a:endParaRPr lang="en-GB" sz="1800" b="0">
                  <a:solidFill>
                    <a:prstClr val="black"/>
                  </a:solidFill>
                  <a:latin typeface="Arial" charset="0"/>
                  <a:ea typeface="+mn-ea"/>
                </a:endParaRPr>
              </a:p>
            </p:txBody>
          </p:sp>
          <p:pic>
            <p:nvPicPr>
              <p:cNvPr id="15" name="Picture 10" descr="AG00433_"/>
              <p:cNvPicPr>
                <a:picLocks noChangeAspect="1" noChangeArrowheads="1" noCrop="1"/>
              </p:cNvPicPr>
              <p:nvPr/>
            </p:nvPicPr>
            <p:blipFill>
              <a:blip r:embed="rId3" cstate="print"/>
              <a:srcRect/>
              <a:stretch>
                <a:fillRect/>
              </a:stretch>
            </p:blipFill>
            <p:spPr bwMode="auto">
              <a:xfrm>
                <a:off x="2208" y="3332"/>
                <a:ext cx="624" cy="492"/>
              </a:xfrm>
              <a:prstGeom prst="rect">
                <a:avLst/>
              </a:prstGeom>
              <a:noFill/>
            </p:spPr>
          </p:pic>
          <p:sp>
            <p:nvSpPr>
              <p:cNvPr id="16" name="AutoShape 11"/>
              <p:cNvSpPr>
                <a:spLocks noChangeArrowheads="1"/>
              </p:cNvSpPr>
              <p:nvPr/>
            </p:nvSpPr>
            <p:spPr bwMode="auto">
              <a:xfrm>
                <a:off x="1632" y="3552"/>
                <a:ext cx="528" cy="144"/>
              </a:xfrm>
              <a:prstGeom prst="leftArrow">
                <a:avLst>
                  <a:gd name="adj1" fmla="val 50000"/>
                  <a:gd name="adj2" fmla="val 91667"/>
                </a:avLst>
              </a:prstGeom>
              <a:solidFill>
                <a:schemeClr val="hlink"/>
              </a:solidFill>
              <a:ln w="9525">
                <a:solidFill>
                  <a:schemeClr val="hlink"/>
                </a:solidFill>
                <a:miter lim="800000"/>
                <a:headEnd/>
                <a:tailEnd/>
              </a:ln>
              <a:effectLst/>
            </p:spPr>
            <p:txBody>
              <a:bodyPr wrap="none" anchor="ctr"/>
              <a:lstStyle/>
              <a:p>
                <a:pPr algn="ctr" eaLnBrk="1" hangingPunct="1"/>
                <a:endParaRPr lang="en-US" sz="1800" b="0">
                  <a:solidFill>
                    <a:srgbClr val="8E58B6"/>
                  </a:solidFill>
                  <a:latin typeface="Arial" charset="0"/>
                  <a:ea typeface="+mn-ea"/>
                </a:endParaRPr>
              </a:p>
            </p:txBody>
          </p:sp>
        </p:grpSp>
        <p:sp>
          <p:nvSpPr>
            <p:cNvPr id="6" name="Text Box 12"/>
            <p:cNvSpPr txBox="1">
              <a:spLocks noChangeArrowheads="1"/>
            </p:cNvSpPr>
            <p:nvPr/>
          </p:nvSpPr>
          <p:spPr bwMode="auto">
            <a:xfrm rot="2252911">
              <a:off x="864" y="3264"/>
              <a:ext cx="1248" cy="192"/>
            </a:xfrm>
            <a:prstGeom prst="rect">
              <a:avLst/>
            </a:prstGeom>
            <a:noFill/>
            <a:ln w="9525">
              <a:noFill/>
              <a:miter lim="800000"/>
              <a:headEnd/>
              <a:tailEnd/>
            </a:ln>
            <a:effectLst/>
          </p:spPr>
          <p:txBody>
            <a:bodyPr>
              <a:spAutoFit/>
            </a:bodyPr>
            <a:lstStyle/>
            <a:p>
              <a:pPr eaLnBrk="1" hangingPunct="1">
                <a:spcBef>
                  <a:spcPct val="50000"/>
                </a:spcBef>
              </a:pPr>
              <a:r>
                <a:rPr lang="en-GB" sz="1400" b="0">
                  <a:solidFill>
                    <a:srgbClr val="000000"/>
                  </a:solidFill>
                  <a:latin typeface="Arial" charset="0"/>
                  <a:ea typeface="+mn-ea"/>
                </a:rPr>
                <a:t>Tropic of Cancer</a:t>
              </a:r>
            </a:p>
          </p:txBody>
        </p:sp>
        <p:sp>
          <p:nvSpPr>
            <p:cNvPr id="7" name="Text Box 13"/>
            <p:cNvSpPr txBox="1">
              <a:spLocks noChangeArrowheads="1"/>
            </p:cNvSpPr>
            <p:nvPr/>
          </p:nvSpPr>
          <p:spPr bwMode="auto">
            <a:xfrm rot="2406822">
              <a:off x="912" y="3360"/>
              <a:ext cx="960" cy="192"/>
            </a:xfrm>
            <a:prstGeom prst="rect">
              <a:avLst/>
            </a:prstGeom>
            <a:noFill/>
            <a:ln w="9525">
              <a:noFill/>
              <a:miter lim="800000"/>
              <a:headEnd/>
              <a:tailEnd/>
            </a:ln>
            <a:effectLst/>
          </p:spPr>
          <p:txBody>
            <a:bodyPr>
              <a:spAutoFit/>
            </a:bodyPr>
            <a:lstStyle/>
            <a:p>
              <a:pPr eaLnBrk="1" hangingPunct="1">
                <a:spcBef>
                  <a:spcPct val="50000"/>
                </a:spcBef>
              </a:pPr>
              <a:r>
                <a:rPr lang="en-GB" sz="1400" b="0">
                  <a:solidFill>
                    <a:srgbClr val="000000"/>
                  </a:solidFill>
                  <a:latin typeface="Arial" charset="0"/>
                  <a:ea typeface="+mn-ea"/>
                </a:rPr>
                <a:t>Equator</a:t>
              </a:r>
            </a:p>
          </p:txBody>
        </p:sp>
        <p:sp>
          <p:nvSpPr>
            <p:cNvPr id="8" name="Text Box 14"/>
            <p:cNvSpPr txBox="1">
              <a:spLocks noChangeArrowheads="1"/>
            </p:cNvSpPr>
            <p:nvPr/>
          </p:nvSpPr>
          <p:spPr bwMode="auto">
            <a:xfrm rot="2213165">
              <a:off x="528" y="3648"/>
              <a:ext cx="1824" cy="192"/>
            </a:xfrm>
            <a:prstGeom prst="rect">
              <a:avLst/>
            </a:prstGeom>
            <a:noFill/>
            <a:ln w="9525">
              <a:noFill/>
              <a:miter lim="800000"/>
              <a:headEnd/>
              <a:tailEnd/>
            </a:ln>
            <a:effectLst/>
          </p:spPr>
          <p:txBody>
            <a:bodyPr>
              <a:spAutoFit/>
            </a:bodyPr>
            <a:lstStyle/>
            <a:p>
              <a:pPr eaLnBrk="1" hangingPunct="1">
                <a:spcBef>
                  <a:spcPct val="50000"/>
                </a:spcBef>
              </a:pPr>
              <a:r>
                <a:rPr lang="en-GB" sz="1400" b="0">
                  <a:solidFill>
                    <a:srgbClr val="000000"/>
                  </a:solidFill>
                  <a:latin typeface="Arial" charset="0"/>
                  <a:ea typeface="+mn-ea"/>
                </a:rPr>
                <a:t>Tropic of Capricorn</a:t>
              </a:r>
            </a:p>
          </p:txBody>
        </p:sp>
      </p:grpSp>
      <p:grpSp>
        <p:nvGrpSpPr>
          <p:cNvPr id="17" name="Group 29"/>
          <p:cNvGrpSpPr>
            <a:grpSpLocks/>
          </p:cNvGrpSpPr>
          <p:nvPr/>
        </p:nvGrpSpPr>
        <p:grpSpPr bwMode="auto">
          <a:xfrm>
            <a:off x="5181600" y="4191000"/>
            <a:ext cx="3962400" cy="2438400"/>
            <a:chOff x="3264" y="2640"/>
            <a:chExt cx="2496" cy="1536"/>
          </a:xfrm>
        </p:grpSpPr>
        <p:pic>
          <p:nvPicPr>
            <p:cNvPr id="18" name="Picture 16" descr="AFRICA2"/>
            <p:cNvPicPr>
              <a:picLocks noChangeAspect="1" noChangeArrowheads="1"/>
            </p:cNvPicPr>
            <p:nvPr/>
          </p:nvPicPr>
          <p:blipFill>
            <a:blip r:embed="rId4" cstate="print"/>
            <a:srcRect/>
            <a:stretch>
              <a:fillRect/>
            </a:stretch>
          </p:blipFill>
          <p:spPr bwMode="auto">
            <a:xfrm>
              <a:off x="3552" y="2928"/>
              <a:ext cx="1125" cy="1248"/>
            </a:xfrm>
            <a:prstGeom prst="rect">
              <a:avLst/>
            </a:prstGeom>
            <a:noFill/>
            <a:ln w="9525">
              <a:noFill/>
              <a:miter lim="800000"/>
              <a:headEnd/>
              <a:tailEnd/>
            </a:ln>
            <a:effectLst>
              <a:outerShdw dist="107763" dir="2700000" algn="ctr" rotWithShape="0">
                <a:srgbClr val="808080"/>
              </a:outerShdw>
            </a:effectLst>
          </p:spPr>
        </p:pic>
        <p:sp>
          <p:nvSpPr>
            <p:cNvPr id="19" name="Line 17"/>
            <p:cNvSpPr>
              <a:spLocks noChangeShapeType="1"/>
            </p:cNvSpPr>
            <p:nvPr/>
          </p:nvSpPr>
          <p:spPr bwMode="auto">
            <a:xfrm>
              <a:off x="4992" y="2832"/>
              <a:ext cx="0" cy="1344"/>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0" name="Line 19"/>
            <p:cNvSpPr>
              <a:spLocks noChangeShapeType="1"/>
            </p:cNvSpPr>
            <p:nvPr/>
          </p:nvSpPr>
          <p:spPr bwMode="auto">
            <a:xfrm>
              <a:off x="4992" y="3600"/>
              <a:ext cx="192" cy="0"/>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1" name="Line 20"/>
            <p:cNvSpPr>
              <a:spLocks noChangeShapeType="1"/>
            </p:cNvSpPr>
            <p:nvPr/>
          </p:nvSpPr>
          <p:spPr bwMode="auto">
            <a:xfrm>
              <a:off x="4992" y="3312"/>
              <a:ext cx="192" cy="0"/>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2" name="Line 21"/>
            <p:cNvSpPr>
              <a:spLocks noChangeShapeType="1"/>
            </p:cNvSpPr>
            <p:nvPr/>
          </p:nvSpPr>
          <p:spPr bwMode="auto">
            <a:xfrm>
              <a:off x="4992" y="3936"/>
              <a:ext cx="192" cy="0"/>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3" name="Text Box 22"/>
            <p:cNvSpPr txBox="1">
              <a:spLocks noChangeArrowheads="1"/>
            </p:cNvSpPr>
            <p:nvPr/>
          </p:nvSpPr>
          <p:spPr bwMode="auto">
            <a:xfrm>
              <a:off x="5184" y="2832"/>
              <a:ext cx="576" cy="1212"/>
            </a:xfrm>
            <a:prstGeom prst="rect">
              <a:avLst/>
            </a:prstGeom>
            <a:noFill/>
            <a:ln w="9525">
              <a:noFill/>
              <a:miter lim="800000"/>
              <a:headEnd/>
              <a:tailEnd/>
            </a:ln>
            <a:effectLst/>
          </p:spPr>
          <p:txBody>
            <a:bodyPr>
              <a:spAutoFit/>
            </a:bodyPr>
            <a:lstStyle/>
            <a:p>
              <a:pPr eaLnBrk="1" hangingPunct="1">
                <a:spcBef>
                  <a:spcPct val="50000"/>
                </a:spcBef>
              </a:pPr>
              <a:endParaRPr lang="en-GB" sz="1800" b="0">
                <a:solidFill>
                  <a:prstClr val="black"/>
                </a:solidFill>
                <a:latin typeface="Arial" charset="0"/>
                <a:ea typeface="+mn-ea"/>
              </a:endParaRPr>
            </a:p>
            <a:p>
              <a:pPr eaLnBrk="1" hangingPunct="1">
                <a:spcBef>
                  <a:spcPct val="50000"/>
                </a:spcBef>
              </a:pPr>
              <a:endParaRPr lang="en-GB" sz="1200" b="0">
                <a:solidFill>
                  <a:srgbClr val="000000"/>
                </a:solidFill>
                <a:latin typeface="Arial" charset="0"/>
                <a:ea typeface="+mn-ea"/>
              </a:endParaRPr>
            </a:p>
            <a:p>
              <a:pPr eaLnBrk="1" hangingPunct="1">
                <a:spcBef>
                  <a:spcPct val="50000"/>
                </a:spcBef>
              </a:pPr>
              <a:r>
                <a:rPr lang="en-GB" sz="1200" b="0">
                  <a:solidFill>
                    <a:srgbClr val="000000"/>
                  </a:solidFill>
                  <a:latin typeface="Arial" charset="0"/>
                  <a:ea typeface="+mn-ea"/>
                </a:rPr>
                <a:t>23 </a:t>
              </a:r>
              <a:r>
                <a:rPr lang="en-GB" sz="1200" b="0">
                  <a:solidFill>
                    <a:srgbClr val="000000"/>
                  </a:solidFill>
                  <a:latin typeface="Arial" charset="0"/>
                  <a:ea typeface="+mn-ea"/>
                  <a:cs typeface="Arial" charset="0"/>
                </a:rPr>
                <a:t>½ºN</a:t>
              </a:r>
            </a:p>
            <a:p>
              <a:pPr eaLnBrk="1" hangingPunct="1">
                <a:spcBef>
                  <a:spcPct val="50000"/>
                </a:spcBef>
              </a:pPr>
              <a:endParaRPr lang="en-GB" sz="800" b="0">
                <a:solidFill>
                  <a:srgbClr val="000000"/>
                </a:solidFill>
                <a:latin typeface="Arial" charset="0"/>
                <a:ea typeface="+mn-ea"/>
                <a:cs typeface="Arial" charset="0"/>
              </a:endParaRPr>
            </a:p>
            <a:p>
              <a:pPr eaLnBrk="1" hangingPunct="1">
                <a:spcBef>
                  <a:spcPct val="50000"/>
                </a:spcBef>
              </a:pPr>
              <a:r>
                <a:rPr lang="en-GB" sz="1200" b="0">
                  <a:solidFill>
                    <a:srgbClr val="000000"/>
                  </a:solidFill>
                  <a:latin typeface="Arial" charset="0"/>
                  <a:ea typeface="+mn-ea"/>
                  <a:cs typeface="Arial" charset="0"/>
                </a:rPr>
                <a:t>0º</a:t>
              </a:r>
            </a:p>
            <a:p>
              <a:pPr eaLnBrk="1" hangingPunct="1">
                <a:spcBef>
                  <a:spcPct val="50000"/>
                </a:spcBef>
              </a:pPr>
              <a:endParaRPr lang="en-GB" sz="1200" b="0">
                <a:solidFill>
                  <a:srgbClr val="000000"/>
                </a:solidFill>
                <a:latin typeface="Arial" charset="0"/>
                <a:ea typeface="+mn-ea"/>
                <a:cs typeface="Arial" charset="0"/>
              </a:endParaRPr>
            </a:p>
            <a:p>
              <a:pPr eaLnBrk="1" hangingPunct="1">
                <a:spcBef>
                  <a:spcPct val="50000"/>
                </a:spcBef>
              </a:pPr>
              <a:r>
                <a:rPr lang="en-GB" sz="1200" b="0">
                  <a:solidFill>
                    <a:srgbClr val="000000"/>
                  </a:solidFill>
                  <a:latin typeface="Arial" charset="0"/>
                  <a:ea typeface="+mn-ea"/>
                  <a:cs typeface="Arial" charset="0"/>
                </a:rPr>
                <a:t>23½ºS</a:t>
              </a:r>
              <a:endParaRPr lang="en-GB" sz="1200" b="0">
                <a:solidFill>
                  <a:srgbClr val="000000"/>
                </a:solidFill>
                <a:latin typeface="Arial" charset="0"/>
                <a:ea typeface="+mn-ea"/>
              </a:endParaRPr>
            </a:p>
          </p:txBody>
        </p:sp>
        <p:sp>
          <p:nvSpPr>
            <p:cNvPr id="24" name="Text Box 23"/>
            <p:cNvSpPr txBox="1">
              <a:spLocks noChangeArrowheads="1"/>
            </p:cNvSpPr>
            <p:nvPr/>
          </p:nvSpPr>
          <p:spPr bwMode="auto">
            <a:xfrm>
              <a:off x="3264" y="3072"/>
              <a:ext cx="624" cy="231"/>
            </a:xfrm>
            <a:prstGeom prst="rect">
              <a:avLst/>
            </a:prstGeom>
            <a:noFill/>
            <a:ln w="9525">
              <a:noFill/>
              <a:miter lim="800000"/>
              <a:headEnd/>
              <a:tailEnd/>
            </a:ln>
            <a:effectLst/>
          </p:spPr>
          <p:txBody>
            <a:bodyPr>
              <a:spAutoFit/>
            </a:bodyPr>
            <a:lstStyle/>
            <a:p>
              <a:pPr eaLnBrk="1" hangingPunct="1">
                <a:spcBef>
                  <a:spcPct val="50000"/>
                </a:spcBef>
              </a:pPr>
              <a:r>
                <a:rPr lang="en-GB" sz="1800">
                  <a:solidFill>
                    <a:srgbClr val="FF0000"/>
                  </a:solidFill>
                  <a:effectLst>
                    <a:outerShdw blurRad="38100" dist="38100" dir="2700000" algn="tl">
                      <a:srgbClr val="000000"/>
                    </a:outerShdw>
                  </a:effectLst>
                  <a:latin typeface="Arial" charset="0"/>
                  <a:ea typeface="+mn-ea"/>
                </a:rPr>
                <a:t>ITCZ</a:t>
              </a:r>
            </a:p>
          </p:txBody>
        </p:sp>
        <p:sp>
          <p:nvSpPr>
            <p:cNvPr id="25" name="Text Box 24"/>
            <p:cNvSpPr txBox="1">
              <a:spLocks noChangeArrowheads="1"/>
            </p:cNvSpPr>
            <p:nvPr/>
          </p:nvSpPr>
          <p:spPr bwMode="auto">
            <a:xfrm>
              <a:off x="3984" y="2640"/>
              <a:ext cx="1200" cy="520"/>
            </a:xfrm>
            <a:prstGeom prst="rect">
              <a:avLst/>
            </a:prstGeom>
            <a:noFill/>
            <a:ln w="9525">
              <a:noFill/>
              <a:miter lim="800000"/>
              <a:headEnd/>
              <a:tailEnd/>
            </a:ln>
            <a:effectLst/>
          </p:spPr>
          <p:txBody>
            <a:bodyPr>
              <a:spAutoFit/>
            </a:bodyPr>
            <a:lstStyle/>
            <a:p>
              <a:pPr eaLnBrk="1" hangingPunct="1">
                <a:spcBef>
                  <a:spcPct val="50000"/>
                </a:spcBef>
              </a:pPr>
              <a:r>
                <a:rPr lang="en-GB" sz="1600" dirty="0">
                  <a:solidFill>
                    <a:srgbClr val="000000"/>
                  </a:solidFill>
                  <a:effectLst>
                    <a:outerShdw blurRad="38100" dist="38100" dir="2700000" algn="tl">
                      <a:srgbClr val="FFFFFF"/>
                    </a:outerShdw>
                  </a:effectLst>
                  <a:latin typeface="Arial" charset="0"/>
                  <a:ea typeface="+mn-ea"/>
                </a:rPr>
                <a:t>ITCZ is positioned at the Tropic of Cancer</a:t>
              </a:r>
            </a:p>
          </p:txBody>
        </p:sp>
        <p:sp>
          <p:nvSpPr>
            <p:cNvPr id="26" name="Line 25"/>
            <p:cNvSpPr>
              <a:spLocks noChangeShapeType="1"/>
            </p:cNvSpPr>
            <p:nvPr/>
          </p:nvSpPr>
          <p:spPr bwMode="auto">
            <a:xfrm flipH="1">
              <a:off x="4608" y="3072"/>
              <a:ext cx="96" cy="192"/>
            </a:xfrm>
            <a:prstGeom prst="line">
              <a:avLst/>
            </a:prstGeom>
            <a:noFill/>
            <a:ln w="9525">
              <a:solidFill>
                <a:srgbClr val="FF0000"/>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27" name="Line 18"/>
            <p:cNvSpPr>
              <a:spLocks noChangeShapeType="1"/>
            </p:cNvSpPr>
            <p:nvPr/>
          </p:nvSpPr>
          <p:spPr bwMode="auto">
            <a:xfrm>
              <a:off x="3312" y="3312"/>
              <a:ext cx="1488" cy="0"/>
            </a:xfrm>
            <a:prstGeom prst="line">
              <a:avLst/>
            </a:prstGeom>
            <a:noFill/>
            <a:ln w="38100">
              <a:solidFill>
                <a:srgbClr val="FF0000"/>
              </a:solidFill>
              <a:round/>
              <a:headEnd/>
              <a:tailEnd/>
            </a:ln>
            <a:effectLst/>
          </p:spPr>
          <p:txBody>
            <a:bodyPr/>
            <a:lstStyle/>
            <a:p>
              <a:pPr eaLnBrk="1" hangingPunct="1"/>
              <a:endParaRPr lang="en-GB" sz="1800" b="0">
                <a:solidFill>
                  <a:prstClr val="black"/>
                </a:solidFill>
                <a:latin typeface="Arial" charset="0"/>
                <a:ea typeface="+mn-ea"/>
              </a:endParaRPr>
            </a:p>
          </p:txBody>
        </p:sp>
      </p:grpSp>
    </p:spTree>
    <p:extLst>
      <p:ext uri="{BB962C8B-B14F-4D97-AF65-F5344CB8AC3E}">
        <p14:creationId xmlns:p14="http://schemas.microsoft.com/office/powerpoint/2010/main" val="940385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0-#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0-#ppt_w/2"/>
                                          </p:val>
                                        </p:tav>
                                        <p:tav tm="100000">
                                          <p:val>
                                            <p:strVal val="#ppt_x"/>
                                          </p:val>
                                        </p:tav>
                                      </p:tavLst>
                                    </p:anim>
                                    <p:anim calcmode="lin" valueType="num">
                                      <p:cBhvr additive="base">
                                        <p:cTn id="6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1625" y="381000"/>
            <a:ext cx="8540750" cy="5718175"/>
          </a:xfrm>
          <a:prstGeom prst="rect">
            <a:avLst/>
          </a:prstGeom>
          <a:solidFill>
            <a:schemeClr val="bg1"/>
          </a:solidFill>
          <a:ln>
            <a:solidFill>
              <a:schemeClr val="tx1"/>
            </a:solidFill>
          </a:ln>
        </p:spPr>
        <p:txBody>
          <a:bodyPr/>
          <a:lstStyle/>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CC6600"/>
                </a:solidFill>
                <a:effectLst>
                  <a:outerShdw blurRad="38100" dist="38100" dir="2700000" algn="tl">
                    <a:srgbClr val="000000">
                      <a:alpha val="43137"/>
                    </a:srgbClr>
                  </a:outerShdw>
                </a:effectLst>
                <a:latin typeface="Trebuchet MS"/>
                <a:ea typeface="+mn-ea"/>
              </a:rPr>
              <a:t>This means that Africa is dominated by the </a:t>
            </a:r>
            <a:r>
              <a:rPr lang="en-GB" sz="2400" b="0" dirty="0" smtClean="0">
                <a:solidFill>
                  <a:srgbClr val="0070C0"/>
                </a:solidFill>
                <a:effectLst>
                  <a:outerShdw blurRad="38100" dist="38100" dir="2700000" algn="tl">
                    <a:srgbClr val="000000">
                      <a:alpha val="43137"/>
                    </a:srgbClr>
                  </a:outerShdw>
                </a:effectLst>
                <a:latin typeface="Trebuchet MS"/>
                <a:ea typeface="+mn-ea"/>
              </a:rPr>
              <a:t>Tropical </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0070C0"/>
                </a:solidFill>
                <a:effectLst>
                  <a:outerShdw blurRad="38100" dist="38100" dir="2700000" algn="tl">
                    <a:srgbClr val="000000">
                      <a:alpha val="43137"/>
                    </a:srgbClr>
                  </a:outerShdw>
                </a:effectLst>
                <a:latin typeface="Trebuchet MS"/>
                <a:ea typeface="+mn-ea"/>
              </a:rPr>
              <a:t>Maritime</a:t>
            </a:r>
            <a:r>
              <a:rPr lang="en-GB" sz="2400" b="0" dirty="0" smtClean="0">
                <a:solidFill>
                  <a:srgbClr val="CC6600"/>
                </a:solidFill>
                <a:effectLst>
                  <a:outerShdw blurRad="38100" dist="38100" dir="2700000" algn="tl">
                    <a:srgbClr val="000000">
                      <a:alpha val="43137"/>
                    </a:srgbClr>
                  </a:outerShdw>
                </a:effectLst>
                <a:latin typeface="Trebuchet MS"/>
                <a:ea typeface="+mn-ea"/>
              </a:rPr>
              <a:t> air mass, bringing with it warm, wet and generally </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CC6600"/>
                </a:solidFill>
                <a:effectLst>
                  <a:outerShdw blurRad="38100" dist="38100" dir="2700000" algn="tl">
                    <a:srgbClr val="000000">
                      <a:alpha val="43137"/>
                    </a:srgbClr>
                  </a:outerShdw>
                </a:effectLst>
                <a:latin typeface="Trebuchet MS"/>
                <a:ea typeface="+mn-ea"/>
              </a:rPr>
              <a:t>unstable conditions.  This explains why July is Africa’s wet </a:t>
            </a:r>
          </a:p>
          <a:p>
            <a:pPr marL="228600" indent="-182563">
              <a:spcBef>
                <a:spcPct val="20000"/>
              </a:spcBef>
              <a:spcAft>
                <a:spcPts val="300"/>
              </a:spcAft>
              <a:buClr>
                <a:srgbClr val="C3260C"/>
              </a:buClr>
              <a:buSzPct val="130000"/>
              <a:buFont typeface="Wingdings" pitchFamily="2" charset="2"/>
              <a:buNone/>
              <a:defRPr/>
            </a:pPr>
            <a:r>
              <a:rPr lang="en-GB" sz="2400" b="0" dirty="0" smtClean="0">
                <a:solidFill>
                  <a:srgbClr val="CC6600"/>
                </a:solidFill>
                <a:effectLst>
                  <a:outerShdw blurRad="38100" dist="38100" dir="2700000" algn="tl">
                    <a:srgbClr val="000000">
                      <a:alpha val="43137"/>
                    </a:srgbClr>
                  </a:outerShdw>
                </a:effectLst>
                <a:latin typeface="Trebuchet MS"/>
                <a:ea typeface="+mn-ea"/>
              </a:rPr>
              <a:t>season.</a:t>
            </a:r>
            <a:endParaRPr lang="en-GB" sz="2400" b="0" dirty="0">
              <a:solidFill>
                <a:srgbClr val="CC6600"/>
              </a:solidFill>
              <a:effectLst>
                <a:outerShdw blurRad="38100" dist="38100" dir="2700000" algn="tl">
                  <a:srgbClr val="000000">
                    <a:alpha val="43137"/>
                  </a:srgbClr>
                </a:outerShdw>
              </a:effectLst>
              <a:latin typeface="Trebuchet MS"/>
              <a:ea typeface="+mn-ea"/>
            </a:endParaRPr>
          </a:p>
        </p:txBody>
      </p:sp>
      <p:grpSp>
        <p:nvGrpSpPr>
          <p:cNvPr id="3" name="Group 27"/>
          <p:cNvGrpSpPr>
            <a:grpSpLocks/>
          </p:cNvGrpSpPr>
          <p:nvPr/>
        </p:nvGrpSpPr>
        <p:grpSpPr bwMode="auto">
          <a:xfrm>
            <a:off x="1812745" y="1988840"/>
            <a:ext cx="7315200" cy="4495800"/>
            <a:chOff x="1152" y="1296"/>
            <a:chExt cx="4608" cy="2832"/>
          </a:xfrm>
        </p:grpSpPr>
        <p:pic>
          <p:nvPicPr>
            <p:cNvPr id="4" name="Picture 4" descr="AFRICA2"/>
            <p:cNvPicPr>
              <a:picLocks noChangeAspect="1" noChangeArrowheads="1"/>
            </p:cNvPicPr>
            <p:nvPr/>
          </p:nvPicPr>
          <p:blipFill>
            <a:blip r:embed="rId3" cstate="print"/>
            <a:srcRect/>
            <a:stretch>
              <a:fillRect/>
            </a:stretch>
          </p:blipFill>
          <p:spPr bwMode="auto">
            <a:xfrm>
              <a:off x="1632" y="1584"/>
              <a:ext cx="2294" cy="2544"/>
            </a:xfrm>
            <a:prstGeom prst="rect">
              <a:avLst/>
            </a:prstGeom>
            <a:noFill/>
            <a:ln w="9525">
              <a:noFill/>
              <a:miter lim="800000"/>
              <a:headEnd/>
              <a:tailEnd/>
            </a:ln>
            <a:effectLst>
              <a:outerShdw dist="107763" dir="2700000" algn="ctr" rotWithShape="0">
                <a:srgbClr val="808080"/>
              </a:outerShdw>
            </a:effectLst>
          </p:spPr>
        </p:pic>
        <p:sp>
          <p:nvSpPr>
            <p:cNvPr id="5" name="Line 5"/>
            <p:cNvSpPr>
              <a:spLocks noChangeShapeType="1"/>
            </p:cNvSpPr>
            <p:nvPr/>
          </p:nvSpPr>
          <p:spPr bwMode="auto">
            <a:xfrm>
              <a:off x="1200" y="2256"/>
              <a:ext cx="3072" cy="0"/>
            </a:xfrm>
            <a:prstGeom prst="line">
              <a:avLst/>
            </a:prstGeom>
            <a:noFill/>
            <a:ln w="57150">
              <a:solidFill>
                <a:srgbClr val="FF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6" name="Text Box 6"/>
            <p:cNvSpPr txBox="1">
              <a:spLocks noChangeArrowheads="1"/>
            </p:cNvSpPr>
            <p:nvPr/>
          </p:nvSpPr>
          <p:spPr bwMode="auto">
            <a:xfrm>
              <a:off x="1200" y="2016"/>
              <a:ext cx="720" cy="231"/>
            </a:xfrm>
            <a:prstGeom prst="rect">
              <a:avLst/>
            </a:prstGeom>
            <a:noFill/>
            <a:ln w="9525">
              <a:noFill/>
              <a:miter lim="800000"/>
              <a:headEnd/>
              <a:tailEnd/>
            </a:ln>
            <a:effectLst/>
          </p:spPr>
          <p:txBody>
            <a:bodyPr>
              <a:spAutoFit/>
            </a:bodyPr>
            <a:lstStyle/>
            <a:p>
              <a:pPr eaLnBrk="1" hangingPunct="1">
                <a:spcBef>
                  <a:spcPct val="50000"/>
                </a:spcBef>
              </a:pPr>
              <a:r>
                <a:rPr lang="en-GB" sz="1800">
                  <a:solidFill>
                    <a:srgbClr val="CC6600"/>
                  </a:solidFill>
                  <a:latin typeface="Arial" charset="0"/>
                  <a:ea typeface="+mn-ea"/>
                </a:rPr>
                <a:t>ITCZ</a:t>
              </a:r>
            </a:p>
          </p:txBody>
        </p:sp>
        <p:sp>
          <p:nvSpPr>
            <p:cNvPr id="7" name="Text Box 13"/>
            <p:cNvSpPr txBox="1">
              <a:spLocks noChangeArrowheads="1"/>
            </p:cNvSpPr>
            <p:nvPr/>
          </p:nvSpPr>
          <p:spPr bwMode="auto">
            <a:xfrm>
              <a:off x="2736" y="1392"/>
              <a:ext cx="689" cy="365"/>
            </a:xfrm>
            <a:prstGeom prst="rect">
              <a:avLst/>
            </a:prstGeom>
            <a:noFill/>
            <a:ln w="9525">
              <a:noFill/>
              <a:miter lim="800000"/>
              <a:headEnd/>
              <a:tailEnd/>
            </a:ln>
            <a:effectLst/>
          </p:spPr>
          <p:txBody>
            <a:bodyPr>
              <a:spAutoFit/>
            </a:bodyPr>
            <a:lstStyle/>
            <a:p>
              <a:pPr eaLnBrk="1" hangingPunct="1">
                <a:spcBef>
                  <a:spcPct val="50000"/>
                </a:spcBef>
              </a:pPr>
              <a:r>
                <a:rPr lang="en-GB" sz="3200">
                  <a:solidFill>
                    <a:srgbClr val="7F6F6F"/>
                  </a:solidFill>
                  <a:latin typeface="Arial" charset="0"/>
                  <a:ea typeface="+mn-ea"/>
                </a:rPr>
                <a:t>cT</a:t>
              </a:r>
            </a:p>
          </p:txBody>
        </p:sp>
        <p:sp>
          <p:nvSpPr>
            <p:cNvPr id="8" name="Line 14"/>
            <p:cNvSpPr>
              <a:spLocks noChangeShapeType="1"/>
            </p:cNvSpPr>
            <p:nvPr/>
          </p:nvSpPr>
          <p:spPr bwMode="auto">
            <a:xfrm flipH="1">
              <a:off x="2208" y="1584"/>
              <a:ext cx="326" cy="504"/>
            </a:xfrm>
            <a:prstGeom prst="line">
              <a:avLst/>
            </a:prstGeom>
            <a:noFill/>
            <a:ln w="57150">
              <a:solidFill>
                <a:schemeClr val="folHlink"/>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9" name="Line 15"/>
            <p:cNvSpPr>
              <a:spLocks noChangeShapeType="1"/>
            </p:cNvSpPr>
            <p:nvPr/>
          </p:nvSpPr>
          <p:spPr bwMode="auto">
            <a:xfrm flipH="1">
              <a:off x="2640" y="1776"/>
              <a:ext cx="218" cy="336"/>
            </a:xfrm>
            <a:prstGeom prst="line">
              <a:avLst/>
            </a:prstGeom>
            <a:noFill/>
            <a:ln w="57150">
              <a:solidFill>
                <a:schemeClr val="folHlink"/>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0" name="Line 16"/>
            <p:cNvSpPr>
              <a:spLocks noChangeShapeType="1"/>
            </p:cNvSpPr>
            <p:nvPr/>
          </p:nvSpPr>
          <p:spPr bwMode="auto">
            <a:xfrm flipH="1">
              <a:off x="2976" y="1920"/>
              <a:ext cx="218" cy="288"/>
            </a:xfrm>
            <a:prstGeom prst="line">
              <a:avLst/>
            </a:prstGeom>
            <a:noFill/>
            <a:ln w="57150">
              <a:solidFill>
                <a:schemeClr val="folHlink"/>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1" name="Oval 17"/>
            <p:cNvSpPr>
              <a:spLocks noChangeArrowheads="1"/>
            </p:cNvSpPr>
            <p:nvPr/>
          </p:nvSpPr>
          <p:spPr bwMode="auto">
            <a:xfrm rot="1122203">
              <a:off x="2064" y="1296"/>
              <a:ext cx="1920" cy="552"/>
            </a:xfrm>
            <a:prstGeom prst="ellipse">
              <a:avLst/>
            </a:prstGeom>
            <a:noFill/>
            <a:ln w="57150">
              <a:solidFill>
                <a:srgbClr val="FF9900"/>
              </a:solidFill>
              <a:round/>
              <a:headEnd/>
              <a:tailEnd/>
            </a:ln>
            <a:effectLst/>
          </p:spPr>
          <p:txBody>
            <a:bodyPr wrap="none" anchor="ctr"/>
            <a:lstStyle/>
            <a:p>
              <a:pPr eaLnBrk="1" hangingPunct="1"/>
              <a:endParaRPr lang="en-GB" sz="1800" b="0">
                <a:solidFill>
                  <a:prstClr val="black"/>
                </a:solidFill>
                <a:latin typeface="Arial" charset="0"/>
                <a:ea typeface="+mn-ea"/>
              </a:endParaRPr>
            </a:p>
          </p:txBody>
        </p:sp>
        <p:grpSp>
          <p:nvGrpSpPr>
            <p:cNvPr id="12" name="Group 18"/>
            <p:cNvGrpSpPr>
              <a:grpSpLocks/>
            </p:cNvGrpSpPr>
            <p:nvPr/>
          </p:nvGrpSpPr>
          <p:grpSpPr bwMode="auto">
            <a:xfrm>
              <a:off x="1152" y="2544"/>
              <a:ext cx="2448" cy="864"/>
              <a:chOff x="0" y="2640"/>
              <a:chExt cx="2961" cy="1536"/>
            </a:xfrm>
          </p:grpSpPr>
          <p:sp>
            <p:nvSpPr>
              <p:cNvPr id="16" name="Line 19"/>
              <p:cNvSpPr>
                <a:spLocks noChangeShapeType="1"/>
              </p:cNvSpPr>
              <p:nvPr/>
            </p:nvSpPr>
            <p:spPr bwMode="auto">
              <a:xfrm flipV="1">
                <a:off x="1152" y="2640"/>
                <a:ext cx="480" cy="432"/>
              </a:xfrm>
              <a:prstGeom prst="line">
                <a:avLst/>
              </a:prstGeom>
              <a:noFill/>
              <a:ln w="38100">
                <a:solidFill>
                  <a:srgbClr val="0000FF"/>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7" name="Line 20"/>
              <p:cNvSpPr>
                <a:spLocks noChangeShapeType="1"/>
              </p:cNvSpPr>
              <p:nvPr/>
            </p:nvSpPr>
            <p:spPr bwMode="auto">
              <a:xfrm flipV="1">
                <a:off x="1680" y="2640"/>
                <a:ext cx="432" cy="528"/>
              </a:xfrm>
              <a:prstGeom prst="line">
                <a:avLst/>
              </a:prstGeom>
              <a:noFill/>
              <a:ln w="38100">
                <a:solidFill>
                  <a:srgbClr val="0000FF"/>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8" name="Line 21"/>
              <p:cNvSpPr>
                <a:spLocks noChangeShapeType="1"/>
              </p:cNvSpPr>
              <p:nvPr/>
            </p:nvSpPr>
            <p:spPr bwMode="auto">
              <a:xfrm flipV="1">
                <a:off x="2064" y="2736"/>
                <a:ext cx="288" cy="384"/>
              </a:xfrm>
              <a:prstGeom prst="line">
                <a:avLst/>
              </a:prstGeom>
              <a:noFill/>
              <a:ln w="38100">
                <a:solidFill>
                  <a:srgbClr val="0000FF"/>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9" name="Text Box 22"/>
              <p:cNvSpPr txBox="1">
                <a:spLocks noChangeArrowheads="1"/>
              </p:cNvSpPr>
              <p:nvPr/>
            </p:nvSpPr>
            <p:spPr bwMode="auto">
              <a:xfrm>
                <a:off x="816" y="3216"/>
                <a:ext cx="1152" cy="649"/>
              </a:xfrm>
              <a:prstGeom prst="rect">
                <a:avLst/>
              </a:prstGeom>
              <a:noFill/>
              <a:ln w="9525">
                <a:noFill/>
                <a:miter lim="800000"/>
                <a:headEnd/>
                <a:tailEnd/>
              </a:ln>
              <a:effectLst/>
            </p:spPr>
            <p:txBody>
              <a:bodyPr>
                <a:spAutoFit/>
              </a:bodyPr>
              <a:lstStyle/>
              <a:p>
                <a:pPr eaLnBrk="1" hangingPunct="1">
                  <a:spcBef>
                    <a:spcPct val="50000"/>
                  </a:spcBef>
                </a:pPr>
                <a:r>
                  <a:rPr lang="en-GB" sz="3200" b="0">
                    <a:solidFill>
                      <a:srgbClr val="0066FF"/>
                    </a:solidFill>
                    <a:latin typeface="Arial" charset="0"/>
                    <a:ea typeface="+mn-ea"/>
                  </a:rPr>
                  <a:t>mT</a:t>
                </a:r>
              </a:p>
            </p:txBody>
          </p:sp>
          <p:sp>
            <p:nvSpPr>
              <p:cNvPr id="20" name="Oval 23"/>
              <p:cNvSpPr>
                <a:spLocks noChangeArrowheads="1"/>
              </p:cNvSpPr>
              <p:nvPr/>
            </p:nvSpPr>
            <p:spPr bwMode="auto">
              <a:xfrm rot="570646">
                <a:off x="0" y="2880"/>
                <a:ext cx="2961" cy="1296"/>
              </a:xfrm>
              <a:prstGeom prst="ellipse">
                <a:avLst/>
              </a:prstGeom>
              <a:noFill/>
              <a:ln w="57150">
                <a:solidFill>
                  <a:srgbClr val="3366FF"/>
                </a:solidFill>
                <a:round/>
                <a:headEnd/>
                <a:tailEnd/>
              </a:ln>
              <a:effectLst/>
            </p:spPr>
            <p:txBody>
              <a:bodyPr wrap="none" anchor="ctr"/>
              <a:lstStyle/>
              <a:p>
                <a:pPr eaLnBrk="1" hangingPunct="1"/>
                <a:endParaRPr lang="en-GB" sz="1800" b="0">
                  <a:solidFill>
                    <a:prstClr val="black"/>
                  </a:solidFill>
                  <a:latin typeface="Arial" charset="0"/>
                  <a:ea typeface="+mn-ea"/>
                </a:endParaRPr>
              </a:p>
            </p:txBody>
          </p:sp>
        </p:grpSp>
        <p:sp>
          <p:nvSpPr>
            <p:cNvPr id="13" name="Text Box 24"/>
            <p:cNvSpPr txBox="1">
              <a:spLocks noChangeArrowheads="1"/>
            </p:cNvSpPr>
            <p:nvPr/>
          </p:nvSpPr>
          <p:spPr bwMode="auto">
            <a:xfrm>
              <a:off x="3936" y="2592"/>
              <a:ext cx="1440" cy="1018"/>
            </a:xfrm>
            <a:prstGeom prst="rect">
              <a:avLst/>
            </a:prstGeom>
            <a:noFill/>
            <a:ln w="9525">
              <a:noFill/>
              <a:miter lim="800000"/>
              <a:headEnd/>
              <a:tailEnd/>
            </a:ln>
            <a:effectLst/>
          </p:spPr>
          <p:txBody>
            <a:bodyPr>
              <a:spAutoFit/>
            </a:bodyPr>
            <a:lstStyle/>
            <a:p>
              <a:pPr eaLnBrk="1" hangingPunct="1">
                <a:spcBef>
                  <a:spcPct val="50000"/>
                </a:spcBef>
              </a:pPr>
              <a:r>
                <a:rPr lang="en-GB" sz="2000">
                  <a:solidFill>
                    <a:srgbClr val="CC6600"/>
                  </a:solidFill>
                  <a:latin typeface="Arial" charset="0"/>
                  <a:ea typeface="+mn-ea"/>
                </a:rPr>
                <a:t>Warm moist unstable Tropical Maritime Air dominates most of Africa.</a:t>
              </a:r>
            </a:p>
          </p:txBody>
        </p:sp>
        <p:sp>
          <p:nvSpPr>
            <p:cNvPr id="14" name="Line 25"/>
            <p:cNvSpPr>
              <a:spLocks noChangeShapeType="1"/>
            </p:cNvSpPr>
            <p:nvPr/>
          </p:nvSpPr>
          <p:spPr bwMode="auto">
            <a:xfrm flipH="1">
              <a:off x="4272" y="1872"/>
              <a:ext cx="384" cy="336"/>
            </a:xfrm>
            <a:prstGeom prst="line">
              <a:avLst/>
            </a:prstGeom>
            <a:noFill/>
            <a:ln w="9525">
              <a:solidFill>
                <a:srgbClr val="FF0000"/>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5" name="Text Box 26"/>
            <p:cNvSpPr txBox="1">
              <a:spLocks noChangeArrowheads="1"/>
            </p:cNvSpPr>
            <p:nvPr/>
          </p:nvSpPr>
          <p:spPr bwMode="auto">
            <a:xfrm>
              <a:off x="4752" y="1488"/>
              <a:ext cx="1008" cy="750"/>
            </a:xfrm>
            <a:prstGeom prst="rect">
              <a:avLst/>
            </a:prstGeom>
            <a:noFill/>
            <a:ln w="9525">
              <a:noFill/>
              <a:miter lim="800000"/>
              <a:headEnd/>
              <a:tailEnd/>
            </a:ln>
            <a:effectLst/>
          </p:spPr>
          <p:txBody>
            <a:bodyPr>
              <a:spAutoFit/>
            </a:bodyPr>
            <a:lstStyle/>
            <a:p>
              <a:pPr eaLnBrk="1" hangingPunct="1">
                <a:spcBef>
                  <a:spcPct val="50000"/>
                </a:spcBef>
              </a:pPr>
              <a:r>
                <a:rPr lang="en-GB" sz="1800" b="0" dirty="0">
                  <a:solidFill>
                    <a:srgbClr val="000000"/>
                  </a:solidFill>
                  <a:latin typeface="Arial" charset="0"/>
                  <a:ea typeface="+mn-ea"/>
                </a:rPr>
                <a:t>ITCZ positioned at Tropic of Cancer</a:t>
              </a:r>
            </a:p>
          </p:txBody>
        </p:sp>
      </p:grpSp>
    </p:spTree>
    <p:extLst>
      <p:ext uri="{BB962C8B-B14F-4D97-AF65-F5344CB8AC3E}">
        <p14:creationId xmlns:p14="http://schemas.microsoft.com/office/powerpoint/2010/main" val="375880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1625" y="381000"/>
            <a:ext cx="8540750" cy="5718175"/>
          </a:xfrm>
          <a:prstGeom prst="rect">
            <a:avLst/>
          </a:prstGeom>
          <a:solidFill>
            <a:schemeClr val="bg1"/>
          </a:solidFill>
          <a:ln>
            <a:solidFill>
              <a:schemeClr val="tx1"/>
            </a:solidFill>
          </a:ln>
        </p:spPr>
        <p:txBody>
          <a:bodyPr/>
          <a:lstStyle/>
          <a:p>
            <a:pPr marL="228600" indent="-182563">
              <a:spcBef>
                <a:spcPct val="20000"/>
              </a:spcBef>
              <a:spcAft>
                <a:spcPts val="300"/>
              </a:spcAft>
              <a:buClr>
                <a:srgbClr val="C3260C"/>
              </a:buClr>
              <a:buSzPct val="130000"/>
              <a:buFont typeface="Wingdings" pitchFamily="2" charset="2"/>
              <a:buNone/>
              <a:defRPr/>
            </a:pPr>
            <a:endParaRPr lang="en-GB" sz="2400" u="sng" smtClean="0">
              <a:solidFill>
                <a:srgbClr val="8E58B6"/>
              </a:solidFill>
              <a:latin typeface="Trebuchet MS"/>
              <a:ea typeface="+mn-ea"/>
            </a:endParaRPr>
          </a:p>
          <a:p>
            <a:pPr marL="228600" indent="-182563">
              <a:spcBef>
                <a:spcPct val="20000"/>
              </a:spcBef>
              <a:spcAft>
                <a:spcPts val="300"/>
              </a:spcAft>
              <a:buClr>
                <a:srgbClr val="C3260C"/>
              </a:buClr>
              <a:buSzPct val="130000"/>
              <a:buFont typeface="Wingdings" pitchFamily="2" charset="2"/>
              <a:buNone/>
              <a:defRPr/>
            </a:pPr>
            <a:endParaRPr lang="en-GB" sz="2400" u="sng">
              <a:solidFill>
                <a:srgbClr val="8E58B6"/>
              </a:solidFill>
              <a:latin typeface="Trebuchet MS"/>
              <a:ea typeface="+mn-ea"/>
            </a:endParaRPr>
          </a:p>
        </p:txBody>
      </p:sp>
      <p:sp>
        <p:nvSpPr>
          <p:cNvPr id="3" name="Rectangle 4"/>
          <p:cNvSpPr>
            <a:spLocks noRot="1" noChangeArrowheads="1"/>
          </p:cNvSpPr>
          <p:nvPr/>
        </p:nvSpPr>
        <p:spPr bwMode="auto">
          <a:xfrm>
            <a:off x="301625" y="457200"/>
            <a:ext cx="8540750" cy="6019800"/>
          </a:xfrm>
          <a:prstGeom prst="rect">
            <a:avLst/>
          </a:prstGeom>
          <a:noFill/>
          <a:ln w="9525">
            <a:noFill/>
            <a:miter lim="800000"/>
            <a:headEnd/>
            <a:tailEnd/>
          </a:ln>
          <a:effectLst/>
        </p:spPr>
        <p:txBody>
          <a:bodyPr/>
          <a:lstStyle/>
          <a:p>
            <a:pPr marL="342900" indent="-342900" eaLnBrk="1" hangingPunct="1">
              <a:spcBef>
                <a:spcPct val="20000"/>
              </a:spcBef>
              <a:buClr>
                <a:srgbClr val="8E58B6"/>
              </a:buClr>
              <a:buFont typeface="Wingdings" pitchFamily="2" charset="2"/>
              <a:buNone/>
            </a:pPr>
            <a:r>
              <a:rPr lang="en-GB" sz="2400" b="0" u="sng" dirty="0">
                <a:solidFill>
                  <a:srgbClr val="8E58B6"/>
                </a:solidFill>
                <a:effectLst>
                  <a:outerShdw blurRad="38100" dist="38100" dir="2700000" algn="tl">
                    <a:srgbClr val="000000"/>
                  </a:outerShdw>
                </a:effectLst>
                <a:latin typeface="Arial" charset="0"/>
                <a:ea typeface="+mn-ea"/>
              </a:rPr>
              <a:t>In January</a:t>
            </a:r>
          </a:p>
          <a:p>
            <a:pPr marL="342900" indent="-342900" eaLnBrk="1" hangingPunct="1">
              <a:spcBef>
                <a:spcPct val="20000"/>
              </a:spcBef>
              <a:buClr>
                <a:srgbClr val="8E58B6"/>
              </a:buClr>
              <a:buFont typeface="Wingdings" pitchFamily="2" charset="2"/>
              <a:buNone/>
            </a:pPr>
            <a:r>
              <a:rPr lang="en-GB" sz="2400" b="0" dirty="0">
                <a:solidFill>
                  <a:srgbClr val="CC6600"/>
                </a:solidFill>
                <a:effectLst>
                  <a:outerShdw blurRad="38100" dist="38100" dir="2700000" algn="tl">
                    <a:srgbClr val="000000">
                      <a:alpha val="43137"/>
                    </a:srgbClr>
                  </a:outerShdw>
                </a:effectLst>
                <a:latin typeface="Arial" charset="0"/>
                <a:ea typeface="+mn-ea"/>
              </a:rPr>
              <a:t>The sun is directly overhead the Tropic of Capricorn due to </a:t>
            </a:r>
          </a:p>
          <a:p>
            <a:pPr marL="342900" indent="-342900" eaLnBrk="1" hangingPunct="1">
              <a:spcBef>
                <a:spcPct val="20000"/>
              </a:spcBef>
              <a:buClr>
                <a:srgbClr val="8E58B6"/>
              </a:buClr>
              <a:buFont typeface="Wingdings" pitchFamily="2" charset="2"/>
              <a:buNone/>
            </a:pPr>
            <a:r>
              <a:rPr lang="en-GB" sz="2400" b="0" dirty="0">
                <a:solidFill>
                  <a:srgbClr val="CC6600"/>
                </a:solidFill>
                <a:effectLst>
                  <a:outerShdw blurRad="38100" dist="38100" dir="2700000" algn="tl">
                    <a:srgbClr val="000000">
                      <a:alpha val="43137"/>
                    </a:srgbClr>
                  </a:outerShdw>
                </a:effectLst>
                <a:latin typeface="Arial" charset="0"/>
                <a:ea typeface="+mn-ea"/>
              </a:rPr>
              <a:t>the tilt of the earth.  Therefore the ITCZ migrates south and is </a:t>
            </a:r>
          </a:p>
          <a:p>
            <a:pPr marL="342900" indent="-342900" eaLnBrk="1" hangingPunct="1">
              <a:spcBef>
                <a:spcPct val="20000"/>
              </a:spcBef>
              <a:buClr>
                <a:srgbClr val="8E58B6"/>
              </a:buClr>
              <a:buFont typeface="Wingdings" pitchFamily="2" charset="2"/>
              <a:buNone/>
            </a:pPr>
            <a:r>
              <a:rPr lang="en-GB" sz="2400" b="0" dirty="0">
                <a:solidFill>
                  <a:srgbClr val="CC6600"/>
                </a:solidFill>
                <a:effectLst>
                  <a:outerShdw blurRad="38100" dist="38100" dir="2700000" algn="tl">
                    <a:srgbClr val="000000">
                      <a:alpha val="43137"/>
                    </a:srgbClr>
                  </a:outerShdw>
                </a:effectLst>
                <a:latin typeface="Arial" charset="0"/>
                <a:ea typeface="+mn-ea"/>
              </a:rPr>
              <a:t>positioned over the Tropic of Capricorn.</a:t>
            </a:r>
          </a:p>
        </p:txBody>
      </p:sp>
      <p:grpSp>
        <p:nvGrpSpPr>
          <p:cNvPr id="4" name="Group 33"/>
          <p:cNvGrpSpPr>
            <a:grpSpLocks/>
          </p:cNvGrpSpPr>
          <p:nvPr/>
        </p:nvGrpSpPr>
        <p:grpSpPr bwMode="auto">
          <a:xfrm>
            <a:off x="5105400" y="2590800"/>
            <a:ext cx="3505200" cy="2790825"/>
            <a:chOff x="3216" y="1632"/>
            <a:chExt cx="2208" cy="1758"/>
          </a:xfrm>
        </p:grpSpPr>
        <p:grpSp>
          <p:nvGrpSpPr>
            <p:cNvPr id="5" name="Group 18"/>
            <p:cNvGrpSpPr>
              <a:grpSpLocks/>
            </p:cNvGrpSpPr>
            <p:nvPr/>
          </p:nvGrpSpPr>
          <p:grpSpPr bwMode="auto">
            <a:xfrm>
              <a:off x="3216" y="1632"/>
              <a:ext cx="2208" cy="1344"/>
              <a:chOff x="3552" y="2832"/>
              <a:chExt cx="2208" cy="1344"/>
            </a:xfrm>
          </p:grpSpPr>
          <p:pic>
            <p:nvPicPr>
              <p:cNvPr id="10" name="Picture 19" descr="AFRICA2"/>
              <p:cNvPicPr>
                <a:picLocks noChangeAspect="1" noChangeArrowheads="1"/>
              </p:cNvPicPr>
              <p:nvPr/>
            </p:nvPicPr>
            <p:blipFill>
              <a:blip r:embed="rId3" cstate="print"/>
              <a:srcRect/>
              <a:stretch>
                <a:fillRect/>
              </a:stretch>
            </p:blipFill>
            <p:spPr bwMode="auto">
              <a:xfrm>
                <a:off x="3552" y="2928"/>
                <a:ext cx="1125" cy="1248"/>
              </a:xfrm>
              <a:prstGeom prst="rect">
                <a:avLst/>
              </a:prstGeom>
              <a:noFill/>
              <a:ln w="9525">
                <a:noFill/>
                <a:miter lim="800000"/>
                <a:headEnd/>
                <a:tailEnd/>
              </a:ln>
              <a:effectLst>
                <a:outerShdw dist="107763" dir="2700000" algn="ctr" rotWithShape="0">
                  <a:srgbClr val="808080"/>
                </a:outerShdw>
              </a:effectLst>
            </p:spPr>
          </p:pic>
          <p:sp>
            <p:nvSpPr>
              <p:cNvPr id="11" name="Line 20"/>
              <p:cNvSpPr>
                <a:spLocks noChangeShapeType="1"/>
              </p:cNvSpPr>
              <p:nvPr/>
            </p:nvSpPr>
            <p:spPr bwMode="auto">
              <a:xfrm>
                <a:off x="4992" y="2832"/>
                <a:ext cx="0" cy="1344"/>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12" name="Line 21"/>
              <p:cNvSpPr>
                <a:spLocks noChangeShapeType="1"/>
              </p:cNvSpPr>
              <p:nvPr/>
            </p:nvSpPr>
            <p:spPr bwMode="auto">
              <a:xfrm>
                <a:off x="4992" y="3600"/>
                <a:ext cx="192" cy="0"/>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13" name="Line 22"/>
              <p:cNvSpPr>
                <a:spLocks noChangeShapeType="1"/>
              </p:cNvSpPr>
              <p:nvPr/>
            </p:nvSpPr>
            <p:spPr bwMode="auto">
              <a:xfrm>
                <a:off x="4992" y="3312"/>
                <a:ext cx="192" cy="0"/>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14" name="Line 23"/>
              <p:cNvSpPr>
                <a:spLocks noChangeShapeType="1"/>
              </p:cNvSpPr>
              <p:nvPr/>
            </p:nvSpPr>
            <p:spPr bwMode="auto">
              <a:xfrm>
                <a:off x="4992" y="3936"/>
                <a:ext cx="192" cy="0"/>
              </a:xfrm>
              <a:prstGeom prst="line">
                <a:avLst/>
              </a:prstGeom>
              <a:noFill/>
              <a:ln w="9525">
                <a:solidFill>
                  <a:srgbClr val="00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15" name="Text Box 24"/>
              <p:cNvSpPr txBox="1">
                <a:spLocks noChangeArrowheads="1"/>
              </p:cNvSpPr>
              <p:nvPr/>
            </p:nvSpPr>
            <p:spPr bwMode="auto">
              <a:xfrm>
                <a:off x="5184" y="2832"/>
                <a:ext cx="576" cy="1212"/>
              </a:xfrm>
              <a:prstGeom prst="rect">
                <a:avLst/>
              </a:prstGeom>
              <a:noFill/>
              <a:ln w="9525">
                <a:noFill/>
                <a:miter lim="800000"/>
                <a:headEnd/>
                <a:tailEnd/>
              </a:ln>
              <a:effectLst/>
            </p:spPr>
            <p:txBody>
              <a:bodyPr>
                <a:spAutoFit/>
              </a:bodyPr>
              <a:lstStyle/>
              <a:p>
                <a:pPr eaLnBrk="1" hangingPunct="1">
                  <a:spcBef>
                    <a:spcPct val="50000"/>
                  </a:spcBef>
                </a:pPr>
                <a:endParaRPr lang="en-GB" sz="1800" b="0">
                  <a:solidFill>
                    <a:prstClr val="black"/>
                  </a:solidFill>
                  <a:latin typeface="Arial" charset="0"/>
                  <a:ea typeface="+mn-ea"/>
                </a:endParaRPr>
              </a:p>
              <a:p>
                <a:pPr eaLnBrk="1" hangingPunct="1">
                  <a:spcBef>
                    <a:spcPct val="50000"/>
                  </a:spcBef>
                </a:pPr>
                <a:endParaRPr lang="en-GB" sz="1200" b="0">
                  <a:solidFill>
                    <a:srgbClr val="000000"/>
                  </a:solidFill>
                  <a:latin typeface="Arial" charset="0"/>
                  <a:ea typeface="+mn-ea"/>
                </a:endParaRPr>
              </a:p>
              <a:p>
                <a:pPr eaLnBrk="1" hangingPunct="1">
                  <a:spcBef>
                    <a:spcPct val="50000"/>
                  </a:spcBef>
                </a:pPr>
                <a:r>
                  <a:rPr lang="en-GB" sz="1200" b="0">
                    <a:solidFill>
                      <a:srgbClr val="000000"/>
                    </a:solidFill>
                    <a:latin typeface="Arial" charset="0"/>
                    <a:ea typeface="+mn-ea"/>
                  </a:rPr>
                  <a:t>23 </a:t>
                </a:r>
                <a:r>
                  <a:rPr lang="en-GB" sz="1200" b="0">
                    <a:solidFill>
                      <a:srgbClr val="000000"/>
                    </a:solidFill>
                    <a:latin typeface="Arial" charset="0"/>
                    <a:ea typeface="+mn-ea"/>
                    <a:cs typeface="Arial" charset="0"/>
                  </a:rPr>
                  <a:t>½ºN</a:t>
                </a:r>
              </a:p>
              <a:p>
                <a:pPr eaLnBrk="1" hangingPunct="1">
                  <a:spcBef>
                    <a:spcPct val="50000"/>
                  </a:spcBef>
                </a:pPr>
                <a:endParaRPr lang="en-GB" sz="800" b="0">
                  <a:solidFill>
                    <a:srgbClr val="000000"/>
                  </a:solidFill>
                  <a:latin typeface="Arial" charset="0"/>
                  <a:ea typeface="+mn-ea"/>
                  <a:cs typeface="Arial" charset="0"/>
                </a:endParaRPr>
              </a:p>
              <a:p>
                <a:pPr eaLnBrk="1" hangingPunct="1">
                  <a:spcBef>
                    <a:spcPct val="50000"/>
                  </a:spcBef>
                </a:pPr>
                <a:r>
                  <a:rPr lang="en-GB" sz="1200" b="0">
                    <a:solidFill>
                      <a:srgbClr val="000000"/>
                    </a:solidFill>
                    <a:latin typeface="Arial" charset="0"/>
                    <a:ea typeface="+mn-ea"/>
                    <a:cs typeface="Arial" charset="0"/>
                  </a:rPr>
                  <a:t>0º</a:t>
                </a:r>
              </a:p>
              <a:p>
                <a:pPr eaLnBrk="1" hangingPunct="1">
                  <a:spcBef>
                    <a:spcPct val="50000"/>
                  </a:spcBef>
                </a:pPr>
                <a:endParaRPr lang="en-GB" sz="1200" b="0">
                  <a:solidFill>
                    <a:srgbClr val="000000"/>
                  </a:solidFill>
                  <a:latin typeface="Arial" charset="0"/>
                  <a:ea typeface="+mn-ea"/>
                  <a:cs typeface="Arial" charset="0"/>
                </a:endParaRPr>
              </a:p>
              <a:p>
                <a:pPr eaLnBrk="1" hangingPunct="1">
                  <a:spcBef>
                    <a:spcPct val="50000"/>
                  </a:spcBef>
                </a:pPr>
                <a:r>
                  <a:rPr lang="en-GB" sz="1200" b="0">
                    <a:solidFill>
                      <a:srgbClr val="000000"/>
                    </a:solidFill>
                    <a:latin typeface="Arial" charset="0"/>
                    <a:ea typeface="+mn-ea"/>
                    <a:cs typeface="Arial" charset="0"/>
                  </a:rPr>
                  <a:t>23½ºS</a:t>
                </a:r>
                <a:endParaRPr lang="en-GB" sz="1200" b="0">
                  <a:solidFill>
                    <a:srgbClr val="000000"/>
                  </a:solidFill>
                  <a:latin typeface="Arial" charset="0"/>
                  <a:ea typeface="+mn-ea"/>
                </a:endParaRPr>
              </a:p>
            </p:txBody>
          </p:sp>
        </p:grpSp>
        <p:sp>
          <p:nvSpPr>
            <p:cNvPr id="6" name="Freeform 25"/>
            <p:cNvSpPr>
              <a:spLocks/>
            </p:cNvSpPr>
            <p:nvPr/>
          </p:nvSpPr>
          <p:spPr bwMode="auto">
            <a:xfrm>
              <a:off x="3264" y="2208"/>
              <a:ext cx="1248" cy="624"/>
            </a:xfrm>
            <a:custGeom>
              <a:avLst/>
              <a:gdLst/>
              <a:ahLst/>
              <a:cxnLst>
                <a:cxn ang="0">
                  <a:pos x="0" y="63"/>
                </a:cxn>
                <a:cxn ang="0">
                  <a:pos x="529" y="16"/>
                </a:cxn>
                <a:cxn ang="0">
                  <a:pos x="541" y="51"/>
                </a:cxn>
                <a:cxn ang="0">
                  <a:pos x="576" y="75"/>
                </a:cxn>
                <a:cxn ang="0">
                  <a:pos x="588" y="287"/>
                </a:cxn>
                <a:cxn ang="0">
                  <a:pos x="600" y="569"/>
                </a:cxn>
                <a:cxn ang="0">
                  <a:pos x="705" y="616"/>
                </a:cxn>
                <a:cxn ang="0">
                  <a:pos x="741" y="639"/>
                </a:cxn>
                <a:cxn ang="0">
                  <a:pos x="929" y="651"/>
                </a:cxn>
                <a:cxn ang="0">
                  <a:pos x="1411" y="663"/>
                </a:cxn>
              </a:cxnLst>
              <a:rect l="0" t="0" r="r" b="b"/>
              <a:pathLst>
                <a:path w="1411" h="711">
                  <a:moveTo>
                    <a:pt x="0" y="63"/>
                  </a:moveTo>
                  <a:cubicBezTo>
                    <a:pt x="183" y="0"/>
                    <a:pt x="127" y="16"/>
                    <a:pt x="529" y="16"/>
                  </a:cubicBezTo>
                  <a:cubicBezTo>
                    <a:pt x="541" y="16"/>
                    <a:pt x="533" y="41"/>
                    <a:pt x="541" y="51"/>
                  </a:cubicBezTo>
                  <a:cubicBezTo>
                    <a:pt x="550" y="62"/>
                    <a:pt x="564" y="67"/>
                    <a:pt x="576" y="75"/>
                  </a:cubicBezTo>
                  <a:cubicBezTo>
                    <a:pt x="580" y="146"/>
                    <a:pt x="585" y="216"/>
                    <a:pt x="588" y="287"/>
                  </a:cubicBezTo>
                  <a:cubicBezTo>
                    <a:pt x="593" y="381"/>
                    <a:pt x="586" y="476"/>
                    <a:pt x="600" y="569"/>
                  </a:cubicBezTo>
                  <a:cubicBezTo>
                    <a:pt x="603" y="586"/>
                    <a:pt x="678" y="607"/>
                    <a:pt x="705" y="616"/>
                  </a:cubicBezTo>
                  <a:cubicBezTo>
                    <a:pt x="718" y="621"/>
                    <a:pt x="727" y="637"/>
                    <a:pt x="741" y="639"/>
                  </a:cubicBezTo>
                  <a:cubicBezTo>
                    <a:pt x="803" y="649"/>
                    <a:pt x="866" y="647"/>
                    <a:pt x="929" y="651"/>
                  </a:cubicBezTo>
                  <a:cubicBezTo>
                    <a:pt x="1105" y="711"/>
                    <a:pt x="952" y="663"/>
                    <a:pt x="1411" y="663"/>
                  </a:cubicBezTo>
                </a:path>
              </a:pathLst>
            </a:custGeom>
            <a:noFill/>
            <a:ln w="76200">
              <a:solidFill>
                <a:srgbClr val="FF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7" name="Text Box 26"/>
            <p:cNvSpPr txBox="1">
              <a:spLocks noChangeArrowheads="1"/>
            </p:cNvSpPr>
            <p:nvPr/>
          </p:nvSpPr>
          <p:spPr bwMode="auto">
            <a:xfrm>
              <a:off x="3216" y="2016"/>
              <a:ext cx="624" cy="231"/>
            </a:xfrm>
            <a:prstGeom prst="rect">
              <a:avLst/>
            </a:prstGeom>
            <a:noFill/>
            <a:ln w="9525">
              <a:noFill/>
              <a:miter lim="800000"/>
              <a:headEnd/>
              <a:tailEnd/>
            </a:ln>
            <a:effectLst/>
          </p:spPr>
          <p:txBody>
            <a:bodyPr>
              <a:spAutoFit/>
            </a:bodyPr>
            <a:lstStyle/>
            <a:p>
              <a:pPr eaLnBrk="1" hangingPunct="1">
                <a:spcBef>
                  <a:spcPct val="50000"/>
                </a:spcBef>
              </a:pPr>
              <a:r>
                <a:rPr lang="en-GB" sz="1800">
                  <a:solidFill>
                    <a:srgbClr val="FF0000"/>
                  </a:solidFill>
                  <a:effectLst>
                    <a:outerShdw blurRad="38100" dist="38100" dir="2700000" algn="tl">
                      <a:srgbClr val="000000"/>
                    </a:outerShdw>
                  </a:effectLst>
                  <a:latin typeface="Arial" charset="0"/>
                  <a:ea typeface="+mn-ea"/>
                </a:rPr>
                <a:t>ITCZ</a:t>
              </a:r>
            </a:p>
          </p:txBody>
        </p:sp>
        <p:sp>
          <p:nvSpPr>
            <p:cNvPr id="8" name="Text Box 27"/>
            <p:cNvSpPr txBox="1">
              <a:spLocks noChangeArrowheads="1"/>
            </p:cNvSpPr>
            <p:nvPr/>
          </p:nvSpPr>
          <p:spPr bwMode="auto">
            <a:xfrm>
              <a:off x="3792" y="3024"/>
              <a:ext cx="1584" cy="366"/>
            </a:xfrm>
            <a:prstGeom prst="rect">
              <a:avLst/>
            </a:prstGeom>
            <a:noFill/>
            <a:ln w="9525">
              <a:noFill/>
              <a:miter lim="800000"/>
              <a:headEnd/>
              <a:tailEnd/>
            </a:ln>
            <a:effectLst/>
          </p:spPr>
          <p:txBody>
            <a:bodyPr>
              <a:spAutoFit/>
            </a:bodyPr>
            <a:lstStyle/>
            <a:p>
              <a:pPr eaLnBrk="1" hangingPunct="1">
                <a:spcBef>
                  <a:spcPct val="50000"/>
                </a:spcBef>
              </a:pPr>
              <a:r>
                <a:rPr lang="en-GB" sz="1600">
                  <a:solidFill>
                    <a:srgbClr val="000000"/>
                  </a:solidFill>
                  <a:effectLst>
                    <a:outerShdw blurRad="38100" dist="38100" dir="2700000" algn="tl">
                      <a:srgbClr val="FFFFFF"/>
                    </a:outerShdw>
                  </a:effectLst>
                  <a:latin typeface="Arial" charset="0"/>
                  <a:ea typeface="+mn-ea"/>
                </a:rPr>
                <a:t>ITCZ is positioned at the Tropic of Capricorn</a:t>
              </a:r>
            </a:p>
          </p:txBody>
        </p:sp>
        <p:sp>
          <p:nvSpPr>
            <p:cNvPr id="9" name="Line 28"/>
            <p:cNvSpPr>
              <a:spLocks noChangeShapeType="1"/>
            </p:cNvSpPr>
            <p:nvPr/>
          </p:nvSpPr>
          <p:spPr bwMode="auto">
            <a:xfrm flipV="1">
              <a:off x="4272" y="2832"/>
              <a:ext cx="144" cy="192"/>
            </a:xfrm>
            <a:prstGeom prst="line">
              <a:avLst/>
            </a:prstGeom>
            <a:noFill/>
            <a:ln w="9525">
              <a:solidFill>
                <a:srgbClr val="FF0000"/>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grpSp>
      <p:grpSp>
        <p:nvGrpSpPr>
          <p:cNvPr id="16" name="Group 32"/>
          <p:cNvGrpSpPr>
            <a:grpSpLocks/>
          </p:cNvGrpSpPr>
          <p:nvPr/>
        </p:nvGrpSpPr>
        <p:grpSpPr bwMode="auto">
          <a:xfrm>
            <a:off x="838200" y="2590800"/>
            <a:ext cx="4114800" cy="1676400"/>
            <a:chOff x="528" y="1632"/>
            <a:chExt cx="2592" cy="1056"/>
          </a:xfrm>
        </p:grpSpPr>
        <p:grpSp>
          <p:nvGrpSpPr>
            <p:cNvPr id="17" name="Group 30"/>
            <p:cNvGrpSpPr>
              <a:grpSpLocks/>
            </p:cNvGrpSpPr>
            <p:nvPr/>
          </p:nvGrpSpPr>
          <p:grpSpPr bwMode="auto">
            <a:xfrm>
              <a:off x="720" y="1632"/>
              <a:ext cx="2400" cy="1056"/>
              <a:chOff x="720" y="1632"/>
              <a:chExt cx="2400" cy="1056"/>
            </a:xfrm>
          </p:grpSpPr>
          <p:sp>
            <p:nvSpPr>
              <p:cNvPr id="21" name="Oval 5"/>
              <p:cNvSpPr>
                <a:spLocks noChangeArrowheads="1"/>
              </p:cNvSpPr>
              <p:nvPr/>
            </p:nvSpPr>
            <p:spPr bwMode="auto">
              <a:xfrm>
                <a:off x="720" y="1728"/>
                <a:ext cx="960" cy="864"/>
              </a:xfrm>
              <a:prstGeom prst="ellipse">
                <a:avLst/>
              </a:prstGeom>
              <a:solidFill>
                <a:schemeClr val="accent2"/>
              </a:solidFill>
              <a:ln w="9525">
                <a:solidFill>
                  <a:schemeClr val="accent2"/>
                </a:solidFill>
                <a:round/>
                <a:headEnd/>
                <a:tailEnd/>
              </a:ln>
              <a:effectLst/>
            </p:spPr>
            <p:txBody>
              <a:bodyPr wrap="none" anchor="ctr"/>
              <a:lstStyle/>
              <a:p>
                <a:pPr eaLnBrk="1" hangingPunct="1"/>
                <a:endParaRPr lang="en-GB" sz="1800" b="0">
                  <a:solidFill>
                    <a:prstClr val="black"/>
                  </a:solidFill>
                  <a:latin typeface="Arial" charset="0"/>
                  <a:ea typeface="+mn-ea"/>
                </a:endParaRPr>
              </a:p>
            </p:txBody>
          </p:sp>
          <p:sp>
            <p:nvSpPr>
              <p:cNvPr id="22" name="Line 8"/>
              <p:cNvSpPr>
                <a:spLocks noChangeShapeType="1"/>
              </p:cNvSpPr>
              <p:nvPr/>
            </p:nvSpPr>
            <p:spPr bwMode="auto">
              <a:xfrm>
                <a:off x="1392" y="2544"/>
                <a:ext cx="96" cy="144"/>
              </a:xfrm>
              <a:prstGeom prst="line">
                <a:avLst/>
              </a:prstGeom>
              <a:noFill/>
              <a:ln w="9525">
                <a:solidFill>
                  <a:schemeClr val="accent2"/>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3" name="Line 9"/>
              <p:cNvSpPr>
                <a:spLocks noChangeShapeType="1"/>
              </p:cNvSpPr>
              <p:nvPr/>
            </p:nvSpPr>
            <p:spPr bwMode="auto">
              <a:xfrm flipH="1" flipV="1">
                <a:off x="864" y="1632"/>
                <a:ext cx="96" cy="144"/>
              </a:xfrm>
              <a:prstGeom prst="line">
                <a:avLst/>
              </a:prstGeom>
              <a:noFill/>
              <a:ln w="9525">
                <a:solidFill>
                  <a:schemeClr val="accent2"/>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4" name="Line 10"/>
              <p:cNvSpPr>
                <a:spLocks noChangeShapeType="1"/>
              </p:cNvSpPr>
              <p:nvPr/>
            </p:nvSpPr>
            <p:spPr bwMode="auto">
              <a:xfrm flipV="1">
                <a:off x="768" y="1920"/>
                <a:ext cx="816" cy="432"/>
              </a:xfrm>
              <a:prstGeom prst="line">
                <a:avLst/>
              </a:prstGeom>
              <a:noFill/>
              <a:ln w="28575">
                <a:solidFill>
                  <a:srgbClr val="FF0000"/>
                </a:solidFill>
                <a:round/>
                <a:headEnd/>
                <a:tailEnd/>
              </a:ln>
              <a:effectLst/>
            </p:spPr>
            <p:txBody>
              <a:bodyPr/>
              <a:lstStyle/>
              <a:p>
                <a:pPr eaLnBrk="1" hangingPunct="1"/>
                <a:endParaRPr lang="en-GB" sz="1800" b="0">
                  <a:solidFill>
                    <a:prstClr val="black"/>
                  </a:solidFill>
                  <a:latin typeface="Arial" charset="0"/>
                  <a:ea typeface="+mn-ea"/>
                </a:endParaRPr>
              </a:p>
            </p:txBody>
          </p:sp>
          <p:sp>
            <p:nvSpPr>
              <p:cNvPr id="25" name="Line 11"/>
              <p:cNvSpPr>
                <a:spLocks noChangeShapeType="1"/>
              </p:cNvSpPr>
              <p:nvPr/>
            </p:nvSpPr>
            <p:spPr bwMode="auto">
              <a:xfrm flipV="1">
                <a:off x="720" y="1776"/>
                <a:ext cx="768" cy="432"/>
              </a:xfrm>
              <a:prstGeom prst="line">
                <a:avLst/>
              </a:prstGeom>
              <a:noFill/>
              <a:ln w="28575">
                <a:solidFill>
                  <a:srgbClr val="FF0000"/>
                </a:solidFill>
                <a:prstDash val="dash"/>
                <a:round/>
                <a:headEnd/>
                <a:tailEnd/>
              </a:ln>
              <a:effectLst/>
            </p:spPr>
            <p:txBody>
              <a:bodyPr/>
              <a:lstStyle/>
              <a:p>
                <a:pPr eaLnBrk="1" hangingPunct="1"/>
                <a:endParaRPr lang="en-GB" sz="1800" b="0">
                  <a:solidFill>
                    <a:prstClr val="black"/>
                  </a:solidFill>
                  <a:latin typeface="Arial" charset="0"/>
                  <a:ea typeface="+mn-ea"/>
                </a:endParaRPr>
              </a:p>
            </p:txBody>
          </p:sp>
          <p:sp>
            <p:nvSpPr>
              <p:cNvPr id="26" name="Line 12"/>
              <p:cNvSpPr>
                <a:spLocks noChangeShapeType="1"/>
              </p:cNvSpPr>
              <p:nvPr/>
            </p:nvSpPr>
            <p:spPr bwMode="auto">
              <a:xfrm flipV="1">
                <a:off x="864" y="2016"/>
                <a:ext cx="816" cy="432"/>
              </a:xfrm>
              <a:prstGeom prst="line">
                <a:avLst/>
              </a:prstGeom>
              <a:noFill/>
              <a:ln w="28575">
                <a:solidFill>
                  <a:srgbClr val="FF0000"/>
                </a:solidFill>
                <a:prstDash val="dash"/>
                <a:round/>
                <a:headEnd/>
                <a:tailEnd/>
              </a:ln>
              <a:effectLst/>
            </p:spPr>
            <p:txBody>
              <a:bodyPr/>
              <a:lstStyle/>
              <a:p>
                <a:pPr eaLnBrk="1" hangingPunct="1"/>
                <a:endParaRPr lang="en-GB" sz="1800" b="0">
                  <a:solidFill>
                    <a:prstClr val="black"/>
                  </a:solidFill>
                  <a:latin typeface="Arial" charset="0"/>
                  <a:ea typeface="+mn-ea"/>
                </a:endParaRPr>
              </a:p>
            </p:txBody>
          </p:sp>
          <p:pic>
            <p:nvPicPr>
              <p:cNvPr id="27" name="Picture 13" descr="AG00433_"/>
              <p:cNvPicPr>
                <a:picLocks noChangeAspect="1" noChangeArrowheads="1" noCrop="1"/>
              </p:cNvPicPr>
              <p:nvPr/>
            </p:nvPicPr>
            <p:blipFill>
              <a:blip r:embed="rId4" cstate="print"/>
              <a:srcRect/>
              <a:stretch>
                <a:fillRect/>
              </a:stretch>
            </p:blipFill>
            <p:spPr bwMode="auto">
              <a:xfrm>
                <a:off x="2256" y="1728"/>
                <a:ext cx="864" cy="720"/>
              </a:xfrm>
              <a:prstGeom prst="rect">
                <a:avLst/>
              </a:prstGeom>
              <a:noFill/>
            </p:spPr>
          </p:pic>
          <p:sp>
            <p:nvSpPr>
              <p:cNvPr id="28" name="AutoShape 14"/>
              <p:cNvSpPr>
                <a:spLocks noChangeArrowheads="1"/>
              </p:cNvSpPr>
              <p:nvPr/>
            </p:nvSpPr>
            <p:spPr bwMode="auto">
              <a:xfrm>
                <a:off x="1680" y="1948"/>
                <a:ext cx="528" cy="144"/>
              </a:xfrm>
              <a:prstGeom prst="leftArrow">
                <a:avLst>
                  <a:gd name="adj1" fmla="val 50000"/>
                  <a:gd name="adj2" fmla="val 91667"/>
                </a:avLst>
              </a:prstGeom>
              <a:solidFill>
                <a:schemeClr val="hlink"/>
              </a:solidFill>
              <a:ln w="9525">
                <a:solidFill>
                  <a:schemeClr val="hlink"/>
                </a:solidFill>
                <a:miter lim="800000"/>
                <a:headEnd/>
                <a:tailEnd/>
              </a:ln>
              <a:effectLst/>
            </p:spPr>
            <p:txBody>
              <a:bodyPr wrap="none" anchor="ctr"/>
              <a:lstStyle/>
              <a:p>
                <a:pPr algn="ctr" eaLnBrk="1" hangingPunct="1"/>
                <a:endParaRPr lang="en-US" sz="1800" b="0">
                  <a:solidFill>
                    <a:srgbClr val="8E58B6"/>
                  </a:solidFill>
                  <a:latin typeface="Arial" charset="0"/>
                  <a:ea typeface="+mn-ea"/>
                </a:endParaRPr>
              </a:p>
            </p:txBody>
          </p:sp>
        </p:grpSp>
        <p:sp>
          <p:nvSpPr>
            <p:cNvPr id="18" name="Text Box 16"/>
            <p:cNvSpPr txBox="1">
              <a:spLocks noChangeArrowheads="1"/>
            </p:cNvSpPr>
            <p:nvPr/>
          </p:nvSpPr>
          <p:spPr bwMode="auto">
            <a:xfrm rot="19769092">
              <a:off x="768" y="1776"/>
              <a:ext cx="1344" cy="212"/>
            </a:xfrm>
            <a:prstGeom prst="rect">
              <a:avLst/>
            </a:prstGeom>
            <a:noFill/>
            <a:ln w="9525">
              <a:noFill/>
              <a:miter lim="800000"/>
              <a:headEnd/>
              <a:tailEnd/>
            </a:ln>
            <a:effectLst/>
          </p:spPr>
          <p:txBody>
            <a:bodyPr>
              <a:spAutoFit/>
            </a:bodyPr>
            <a:lstStyle/>
            <a:p>
              <a:pPr eaLnBrk="1" hangingPunct="1">
                <a:spcBef>
                  <a:spcPct val="50000"/>
                </a:spcBef>
              </a:pPr>
              <a:r>
                <a:rPr lang="en-GB" sz="1600" b="0">
                  <a:solidFill>
                    <a:srgbClr val="FEFAC9"/>
                  </a:solidFill>
                  <a:latin typeface="Arial" charset="0"/>
                  <a:ea typeface="+mn-ea"/>
                </a:rPr>
                <a:t>Equator</a:t>
              </a:r>
            </a:p>
          </p:txBody>
        </p:sp>
        <p:sp>
          <p:nvSpPr>
            <p:cNvPr id="19" name="Text Box 17"/>
            <p:cNvSpPr txBox="1">
              <a:spLocks noChangeArrowheads="1"/>
            </p:cNvSpPr>
            <p:nvPr/>
          </p:nvSpPr>
          <p:spPr bwMode="auto">
            <a:xfrm rot="20042467">
              <a:off x="528" y="1689"/>
              <a:ext cx="1776" cy="194"/>
            </a:xfrm>
            <a:prstGeom prst="rect">
              <a:avLst/>
            </a:prstGeom>
            <a:noFill/>
            <a:ln w="9525">
              <a:noFill/>
              <a:miter lim="800000"/>
              <a:headEnd/>
              <a:tailEnd/>
            </a:ln>
            <a:effectLst/>
          </p:spPr>
          <p:txBody>
            <a:bodyPr>
              <a:spAutoFit/>
            </a:bodyPr>
            <a:lstStyle/>
            <a:p>
              <a:pPr eaLnBrk="1" hangingPunct="1">
                <a:spcBef>
                  <a:spcPct val="50000"/>
                </a:spcBef>
              </a:pPr>
              <a:r>
                <a:rPr lang="en-GB" sz="1400" b="0" dirty="0">
                  <a:solidFill>
                    <a:prstClr val="black"/>
                  </a:solidFill>
                  <a:latin typeface="Arial" charset="0"/>
                  <a:ea typeface="+mn-ea"/>
                </a:rPr>
                <a:t>Tropic of Cancer</a:t>
              </a:r>
            </a:p>
          </p:txBody>
        </p:sp>
        <p:sp>
          <p:nvSpPr>
            <p:cNvPr id="20" name="Text Box 15"/>
            <p:cNvSpPr txBox="1">
              <a:spLocks noChangeArrowheads="1"/>
            </p:cNvSpPr>
            <p:nvPr/>
          </p:nvSpPr>
          <p:spPr bwMode="auto">
            <a:xfrm rot="19750626">
              <a:off x="720" y="1843"/>
              <a:ext cx="1728" cy="174"/>
            </a:xfrm>
            <a:prstGeom prst="rect">
              <a:avLst/>
            </a:prstGeom>
            <a:noFill/>
            <a:ln w="9525">
              <a:noFill/>
              <a:miter lim="800000"/>
              <a:headEnd/>
              <a:tailEnd/>
            </a:ln>
            <a:effectLst/>
          </p:spPr>
          <p:txBody>
            <a:bodyPr>
              <a:spAutoFit/>
            </a:bodyPr>
            <a:lstStyle/>
            <a:p>
              <a:pPr eaLnBrk="1" hangingPunct="1">
                <a:spcBef>
                  <a:spcPct val="50000"/>
                </a:spcBef>
              </a:pPr>
              <a:r>
                <a:rPr lang="en-GB" sz="1200" b="0" dirty="0">
                  <a:solidFill>
                    <a:prstClr val="black"/>
                  </a:solidFill>
                  <a:latin typeface="Arial" charset="0"/>
                  <a:ea typeface="+mn-ea"/>
                </a:rPr>
                <a:t>Tropic of Capricorn</a:t>
              </a:r>
            </a:p>
          </p:txBody>
        </p:sp>
      </p:grpSp>
    </p:spTree>
    <p:extLst>
      <p:ext uri="{BB962C8B-B14F-4D97-AF65-F5344CB8AC3E}">
        <p14:creationId xmlns:p14="http://schemas.microsoft.com/office/powerpoint/2010/main" val="3809847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Rot="1" noChangeArrowheads="1"/>
          </p:cNvSpPr>
          <p:nvPr/>
        </p:nvSpPr>
        <p:spPr bwMode="auto">
          <a:xfrm>
            <a:off x="251520" y="188640"/>
            <a:ext cx="8640960" cy="5718175"/>
          </a:xfrm>
          <a:prstGeom prst="rect">
            <a:avLst/>
          </a:prstGeom>
          <a:solidFill>
            <a:schemeClr val="bg1"/>
          </a:solidFill>
          <a:ln w="9525">
            <a:solidFill>
              <a:schemeClr val="tx1"/>
            </a:solidFill>
            <a:miter lim="800000"/>
            <a:headEnd/>
            <a:tailEnd/>
          </a:ln>
          <a:effectLst/>
        </p:spPr>
        <p:txBody>
          <a:bodyPr/>
          <a:lstStyle/>
          <a:p>
            <a:pPr marL="342900" indent="-342900" eaLnBrk="1" hangingPunct="1">
              <a:spcBef>
                <a:spcPct val="20000"/>
              </a:spcBef>
              <a:buClr>
                <a:srgbClr val="8E58B6"/>
              </a:buClr>
              <a:buFont typeface="Wingdings" pitchFamily="2" charset="2"/>
              <a:buNone/>
            </a:pPr>
            <a:r>
              <a:rPr lang="en-GB" sz="2000" b="0" dirty="0">
                <a:solidFill>
                  <a:srgbClr val="CC6600"/>
                </a:solidFill>
                <a:latin typeface="Arial" charset="0"/>
                <a:ea typeface="+mn-ea"/>
              </a:rPr>
              <a:t>This means that much of Africa is influenced by Tropical </a:t>
            </a:r>
            <a:r>
              <a:rPr lang="en-GB" sz="2000" b="0" dirty="0" smtClean="0">
                <a:solidFill>
                  <a:srgbClr val="CC6600"/>
                </a:solidFill>
                <a:latin typeface="Arial" charset="0"/>
                <a:ea typeface="+mn-ea"/>
              </a:rPr>
              <a:t>Continental </a:t>
            </a:r>
            <a:r>
              <a:rPr lang="en-GB" sz="2000" b="0" dirty="0">
                <a:solidFill>
                  <a:srgbClr val="CC6600"/>
                </a:solidFill>
                <a:latin typeface="Arial" charset="0"/>
                <a:ea typeface="+mn-ea"/>
              </a:rPr>
              <a:t>air, </a:t>
            </a:r>
            <a:endParaRPr lang="en-GB" sz="2000" b="0" dirty="0" smtClean="0">
              <a:solidFill>
                <a:srgbClr val="CC6600"/>
              </a:solidFill>
              <a:latin typeface="Arial" charset="0"/>
              <a:ea typeface="+mn-ea"/>
            </a:endParaRPr>
          </a:p>
          <a:p>
            <a:pPr marL="342900" indent="-342900" eaLnBrk="1" hangingPunct="1">
              <a:spcBef>
                <a:spcPct val="20000"/>
              </a:spcBef>
              <a:buClr>
                <a:srgbClr val="8E58B6"/>
              </a:buClr>
              <a:buFont typeface="Wingdings" pitchFamily="2" charset="2"/>
              <a:buNone/>
            </a:pPr>
            <a:r>
              <a:rPr lang="en-GB" sz="2000" b="0" dirty="0" smtClean="0">
                <a:solidFill>
                  <a:srgbClr val="CC6600"/>
                </a:solidFill>
                <a:latin typeface="Arial" charset="0"/>
                <a:ea typeface="+mn-ea"/>
              </a:rPr>
              <a:t>bringing </a:t>
            </a:r>
            <a:r>
              <a:rPr lang="en-GB" sz="2000" b="0" dirty="0">
                <a:solidFill>
                  <a:srgbClr val="CC6600"/>
                </a:solidFill>
                <a:latin typeface="Arial" charset="0"/>
                <a:ea typeface="+mn-ea"/>
              </a:rPr>
              <a:t>with it warm, dry stable conditions </a:t>
            </a:r>
            <a:r>
              <a:rPr lang="en-GB" sz="2000" b="0" dirty="0" smtClean="0">
                <a:solidFill>
                  <a:srgbClr val="CC6600"/>
                </a:solidFill>
                <a:latin typeface="Arial" charset="0"/>
                <a:ea typeface="+mn-ea"/>
              </a:rPr>
              <a:t>and </a:t>
            </a:r>
            <a:r>
              <a:rPr lang="en-GB" sz="2000" b="0" dirty="0">
                <a:solidFill>
                  <a:srgbClr val="CC6600"/>
                </a:solidFill>
                <a:latin typeface="Arial" charset="0"/>
                <a:ea typeface="+mn-ea"/>
              </a:rPr>
              <a:t>the warm, drying </a:t>
            </a:r>
            <a:endParaRPr lang="en-GB" sz="2000" b="0" dirty="0" smtClean="0">
              <a:solidFill>
                <a:srgbClr val="CC6600"/>
              </a:solidFill>
              <a:latin typeface="Arial" charset="0"/>
              <a:ea typeface="+mn-ea"/>
            </a:endParaRPr>
          </a:p>
          <a:p>
            <a:pPr marL="342900" indent="-342900" eaLnBrk="1" hangingPunct="1">
              <a:spcBef>
                <a:spcPct val="20000"/>
              </a:spcBef>
              <a:buClr>
                <a:srgbClr val="8E58B6"/>
              </a:buClr>
              <a:buFont typeface="Wingdings" pitchFamily="2" charset="2"/>
              <a:buNone/>
            </a:pPr>
            <a:r>
              <a:rPr lang="en-GB" sz="2000" b="0" dirty="0" err="1" smtClean="0">
                <a:solidFill>
                  <a:srgbClr val="CC6600"/>
                </a:solidFill>
                <a:latin typeface="Arial" charset="0"/>
                <a:ea typeface="+mn-ea"/>
              </a:rPr>
              <a:t>Harmattan</a:t>
            </a:r>
            <a:r>
              <a:rPr lang="en-GB" sz="2000" b="0" dirty="0" smtClean="0">
                <a:solidFill>
                  <a:srgbClr val="CC6600"/>
                </a:solidFill>
                <a:latin typeface="Arial" charset="0"/>
                <a:ea typeface="+mn-ea"/>
              </a:rPr>
              <a:t> </a:t>
            </a:r>
            <a:r>
              <a:rPr lang="en-GB" sz="2000" b="0" dirty="0">
                <a:solidFill>
                  <a:srgbClr val="CC6600"/>
                </a:solidFill>
                <a:latin typeface="Arial" charset="0"/>
                <a:ea typeface="+mn-ea"/>
              </a:rPr>
              <a:t>wind.  This explains why </a:t>
            </a:r>
            <a:r>
              <a:rPr lang="en-GB" sz="2000" b="0" dirty="0" smtClean="0">
                <a:solidFill>
                  <a:srgbClr val="CC6600"/>
                </a:solidFill>
                <a:latin typeface="Arial" charset="0"/>
                <a:ea typeface="+mn-ea"/>
              </a:rPr>
              <a:t>most </a:t>
            </a:r>
            <a:r>
              <a:rPr lang="en-GB" sz="2000" b="0" dirty="0">
                <a:solidFill>
                  <a:srgbClr val="CC6600"/>
                </a:solidFill>
                <a:latin typeface="Arial" charset="0"/>
                <a:ea typeface="+mn-ea"/>
              </a:rPr>
              <a:t>of Africa experiences its dry </a:t>
            </a:r>
            <a:endParaRPr lang="en-GB" sz="2000" b="0" dirty="0" smtClean="0">
              <a:solidFill>
                <a:srgbClr val="CC6600"/>
              </a:solidFill>
              <a:latin typeface="Arial" charset="0"/>
              <a:ea typeface="+mn-ea"/>
            </a:endParaRPr>
          </a:p>
          <a:p>
            <a:pPr marL="342900" indent="-342900" eaLnBrk="1" hangingPunct="1">
              <a:spcBef>
                <a:spcPct val="20000"/>
              </a:spcBef>
              <a:buClr>
                <a:srgbClr val="8E58B6"/>
              </a:buClr>
              <a:buFont typeface="Wingdings" pitchFamily="2" charset="2"/>
              <a:buNone/>
            </a:pPr>
            <a:r>
              <a:rPr lang="en-GB" sz="2000" b="0" dirty="0" smtClean="0">
                <a:solidFill>
                  <a:srgbClr val="CC6600"/>
                </a:solidFill>
                <a:latin typeface="Arial" charset="0"/>
                <a:ea typeface="+mn-ea"/>
              </a:rPr>
              <a:t>season at this time of year.</a:t>
            </a:r>
            <a:endParaRPr lang="en-GB" sz="2000" b="0" dirty="0">
              <a:solidFill>
                <a:srgbClr val="CC6600"/>
              </a:solidFill>
              <a:latin typeface="Arial" charset="0"/>
              <a:ea typeface="+mn-ea"/>
            </a:endParaRPr>
          </a:p>
        </p:txBody>
      </p:sp>
      <p:grpSp>
        <p:nvGrpSpPr>
          <p:cNvPr id="3" name="Group 26"/>
          <p:cNvGrpSpPr>
            <a:grpSpLocks/>
          </p:cNvGrpSpPr>
          <p:nvPr/>
        </p:nvGrpSpPr>
        <p:grpSpPr bwMode="auto">
          <a:xfrm>
            <a:off x="1187624" y="1549970"/>
            <a:ext cx="7458075" cy="3902075"/>
            <a:chOff x="432" y="1622"/>
            <a:chExt cx="4698" cy="2458"/>
          </a:xfrm>
        </p:grpSpPr>
        <p:pic>
          <p:nvPicPr>
            <p:cNvPr id="4" name="Picture 4" descr="AFRICA2"/>
            <p:cNvPicPr>
              <a:picLocks noChangeAspect="1" noChangeArrowheads="1"/>
            </p:cNvPicPr>
            <p:nvPr/>
          </p:nvPicPr>
          <p:blipFill>
            <a:blip r:embed="rId3" cstate="print"/>
            <a:srcRect/>
            <a:stretch>
              <a:fillRect/>
            </a:stretch>
          </p:blipFill>
          <p:spPr bwMode="auto">
            <a:xfrm>
              <a:off x="1534" y="1622"/>
              <a:ext cx="2055" cy="2458"/>
            </a:xfrm>
            <a:prstGeom prst="rect">
              <a:avLst/>
            </a:prstGeom>
            <a:noFill/>
            <a:ln w="9525">
              <a:noFill/>
              <a:miter lim="800000"/>
              <a:headEnd/>
              <a:tailEnd/>
            </a:ln>
            <a:effectLst>
              <a:outerShdw dist="107763" dir="2700000" algn="ctr" rotWithShape="0">
                <a:srgbClr val="808080"/>
              </a:outerShdw>
            </a:effectLst>
          </p:spPr>
        </p:pic>
        <p:sp>
          <p:nvSpPr>
            <p:cNvPr id="5" name="Text Box 6"/>
            <p:cNvSpPr txBox="1">
              <a:spLocks noChangeArrowheads="1"/>
            </p:cNvSpPr>
            <p:nvPr/>
          </p:nvSpPr>
          <p:spPr bwMode="auto">
            <a:xfrm>
              <a:off x="1248" y="2256"/>
              <a:ext cx="645" cy="231"/>
            </a:xfrm>
            <a:prstGeom prst="rect">
              <a:avLst/>
            </a:prstGeom>
            <a:noFill/>
            <a:ln w="9525">
              <a:noFill/>
              <a:miter lim="800000"/>
              <a:headEnd/>
              <a:tailEnd/>
            </a:ln>
            <a:effectLst/>
          </p:spPr>
          <p:txBody>
            <a:bodyPr>
              <a:spAutoFit/>
            </a:bodyPr>
            <a:lstStyle/>
            <a:p>
              <a:pPr eaLnBrk="1" hangingPunct="1">
                <a:spcBef>
                  <a:spcPct val="50000"/>
                </a:spcBef>
              </a:pPr>
              <a:r>
                <a:rPr lang="en-GB" sz="1800">
                  <a:solidFill>
                    <a:srgbClr val="CC6600"/>
                  </a:solidFill>
                  <a:latin typeface="Arial" charset="0"/>
                  <a:ea typeface="+mn-ea"/>
                </a:rPr>
                <a:t>ITCZ</a:t>
              </a:r>
            </a:p>
          </p:txBody>
        </p:sp>
        <p:sp>
          <p:nvSpPr>
            <p:cNvPr id="6" name="Text Box 7"/>
            <p:cNvSpPr txBox="1">
              <a:spLocks noChangeArrowheads="1"/>
            </p:cNvSpPr>
            <p:nvPr/>
          </p:nvSpPr>
          <p:spPr bwMode="auto">
            <a:xfrm>
              <a:off x="2544" y="2064"/>
              <a:ext cx="617" cy="365"/>
            </a:xfrm>
            <a:prstGeom prst="rect">
              <a:avLst/>
            </a:prstGeom>
            <a:noFill/>
            <a:ln w="9525">
              <a:noFill/>
              <a:miter lim="800000"/>
              <a:headEnd/>
              <a:tailEnd/>
            </a:ln>
            <a:effectLst/>
          </p:spPr>
          <p:txBody>
            <a:bodyPr>
              <a:spAutoFit/>
            </a:bodyPr>
            <a:lstStyle/>
            <a:p>
              <a:pPr eaLnBrk="1" hangingPunct="1">
                <a:spcBef>
                  <a:spcPct val="50000"/>
                </a:spcBef>
              </a:pPr>
              <a:r>
                <a:rPr lang="en-GB" sz="3200">
                  <a:solidFill>
                    <a:srgbClr val="7F6F6F"/>
                  </a:solidFill>
                  <a:latin typeface="Arial" charset="0"/>
                  <a:ea typeface="+mn-ea"/>
                </a:rPr>
                <a:t>cT</a:t>
              </a:r>
            </a:p>
          </p:txBody>
        </p:sp>
        <p:sp>
          <p:nvSpPr>
            <p:cNvPr id="7" name="Line 8"/>
            <p:cNvSpPr>
              <a:spLocks noChangeShapeType="1"/>
            </p:cNvSpPr>
            <p:nvPr/>
          </p:nvSpPr>
          <p:spPr bwMode="auto">
            <a:xfrm flipH="1">
              <a:off x="2160" y="2064"/>
              <a:ext cx="244" cy="336"/>
            </a:xfrm>
            <a:prstGeom prst="line">
              <a:avLst/>
            </a:prstGeom>
            <a:noFill/>
            <a:ln w="57150">
              <a:solidFill>
                <a:schemeClr val="folHlink"/>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8" name="Line 9"/>
            <p:cNvSpPr>
              <a:spLocks noChangeShapeType="1"/>
            </p:cNvSpPr>
            <p:nvPr/>
          </p:nvSpPr>
          <p:spPr bwMode="auto">
            <a:xfrm flipH="1">
              <a:off x="2544" y="2400"/>
              <a:ext cx="195" cy="324"/>
            </a:xfrm>
            <a:prstGeom prst="line">
              <a:avLst/>
            </a:prstGeom>
            <a:noFill/>
            <a:ln w="57150">
              <a:solidFill>
                <a:schemeClr val="folHlink"/>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9" name="Line 10"/>
            <p:cNvSpPr>
              <a:spLocks noChangeShapeType="1"/>
            </p:cNvSpPr>
            <p:nvPr/>
          </p:nvSpPr>
          <p:spPr bwMode="auto">
            <a:xfrm flipH="1">
              <a:off x="2688" y="2544"/>
              <a:ext cx="387" cy="528"/>
            </a:xfrm>
            <a:prstGeom prst="line">
              <a:avLst/>
            </a:prstGeom>
            <a:noFill/>
            <a:ln w="57150">
              <a:solidFill>
                <a:schemeClr val="folHlink"/>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0" name="Oval 11"/>
            <p:cNvSpPr>
              <a:spLocks noChangeArrowheads="1"/>
            </p:cNvSpPr>
            <p:nvPr/>
          </p:nvSpPr>
          <p:spPr bwMode="auto">
            <a:xfrm rot="1122203">
              <a:off x="1968" y="1968"/>
              <a:ext cx="1720" cy="533"/>
            </a:xfrm>
            <a:prstGeom prst="ellipse">
              <a:avLst/>
            </a:prstGeom>
            <a:noFill/>
            <a:ln w="57150">
              <a:solidFill>
                <a:srgbClr val="FF9900"/>
              </a:solidFill>
              <a:round/>
              <a:headEnd/>
              <a:tailEnd/>
            </a:ln>
            <a:effectLst/>
          </p:spPr>
          <p:txBody>
            <a:bodyPr wrap="none" anchor="ctr"/>
            <a:lstStyle/>
            <a:p>
              <a:pPr eaLnBrk="1" hangingPunct="1"/>
              <a:endParaRPr lang="en-GB" sz="1800" b="0">
                <a:solidFill>
                  <a:prstClr val="black"/>
                </a:solidFill>
                <a:latin typeface="Arial" charset="0"/>
                <a:ea typeface="+mn-ea"/>
              </a:endParaRPr>
            </a:p>
          </p:txBody>
        </p:sp>
        <p:grpSp>
          <p:nvGrpSpPr>
            <p:cNvPr id="11" name="Group 12"/>
            <p:cNvGrpSpPr>
              <a:grpSpLocks/>
            </p:cNvGrpSpPr>
            <p:nvPr/>
          </p:nvGrpSpPr>
          <p:grpSpPr bwMode="auto">
            <a:xfrm>
              <a:off x="432" y="3120"/>
              <a:ext cx="2193" cy="834"/>
              <a:chOff x="0" y="2640"/>
              <a:chExt cx="2961" cy="1536"/>
            </a:xfrm>
          </p:grpSpPr>
          <p:sp>
            <p:nvSpPr>
              <p:cNvPr id="16" name="Line 13"/>
              <p:cNvSpPr>
                <a:spLocks noChangeShapeType="1"/>
              </p:cNvSpPr>
              <p:nvPr/>
            </p:nvSpPr>
            <p:spPr bwMode="auto">
              <a:xfrm flipV="1">
                <a:off x="1152" y="2640"/>
                <a:ext cx="480" cy="432"/>
              </a:xfrm>
              <a:prstGeom prst="line">
                <a:avLst/>
              </a:prstGeom>
              <a:noFill/>
              <a:ln w="38100">
                <a:solidFill>
                  <a:srgbClr val="0000FF"/>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7" name="Line 14"/>
              <p:cNvSpPr>
                <a:spLocks noChangeShapeType="1"/>
              </p:cNvSpPr>
              <p:nvPr/>
            </p:nvSpPr>
            <p:spPr bwMode="auto">
              <a:xfrm flipV="1">
                <a:off x="1680" y="2640"/>
                <a:ext cx="432" cy="528"/>
              </a:xfrm>
              <a:prstGeom prst="line">
                <a:avLst/>
              </a:prstGeom>
              <a:noFill/>
              <a:ln w="38100">
                <a:solidFill>
                  <a:srgbClr val="0000FF"/>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8" name="Line 15"/>
              <p:cNvSpPr>
                <a:spLocks noChangeShapeType="1"/>
              </p:cNvSpPr>
              <p:nvPr/>
            </p:nvSpPr>
            <p:spPr bwMode="auto">
              <a:xfrm flipV="1">
                <a:off x="2064" y="2736"/>
                <a:ext cx="288" cy="384"/>
              </a:xfrm>
              <a:prstGeom prst="line">
                <a:avLst/>
              </a:prstGeom>
              <a:noFill/>
              <a:ln w="38100">
                <a:solidFill>
                  <a:srgbClr val="0000FF"/>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9" name="Text Box 16"/>
              <p:cNvSpPr txBox="1">
                <a:spLocks noChangeArrowheads="1"/>
              </p:cNvSpPr>
              <p:nvPr/>
            </p:nvSpPr>
            <p:spPr bwMode="auto">
              <a:xfrm>
                <a:off x="815" y="3216"/>
                <a:ext cx="1153" cy="672"/>
              </a:xfrm>
              <a:prstGeom prst="rect">
                <a:avLst/>
              </a:prstGeom>
              <a:noFill/>
              <a:ln w="9525">
                <a:noFill/>
                <a:miter lim="800000"/>
                <a:headEnd/>
                <a:tailEnd/>
              </a:ln>
              <a:effectLst/>
            </p:spPr>
            <p:txBody>
              <a:bodyPr>
                <a:spAutoFit/>
              </a:bodyPr>
              <a:lstStyle/>
              <a:p>
                <a:pPr eaLnBrk="1" hangingPunct="1">
                  <a:spcBef>
                    <a:spcPct val="50000"/>
                  </a:spcBef>
                </a:pPr>
                <a:r>
                  <a:rPr lang="en-GB" sz="3200" b="0">
                    <a:solidFill>
                      <a:srgbClr val="0066FF"/>
                    </a:solidFill>
                    <a:latin typeface="Arial" charset="0"/>
                    <a:ea typeface="+mn-ea"/>
                  </a:rPr>
                  <a:t>mT</a:t>
                </a:r>
              </a:p>
            </p:txBody>
          </p:sp>
          <p:sp>
            <p:nvSpPr>
              <p:cNvPr id="20" name="Oval 17"/>
              <p:cNvSpPr>
                <a:spLocks noChangeArrowheads="1"/>
              </p:cNvSpPr>
              <p:nvPr/>
            </p:nvSpPr>
            <p:spPr bwMode="auto">
              <a:xfrm rot="570646">
                <a:off x="0" y="2880"/>
                <a:ext cx="2961" cy="1296"/>
              </a:xfrm>
              <a:prstGeom prst="ellipse">
                <a:avLst/>
              </a:prstGeom>
              <a:noFill/>
              <a:ln w="57150">
                <a:solidFill>
                  <a:srgbClr val="3366FF"/>
                </a:solidFill>
                <a:round/>
                <a:headEnd/>
                <a:tailEnd/>
              </a:ln>
              <a:effectLst/>
            </p:spPr>
            <p:txBody>
              <a:bodyPr wrap="none" anchor="ctr"/>
              <a:lstStyle/>
              <a:p>
                <a:pPr eaLnBrk="1" hangingPunct="1"/>
                <a:endParaRPr lang="en-GB" sz="1800" b="0">
                  <a:solidFill>
                    <a:prstClr val="black"/>
                  </a:solidFill>
                  <a:latin typeface="Arial" charset="0"/>
                  <a:ea typeface="+mn-ea"/>
                </a:endParaRPr>
              </a:p>
            </p:txBody>
          </p:sp>
        </p:grpSp>
        <p:sp>
          <p:nvSpPr>
            <p:cNvPr id="12" name="Text Box 18"/>
            <p:cNvSpPr txBox="1">
              <a:spLocks noChangeArrowheads="1"/>
            </p:cNvSpPr>
            <p:nvPr/>
          </p:nvSpPr>
          <p:spPr bwMode="auto">
            <a:xfrm>
              <a:off x="3840" y="1872"/>
              <a:ext cx="1290" cy="1018"/>
            </a:xfrm>
            <a:prstGeom prst="rect">
              <a:avLst/>
            </a:prstGeom>
            <a:noFill/>
            <a:ln w="9525">
              <a:noFill/>
              <a:miter lim="800000"/>
              <a:headEnd/>
              <a:tailEnd/>
            </a:ln>
            <a:effectLst/>
          </p:spPr>
          <p:txBody>
            <a:bodyPr>
              <a:spAutoFit/>
            </a:bodyPr>
            <a:lstStyle/>
            <a:p>
              <a:pPr eaLnBrk="1" hangingPunct="1">
                <a:spcBef>
                  <a:spcPct val="50000"/>
                </a:spcBef>
              </a:pPr>
              <a:r>
                <a:rPr lang="en-GB" sz="2000">
                  <a:solidFill>
                    <a:srgbClr val="CC6600"/>
                  </a:solidFill>
                  <a:latin typeface="Arial" charset="0"/>
                  <a:ea typeface="+mn-ea"/>
                </a:rPr>
                <a:t>Warm, dry stable Tropical Continental Air dominates most of Africa.</a:t>
              </a:r>
            </a:p>
          </p:txBody>
        </p:sp>
        <p:sp>
          <p:nvSpPr>
            <p:cNvPr id="13" name="Line 19"/>
            <p:cNvSpPr>
              <a:spLocks noChangeShapeType="1"/>
            </p:cNvSpPr>
            <p:nvPr/>
          </p:nvSpPr>
          <p:spPr bwMode="auto">
            <a:xfrm flipH="1">
              <a:off x="3744" y="3360"/>
              <a:ext cx="344" cy="325"/>
            </a:xfrm>
            <a:prstGeom prst="line">
              <a:avLst/>
            </a:prstGeom>
            <a:noFill/>
            <a:ln w="9525">
              <a:solidFill>
                <a:srgbClr val="FF0000"/>
              </a:solidFill>
              <a:round/>
              <a:headEnd/>
              <a:tailEnd type="triangle" w="med" len="med"/>
            </a:ln>
            <a:effectLst/>
          </p:spPr>
          <p:txBody>
            <a:bodyPr/>
            <a:lstStyle/>
            <a:p>
              <a:pPr eaLnBrk="1" hangingPunct="1"/>
              <a:endParaRPr lang="en-GB" sz="1800" b="0">
                <a:solidFill>
                  <a:prstClr val="black"/>
                </a:solidFill>
                <a:latin typeface="Arial" charset="0"/>
                <a:ea typeface="+mn-ea"/>
              </a:endParaRPr>
            </a:p>
          </p:txBody>
        </p:sp>
        <p:sp>
          <p:nvSpPr>
            <p:cNvPr id="14" name="Text Box 20"/>
            <p:cNvSpPr txBox="1">
              <a:spLocks noChangeArrowheads="1"/>
            </p:cNvSpPr>
            <p:nvPr/>
          </p:nvSpPr>
          <p:spPr bwMode="auto">
            <a:xfrm>
              <a:off x="4224" y="3120"/>
              <a:ext cx="903" cy="750"/>
            </a:xfrm>
            <a:prstGeom prst="rect">
              <a:avLst/>
            </a:prstGeom>
            <a:noFill/>
            <a:ln w="9525">
              <a:noFill/>
              <a:miter lim="800000"/>
              <a:headEnd/>
              <a:tailEnd/>
            </a:ln>
            <a:effectLst/>
          </p:spPr>
          <p:txBody>
            <a:bodyPr>
              <a:spAutoFit/>
            </a:bodyPr>
            <a:lstStyle/>
            <a:p>
              <a:pPr eaLnBrk="1" hangingPunct="1">
                <a:spcBef>
                  <a:spcPct val="50000"/>
                </a:spcBef>
              </a:pPr>
              <a:r>
                <a:rPr lang="en-GB" sz="1800" b="0">
                  <a:solidFill>
                    <a:srgbClr val="000000"/>
                  </a:solidFill>
                  <a:latin typeface="Arial" charset="0"/>
                  <a:ea typeface="+mn-ea"/>
                </a:rPr>
                <a:t>ITCZ positioned at Tropic of Capricon</a:t>
              </a:r>
            </a:p>
          </p:txBody>
        </p:sp>
        <p:sp>
          <p:nvSpPr>
            <p:cNvPr id="15" name="Freeform 24"/>
            <p:cNvSpPr>
              <a:spLocks/>
            </p:cNvSpPr>
            <p:nvPr/>
          </p:nvSpPr>
          <p:spPr bwMode="auto">
            <a:xfrm>
              <a:off x="1270" y="2528"/>
              <a:ext cx="2480" cy="1257"/>
            </a:xfrm>
            <a:custGeom>
              <a:avLst/>
              <a:gdLst/>
              <a:ahLst/>
              <a:cxnLst>
                <a:cxn ang="0">
                  <a:pos x="0" y="11"/>
                </a:cxn>
                <a:cxn ang="0">
                  <a:pos x="987" y="23"/>
                </a:cxn>
                <a:cxn ang="0">
                  <a:pos x="1081" y="105"/>
                </a:cxn>
                <a:cxn ang="0">
                  <a:pos x="1128" y="281"/>
                </a:cxn>
                <a:cxn ang="0">
                  <a:pos x="1187" y="528"/>
                </a:cxn>
                <a:cxn ang="0">
                  <a:pos x="1210" y="611"/>
                </a:cxn>
                <a:cxn ang="0">
                  <a:pos x="1269" y="681"/>
                </a:cxn>
                <a:cxn ang="0">
                  <a:pos x="1234" y="669"/>
                </a:cxn>
                <a:cxn ang="0">
                  <a:pos x="1257" y="775"/>
                </a:cxn>
                <a:cxn ang="0">
                  <a:pos x="1293" y="799"/>
                </a:cxn>
                <a:cxn ang="0">
                  <a:pos x="1363" y="857"/>
                </a:cxn>
                <a:cxn ang="0">
                  <a:pos x="1469" y="963"/>
                </a:cxn>
                <a:cxn ang="0">
                  <a:pos x="1575" y="1093"/>
                </a:cxn>
                <a:cxn ang="0">
                  <a:pos x="1739" y="1187"/>
                </a:cxn>
                <a:cxn ang="0">
                  <a:pos x="1892" y="1257"/>
                </a:cxn>
                <a:cxn ang="0">
                  <a:pos x="2480" y="1245"/>
                </a:cxn>
              </a:cxnLst>
              <a:rect l="0" t="0" r="r" b="b"/>
              <a:pathLst>
                <a:path w="2480" h="1257">
                  <a:moveTo>
                    <a:pt x="0" y="11"/>
                  </a:moveTo>
                  <a:cubicBezTo>
                    <a:pt x="650" y="0"/>
                    <a:pt x="554" y="0"/>
                    <a:pt x="987" y="23"/>
                  </a:cubicBezTo>
                  <a:cubicBezTo>
                    <a:pt x="1033" y="39"/>
                    <a:pt x="1046" y="70"/>
                    <a:pt x="1081" y="105"/>
                  </a:cubicBezTo>
                  <a:cubicBezTo>
                    <a:pt x="1101" y="164"/>
                    <a:pt x="1108" y="223"/>
                    <a:pt x="1128" y="281"/>
                  </a:cubicBezTo>
                  <a:cubicBezTo>
                    <a:pt x="1144" y="378"/>
                    <a:pt x="1157" y="439"/>
                    <a:pt x="1187" y="528"/>
                  </a:cubicBezTo>
                  <a:cubicBezTo>
                    <a:pt x="1196" y="555"/>
                    <a:pt x="1197" y="585"/>
                    <a:pt x="1210" y="611"/>
                  </a:cubicBezTo>
                  <a:cubicBezTo>
                    <a:pt x="1210" y="611"/>
                    <a:pt x="1275" y="669"/>
                    <a:pt x="1269" y="681"/>
                  </a:cubicBezTo>
                  <a:cubicBezTo>
                    <a:pt x="1263" y="692"/>
                    <a:pt x="1246" y="673"/>
                    <a:pt x="1234" y="669"/>
                  </a:cubicBezTo>
                  <a:cubicBezTo>
                    <a:pt x="1242" y="704"/>
                    <a:pt x="1242" y="742"/>
                    <a:pt x="1257" y="775"/>
                  </a:cubicBezTo>
                  <a:cubicBezTo>
                    <a:pt x="1263" y="788"/>
                    <a:pt x="1282" y="790"/>
                    <a:pt x="1293" y="799"/>
                  </a:cubicBezTo>
                  <a:cubicBezTo>
                    <a:pt x="1381" y="873"/>
                    <a:pt x="1277" y="801"/>
                    <a:pt x="1363" y="857"/>
                  </a:cubicBezTo>
                  <a:cubicBezTo>
                    <a:pt x="1396" y="901"/>
                    <a:pt x="1423" y="933"/>
                    <a:pt x="1469" y="963"/>
                  </a:cubicBezTo>
                  <a:cubicBezTo>
                    <a:pt x="1510" y="1027"/>
                    <a:pt x="1505" y="1046"/>
                    <a:pt x="1575" y="1093"/>
                  </a:cubicBezTo>
                  <a:cubicBezTo>
                    <a:pt x="1622" y="1165"/>
                    <a:pt x="1668" y="1151"/>
                    <a:pt x="1739" y="1187"/>
                  </a:cubicBezTo>
                  <a:cubicBezTo>
                    <a:pt x="1852" y="1243"/>
                    <a:pt x="1800" y="1221"/>
                    <a:pt x="1892" y="1257"/>
                  </a:cubicBezTo>
                  <a:cubicBezTo>
                    <a:pt x="2315" y="1242"/>
                    <a:pt x="2119" y="1245"/>
                    <a:pt x="2480" y="1245"/>
                  </a:cubicBezTo>
                </a:path>
              </a:pathLst>
            </a:custGeom>
            <a:noFill/>
            <a:ln w="88900">
              <a:solidFill>
                <a:srgbClr val="FF0000"/>
              </a:solidFill>
              <a:round/>
              <a:headEnd/>
              <a:tailEnd/>
            </a:ln>
            <a:effectLst/>
          </p:spPr>
          <p:txBody>
            <a:bodyPr/>
            <a:lstStyle/>
            <a:p>
              <a:pPr eaLnBrk="1" hangingPunct="1"/>
              <a:endParaRPr lang="en-GB" sz="1800" b="0">
                <a:solidFill>
                  <a:prstClr val="black"/>
                </a:solidFill>
                <a:latin typeface="Arial" charset="0"/>
                <a:ea typeface="+mn-ea"/>
              </a:endParaRPr>
            </a:p>
          </p:txBody>
        </p:sp>
      </p:grpSp>
      <p:sp>
        <p:nvSpPr>
          <p:cNvPr id="21" name="TextBox 20"/>
          <p:cNvSpPr txBox="1"/>
          <p:nvPr/>
        </p:nvSpPr>
        <p:spPr>
          <a:xfrm>
            <a:off x="395536" y="5661248"/>
            <a:ext cx="8064896" cy="824841"/>
          </a:xfrm>
          <a:prstGeom prst="rect">
            <a:avLst/>
          </a:prstGeom>
          <a:solidFill>
            <a:schemeClr val="accent2">
              <a:lumMod val="40000"/>
              <a:lumOff val="60000"/>
            </a:schemeClr>
          </a:solidFill>
          <a:ln>
            <a:solidFill>
              <a:schemeClr val="tx1"/>
            </a:solidFill>
          </a:ln>
        </p:spPr>
        <p:txBody>
          <a:bodyPr wrap="square" rtlCol="0">
            <a:spAutoFit/>
          </a:bodyPr>
          <a:lstStyle/>
          <a:p>
            <a:pPr marL="342900" indent="-342900" eaLnBrk="1" hangingPunct="1">
              <a:spcBef>
                <a:spcPct val="20000"/>
              </a:spcBef>
              <a:buClr>
                <a:srgbClr val="8E58B6"/>
              </a:buClr>
              <a:buFont typeface="Wingdings" pitchFamily="2" charset="2"/>
              <a:buNone/>
            </a:pPr>
            <a:r>
              <a:rPr lang="en-GB" sz="1400" b="0" dirty="0" smtClean="0">
                <a:solidFill>
                  <a:prstClr val="black"/>
                </a:solidFill>
                <a:latin typeface="Arial" charset="0"/>
                <a:ea typeface="+mn-ea"/>
              </a:rPr>
              <a:t>Some western and southern parts of Africa remain under the influence of Tropical Maritime air </a:t>
            </a:r>
          </a:p>
          <a:p>
            <a:pPr marL="342900" indent="-342900" eaLnBrk="1" hangingPunct="1">
              <a:spcBef>
                <a:spcPct val="20000"/>
              </a:spcBef>
              <a:buClr>
                <a:srgbClr val="8E58B6"/>
              </a:buClr>
              <a:buFont typeface="Wingdings" pitchFamily="2" charset="2"/>
              <a:buNone/>
            </a:pPr>
            <a:r>
              <a:rPr lang="en-GB" sz="1400" b="0" dirty="0" smtClean="0">
                <a:solidFill>
                  <a:prstClr val="black"/>
                </a:solidFill>
                <a:latin typeface="Arial" charset="0"/>
                <a:ea typeface="+mn-ea"/>
              </a:rPr>
              <a:t>because the Tropical Continental air mass (above the ITCZ) is not strong enough to push against </a:t>
            </a:r>
          </a:p>
          <a:p>
            <a:pPr marL="342900" indent="-342900" eaLnBrk="1" hangingPunct="1">
              <a:spcBef>
                <a:spcPct val="20000"/>
              </a:spcBef>
              <a:buClr>
                <a:srgbClr val="8E58B6"/>
              </a:buClr>
              <a:buFont typeface="Wingdings" pitchFamily="2" charset="2"/>
              <a:buNone/>
            </a:pPr>
            <a:r>
              <a:rPr lang="en-GB" sz="1400" b="0" dirty="0" smtClean="0">
                <a:solidFill>
                  <a:prstClr val="black"/>
                </a:solidFill>
                <a:latin typeface="Arial" charset="0"/>
                <a:ea typeface="+mn-ea"/>
              </a:rPr>
              <a:t>the dense Tropical Maritime air mass which is moving  into the land from the sea.</a:t>
            </a:r>
            <a:endParaRPr lang="en-GB" sz="1400" b="0" dirty="0">
              <a:solidFill>
                <a:prstClr val="black"/>
              </a:solidFill>
              <a:latin typeface="Arial" charset="0"/>
              <a:ea typeface="+mn-ea"/>
            </a:endParaRPr>
          </a:p>
        </p:txBody>
      </p:sp>
      <p:cxnSp>
        <p:nvCxnSpPr>
          <p:cNvPr id="23" name="Straight Arrow Connector 22"/>
          <p:cNvCxnSpPr/>
          <p:nvPr/>
        </p:nvCxnSpPr>
        <p:spPr>
          <a:xfrm flipV="1">
            <a:off x="3923928" y="4653136"/>
            <a:ext cx="36004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3635896" y="3501008"/>
            <a:ext cx="288032" cy="21602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175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linds(horizontal)">
                                      <p:cBhvr>
                                        <p:cTn id="19" dur="500"/>
                                        <p:tgtEl>
                                          <p:spTgt spid="21"/>
                                        </p:tgtEl>
                                      </p:cBhvr>
                                    </p:animEffect>
                                  </p:childTnLst>
                                </p:cTn>
                              </p:par>
                              <p:par>
                                <p:cTn id="20" presetID="3" presetClass="entr" presetSubtype="1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par>
                                <p:cTn id="23" presetID="3" presetClass="entr" presetSubtype="1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linds(horizontal)">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188640"/>
            <a:ext cx="8229600" cy="2871192"/>
          </a:xfrm>
          <a:solidFill>
            <a:schemeClr val="bg1"/>
          </a:solidFill>
          <a:ln>
            <a:solidFill>
              <a:schemeClr val="tx1"/>
            </a:solidFill>
          </a:ln>
        </p:spPr>
        <p:txBody>
          <a:bodyPr/>
          <a:lstStyle/>
          <a:p>
            <a:r>
              <a:rPr lang="en-GB" sz="7200" dirty="0" smtClean="0"/>
              <a:t>Lets do it on a larger scale!</a:t>
            </a:r>
            <a:endParaRPr lang="en-GB" sz="7200" dirty="0"/>
          </a:p>
        </p:txBody>
      </p:sp>
      <p:pic>
        <p:nvPicPr>
          <p:cNvPr id="2" name="Picture 1"/>
          <p:cNvPicPr>
            <a:picLocks noChangeAspect="1"/>
          </p:cNvPicPr>
          <p:nvPr/>
        </p:nvPicPr>
        <p:blipFill>
          <a:blip r:embed="rId2"/>
          <a:stretch>
            <a:fillRect/>
          </a:stretch>
        </p:blipFill>
        <p:spPr>
          <a:xfrm>
            <a:off x="2483768" y="3212976"/>
            <a:ext cx="4464496" cy="3337211"/>
          </a:xfrm>
          <a:prstGeom prst="rect">
            <a:avLst/>
          </a:prstGeom>
        </p:spPr>
      </p:pic>
    </p:spTree>
    <p:extLst>
      <p:ext uri="{BB962C8B-B14F-4D97-AF65-F5344CB8AC3E}">
        <p14:creationId xmlns:p14="http://schemas.microsoft.com/office/powerpoint/2010/main" val="112992787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044624" y="476672"/>
            <a:ext cx="8232775" cy="381000"/>
          </a:xfrm>
          <a:prstGeom prst="rect">
            <a:avLst/>
          </a:prstGeom>
        </p:spPr>
        <p:txBody>
          <a:bodyPr/>
          <a:lstStyle/>
          <a:p>
            <a:pPr marL="319088" marR="0" lvl="0" indent="-319088" algn="r" defTabSz="914400" rtl="0" eaLnBrk="0" fontAlgn="base" latinLnBrk="0" hangingPunct="0">
              <a:lnSpc>
                <a:spcPct val="100000"/>
              </a:lnSpc>
              <a:spcBef>
                <a:spcPct val="0"/>
              </a:spcBef>
              <a:spcAft>
                <a:spcPct val="0"/>
              </a:spcAft>
              <a:buClr>
                <a:srgbClr val="C3260C"/>
              </a:buClr>
              <a:buSzPct val="128000"/>
              <a:tabLst/>
              <a:defRPr/>
            </a:pPr>
            <a:r>
              <a:rPr kumimoji="0" lang="en-GB" sz="3600" b="1" i="0" u="none" strike="noStrike" kern="1200" cap="none" spc="0" normalizeH="0" baseline="0" noProof="0" dirty="0" smtClean="0">
                <a:ln>
                  <a:noFill/>
                </a:ln>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uLnTx/>
                <a:uFillTx/>
                <a:latin typeface="+mj-lt"/>
                <a:ea typeface="+mj-ea"/>
                <a:cs typeface="+mj-cs"/>
              </a:rPr>
              <a:t>Check your Understanding!</a:t>
            </a:r>
            <a:endParaRPr kumimoji="0" lang="en-GB" sz="3600" b="1" i="0" u="none" strike="noStrike" kern="1200" cap="none" spc="0" normalizeH="0" baseline="0" noProof="0" dirty="0">
              <a:ln>
                <a:noFill/>
              </a:ln>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uLnTx/>
              <a:uFillTx/>
              <a:latin typeface="+mj-lt"/>
              <a:ea typeface="+mj-ea"/>
              <a:cs typeface="+mj-cs"/>
            </a:endParaRPr>
          </a:p>
        </p:txBody>
      </p:sp>
      <p:sp>
        <p:nvSpPr>
          <p:cNvPr id="3" name="Rectangle 3"/>
          <p:cNvSpPr txBox="1">
            <a:spLocks noRot="1" noChangeArrowheads="1"/>
          </p:cNvSpPr>
          <p:nvPr/>
        </p:nvSpPr>
        <p:spPr>
          <a:xfrm>
            <a:off x="325351" y="1485459"/>
            <a:ext cx="8540750" cy="4752528"/>
          </a:xfrm>
          <a:prstGeom prst="rect">
            <a:avLst/>
          </a:prstGeom>
          <a:solidFill>
            <a:schemeClr val="bg2">
              <a:lumMod val="90000"/>
            </a:schemeClr>
          </a:solidFill>
          <a:ln>
            <a:solidFill>
              <a:schemeClr val="tx1"/>
            </a:solidFill>
          </a:ln>
        </p:spPr>
        <p:txBody>
          <a:bodyPr/>
          <a:lstStyle/>
          <a:p>
            <a:pPr marL="609600" marR="0" lvl="0" indent="-609600" algn="l" defTabSz="914400" rtl="0" eaLnBrk="0" fontAlgn="base" latinLnBrk="0" hangingPunct="0">
              <a:lnSpc>
                <a:spcPct val="90000"/>
              </a:lnSpc>
              <a:spcBef>
                <a:spcPct val="20000"/>
              </a:spcBef>
              <a:spcAft>
                <a:spcPts val="300"/>
              </a:spcAft>
              <a:buClr>
                <a:srgbClr val="C3260C"/>
              </a:buClr>
              <a:buSzPct val="130000"/>
              <a:tabLst/>
              <a:defRPr/>
            </a:pPr>
            <a:r>
              <a:rPr kumimoji="0" lang="en-GB" sz="2200" b="0" i="0" u="none" strike="noStrike" kern="1200" cap="none" spc="0" normalizeH="0" baseline="0" noProof="0" dirty="0" smtClean="0">
                <a:ln>
                  <a:noFill/>
                </a:ln>
                <a:solidFill>
                  <a:schemeClr val="bg1"/>
                </a:solidFill>
                <a:effectLst/>
                <a:uLnTx/>
                <a:uFillTx/>
                <a:latin typeface="+mn-lt"/>
                <a:ea typeface="+mn-ea"/>
                <a:cs typeface="+mn-cs"/>
              </a:rPr>
              <a:t>Use your notes on the ITCZ to answer the following </a:t>
            </a:r>
          </a:p>
          <a:p>
            <a:pPr marL="609600" marR="0" lvl="0" indent="-609600" algn="l" defTabSz="914400" rtl="0" eaLnBrk="0" fontAlgn="base" latinLnBrk="0" hangingPunct="0">
              <a:lnSpc>
                <a:spcPct val="90000"/>
              </a:lnSpc>
              <a:spcBef>
                <a:spcPct val="20000"/>
              </a:spcBef>
              <a:spcAft>
                <a:spcPts val="300"/>
              </a:spcAft>
              <a:buClr>
                <a:srgbClr val="C3260C"/>
              </a:buClr>
              <a:buSzPct val="130000"/>
              <a:tabLst/>
              <a:defRPr/>
            </a:pPr>
            <a:r>
              <a:rPr kumimoji="0" lang="en-GB" sz="2200" b="0" i="0" u="none" strike="noStrike" kern="1200" cap="none" spc="0" normalizeH="0" baseline="0" noProof="0" dirty="0" smtClean="0">
                <a:ln>
                  <a:noFill/>
                </a:ln>
                <a:solidFill>
                  <a:schemeClr val="bg1"/>
                </a:solidFill>
                <a:effectLst/>
                <a:uLnTx/>
                <a:uFillTx/>
                <a:latin typeface="+mn-lt"/>
                <a:ea typeface="+mn-ea"/>
                <a:cs typeface="+mn-cs"/>
              </a:rPr>
              <a:t>questions:</a:t>
            </a:r>
          </a:p>
          <a:p>
            <a:pPr marL="609600" marR="0" lvl="0" indent="-609600" algn="l" defTabSz="914400" rtl="0" eaLnBrk="0" fontAlgn="base" latinLnBrk="0" hangingPunct="0">
              <a:lnSpc>
                <a:spcPct val="90000"/>
              </a:lnSpc>
              <a:spcBef>
                <a:spcPct val="20000"/>
              </a:spcBef>
              <a:spcAft>
                <a:spcPts val="300"/>
              </a:spcAft>
              <a:buClr>
                <a:srgbClr val="C3260C"/>
              </a:buClr>
              <a:buSzPct val="130000"/>
              <a:tabLst/>
              <a:defRPr/>
            </a:pPr>
            <a:endParaRPr kumimoji="0" lang="en-GB" sz="1600" b="0" i="0" u="none" strike="noStrike" kern="1200" cap="none" spc="0" normalizeH="0" baseline="0" noProof="0" dirty="0" smtClean="0">
              <a:ln>
                <a:noFill/>
              </a:ln>
              <a:solidFill>
                <a:schemeClr val="bg1"/>
              </a:solidFill>
              <a:effectLst/>
              <a:uLnTx/>
              <a:uFillTx/>
              <a:latin typeface="+mn-lt"/>
              <a:ea typeface="+mn-ea"/>
              <a:cs typeface="+mn-cs"/>
            </a:endParaRP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Write a definition for the ITCZ.</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lang="en-GB" sz="1600" dirty="0" smtClean="0">
                <a:solidFill>
                  <a:schemeClr val="bg1"/>
                </a:solidFill>
                <a:latin typeface="+mn-lt"/>
              </a:rPr>
              <a:t>What type of air pressure occurs at the ITCZ?</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lang="en-GB" sz="1600" dirty="0" smtClean="0">
                <a:solidFill>
                  <a:schemeClr val="bg1"/>
                </a:solidFill>
                <a:latin typeface="+mn-lt"/>
              </a:rPr>
              <a:t>What weather does the tropical continental air mass bring?</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lang="en-GB" sz="1600" dirty="0" smtClean="0">
                <a:solidFill>
                  <a:schemeClr val="bg1"/>
                </a:solidFill>
                <a:latin typeface="+mn-lt"/>
              </a:rPr>
              <a:t>What weather doe the tropical maritime air mass bring?</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What will the weather be like at the</a:t>
            </a:r>
            <a:r>
              <a:rPr kumimoji="0" lang="en-GB" sz="1600" b="0" i="0" u="none" strike="noStrike" kern="1200" cap="none" spc="0" normalizeH="0" noProof="0" dirty="0" smtClean="0">
                <a:ln>
                  <a:noFill/>
                </a:ln>
                <a:solidFill>
                  <a:schemeClr val="bg1"/>
                </a:solidFill>
                <a:effectLst/>
                <a:uLnTx/>
                <a:uFillTx/>
                <a:latin typeface="+mn-lt"/>
                <a:ea typeface="+mn-ea"/>
                <a:cs typeface="+mn-cs"/>
              </a:rPr>
              <a:t> ITCZ?</a:t>
            </a:r>
            <a:endParaRPr kumimoji="0" lang="en-GB" sz="1600" b="0" i="0" u="none" strike="noStrike" kern="1200" cap="none" spc="0" normalizeH="0" baseline="0" noProof="0" dirty="0" smtClean="0">
              <a:ln>
                <a:noFill/>
              </a:ln>
              <a:solidFill>
                <a:schemeClr val="bg1"/>
              </a:solidFill>
              <a:effectLst/>
              <a:uLnTx/>
              <a:uFillTx/>
              <a:latin typeface="+mn-lt"/>
              <a:ea typeface="+mn-ea"/>
              <a:cs typeface="+mn-cs"/>
            </a:endParaRP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Why does the ITCZ appear to migrate to different positions throughout the year?</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Where is the ITCZ positioned in a) July b) January</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Explain why most of Africa experiences warm, wet weather in July.</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Explain why most of Africa experiences its dry season in January.</a:t>
            </a:r>
          </a:p>
          <a:p>
            <a:pPr marL="609600" marR="0" lvl="0" indent="-609600" algn="l" defTabSz="914400" rtl="0" eaLnBrk="0" fontAlgn="base" latinLnBrk="0" hangingPunct="0">
              <a:lnSpc>
                <a:spcPct val="90000"/>
              </a:lnSpc>
              <a:spcBef>
                <a:spcPct val="20000"/>
              </a:spcBef>
              <a:spcAft>
                <a:spcPts val="300"/>
              </a:spcAft>
              <a:buClr>
                <a:srgbClr val="C3260C"/>
              </a:buClr>
              <a:buSzPct val="130000"/>
              <a:buFont typeface="Wingdings" pitchFamily="2" charset="2"/>
              <a:buAutoNum type="arabicParenR"/>
              <a:tabLst/>
              <a:defRPr/>
            </a:pPr>
            <a:r>
              <a:rPr kumimoji="0" lang="en-GB" sz="1600" b="0" i="0" u="none" strike="noStrike" kern="1200" cap="none" spc="0" normalizeH="0" baseline="0" noProof="0" dirty="0" smtClean="0">
                <a:ln>
                  <a:noFill/>
                </a:ln>
                <a:solidFill>
                  <a:schemeClr val="bg1"/>
                </a:solidFill>
                <a:effectLst/>
                <a:uLnTx/>
                <a:uFillTx/>
                <a:latin typeface="+mn-lt"/>
                <a:ea typeface="+mn-ea"/>
                <a:cs typeface="+mn-cs"/>
              </a:rPr>
              <a:t>Why do some parts of western and southern Africa always experience Tropical Maritime air?</a:t>
            </a:r>
          </a:p>
        </p:txBody>
      </p:sp>
      <p:pic>
        <p:nvPicPr>
          <p:cNvPr id="4" name="Picture 2" descr="http://www.clipartsfree.net/vector/large/1298512738_Vector_Clipart.png"/>
          <p:cNvPicPr>
            <a:picLocks noChangeAspect="1" noChangeArrowheads="1"/>
          </p:cNvPicPr>
          <p:nvPr/>
        </p:nvPicPr>
        <p:blipFill>
          <a:blip r:embed="rId3" cstate="print">
            <a:lum bright="4000" contrast="6000"/>
          </a:blip>
          <a:srcRect/>
          <a:stretch>
            <a:fillRect/>
          </a:stretch>
        </p:blipFill>
        <p:spPr bwMode="auto">
          <a:xfrm rot="20874916">
            <a:off x="7433655" y="5578730"/>
            <a:ext cx="1337492" cy="1048665"/>
          </a:xfrm>
          <a:prstGeom prst="rect">
            <a:avLst/>
          </a:prstGeom>
          <a:noFill/>
          <a:ln w="9525">
            <a:noFill/>
            <a:miter lim="800000"/>
            <a:headEnd/>
            <a:tailEnd/>
          </a:ln>
        </p:spPr>
      </p:pic>
      <p:pic>
        <p:nvPicPr>
          <p:cNvPr id="5" name="Picture 2" descr="http://www.easyvectors.com/assets/images/vectors/afbig/red-query-icon-clip-art.jpg"/>
          <p:cNvPicPr>
            <a:picLocks noChangeAspect="1" noChangeArrowheads="1"/>
          </p:cNvPicPr>
          <p:nvPr/>
        </p:nvPicPr>
        <p:blipFill>
          <a:blip r:embed="rId4" cstate="print"/>
          <a:srcRect/>
          <a:stretch>
            <a:fillRect/>
          </a:stretch>
        </p:blipFill>
        <p:spPr bwMode="auto">
          <a:xfrm>
            <a:off x="7452320" y="188640"/>
            <a:ext cx="1244947" cy="1296819"/>
          </a:xfrm>
          <a:prstGeom prst="rect">
            <a:avLst/>
          </a:prstGeom>
          <a:noFill/>
          <a:ln>
            <a:solidFill>
              <a:schemeClr val="tx1"/>
            </a:solidFill>
          </a:ln>
        </p:spPr>
      </p:pic>
    </p:spTree>
    <p:extLst>
      <p:ext uri="{BB962C8B-B14F-4D97-AF65-F5344CB8AC3E}">
        <p14:creationId xmlns:p14="http://schemas.microsoft.com/office/powerpoint/2010/main" val="2294711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23528" y="188640"/>
            <a:ext cx="5328592" cy="576064"/>
          </a:xfrm>
          <a:prstGeom prst="rect">
            <a:avLst/>
          </a:prstGeom>
          <a:solidFill>
            <a:schemeClr val="bg2">
              <a:lumMod val="90000"/>
            </a:schemeClr>
          </a:solidFill>
          <a:ln>
            <a:solidFill>
              <a:schemeClr val="tx1"/>
            </a:solidFill>
          </a:ln>
        </p:spPr>
        <p:txBody>
          <a:bodyPr/>
          <a:lstStyle/>
          <a:p>
            <a:pPr marL="319088" indent="-319088" algn="r">
              <a:buClr>
                <a:srgbClr val="C3260C"/>
              </a:buClr>
              <a:buSzPct val="128000"/>
              <a:buFont typeface="Georgia" pitchFamily="18" charset="0"/>
              <a:buChar char="*"/>
              <a:defRPr/>
            </a:pPr>
            <a:r>
              <a:rPr lang="en-GB" sz="2800" dirty="0" smtClean="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rPr>
              <a:t>Example exam question (2)</a:t>
            </a:r>
            <a:endParaRPr lang="en-GB" sz="2800" dirty="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endParaRPr>
          </a:p>
        </p:txBody>
      </p:sp>
      <p:sp>
        <p:nvSpPr>
          <p:cNvPr id="3" name="Rectangle 3"/>
          <p:cNvSpPr txBox="1">
            <a:spLocks noRot="1" noChangeArrowheads="1"/>
          </p:cNvSpPr>
          <p:nvPr/>
        </p:nvSpPr>
        <p:spPr>
          <a:xfrm>
            <a:off x="323528" y="836712"/>
            <a:ext cx="8540750" cy="5565775"/>
          </a:xfrm>
          <a:prstGeom prst="rect">
            <a:avLst/>
          </a:prstGeom>
          <a:solidFill>
            <a:schemeClr val="bg1"/>
          </a:solidFill>
          <a:ln>
            <a:solidFill>
              <a:schemeClr val="tx1"/>
            </a:solidFill>
          </a:ln>
        </p:spPr>
        <p:txBody>
          <a:bodyPr/>
          <a:lstStyle/>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Explain the varying rainfall patterns shown in Reference</a:t>
            </a:r>
          </a:p>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Diagram Q1B.  (8)</a:t>
            </a:r>
          </a:p>
          <a:p>
            <a:pPr marL="228600" indent="-182563">
              <a:spcBef>
                <a:spcPct val="20000"/>
              </a:spcBef>
              <a:spcAft>
                <a:spcPts val="300"/>
              </a:spcAft>
              <a:buClr>
                <a:srgbClr val="C3260C"/>
              </a:buClr>
              <a:buSzPct val="130000"/>
              <a:buFont typeface="Wingdings" pitchFamily="2" charset="2"/>
              <a:buNone/>
              <a:defRPr/>
            </a:pPr>
            <a:endParaRPr lang="en-GB" sz="2000" b="0" dirty="0" smtClean="0">
              <a:solidFill>
                <a:srgbClr val="CC99FF"/>
              </a:solidFill>
              <a:latin typeface="Trebuchet MS"/>
              <a:ea typeface="+mn-ea"/>
            </a:endParaRPr>
          </a:p>
          <a:p>
            <a:pPr marL="228600" indent="-182563">
              <a:spcBef>
                <a:spcPct val="20000"/>
              </a:spcBef>
              <a:spcAft>
                <a:spcPts val="300"/>
              </a:spcAft>
              <a:buClr>
                <a:srgbClr val="C3260C"/>
              </a:buClr>
              <a:buSzPct val="130000"/>
              <a:buFont typeface="Wingdings" pitchFamily="2" charset="2"/>
              <a:buNone/>
              <a:defRPr/>
            </a:pPr>
            <a:endParaRPr lang="en-GB" sz="2000" b="0" dirty="0">
              <a:solidFill>
                <a:srgbClr val="CC99FF"/>
              </a:solidFill>
              <a:latin typeface="Trebuchet MS"/>
              <a:ea typeface="+mn-ea"/>
            </a:endParaRPr>
          </a:p>
        </p:txBody>
      </p:sp>
      <p:pic>
        <p:nvPicPr>
          <p:cNvPr id="4" name="Picture 5"/>
          <p:cNvPicPr>
            <a:picLocks noChangeAspect="1" noChangeArrowheads="1"/>
          </p:cNvPicPr>
          <p:nvPr/>
        </p:nvPicPr>
        <p:blipFill>
          <a:blip r:embed="rId3" cstate="print"/>
          <a:srcRect/>
          <a:stretch>
            <a:fillRect/>
          </a:stretch>
        </p:blipFill>
        <p:spPr bwMode="auto">
          <a:xfrm>
            <a:off x="3491880" y="1268760"/>
            <a:ext cx="5486400" cy="3352800"/>
          </a:xfrm>
          <a:prstGeom prst="rect">
            <a:avLst/>
          </a:prstGeom>
          <a:solidFill>
            <a:schemeClr val="accent2">
              <a:lumMod val="40000"/>
              <a:lumOff val="60000"/>
            </a:schemeClr>
          </a:solidFill>
          <a:ln w="9525">
            <a:solidFill>
              <a:schemeClr val="tx1"/>
            </a:solidFill>
            <a:miter lim="800000"/>
            <a:headEnd/>
            <a:tailEnd/>
          </a:ln>
          <a:effectLst/>
        </p:spPr>
      </p:pic>
      <p:pic>
        <p:nvPicPr>
          <p:cNvPr id="5" name="Picture 6"/>
          <p:cNvPicPr>
            <a:picLocks noChangeAspect="1" noChangeArrowheads="1"/>
          </p:cNvPicPr>
          <p:nvPr/>
        </p:nvPicPr>
        <p:blipFill>
          <a:blip r:embed="rId4" cstate="print"/>
          <a:srcRect/>
          <a:stretch>
            <a:fillRect/>
          </a:stretch>
        </p:blipFill>
        <p:spPr bwMode="auto">
          <a:xfrm>
            <a:off x="251520" y="4149080"/>
            <a:ext cx="4392488" cy="2505075"/>
          </a:xfrm>
          <a:prstGeom prst="rect">
            <a:avLst/>
          </a:prstGeom>
          <a:solidFill>
            <a:schemeClr val="accent2">
              <a:lumMod val="40000"/>
              <a:lumOff val="60000"/>
            </a:schemeClr>
          </a:solidFill>
          <a:ln w="9525">
            <a:solidFill>
              <a:schemeClr val="tx1"/>
            </a:solidFill>
            <a:miter lim="800000"/>
            <a:headEnd/>
            <a:tailEnd/>
          </a:ln>
          <a:effectLst/>
        </p:spPr>
      </p:pic>
      <p:cxnSp>
        <p:nvCxnSpPr>
          <p:cNvPr id="8" name="Straight Arrow Connector 7"/>
          <p:cNvCxnSpPr/>
          <p:nvPr/>
        </p:nvCxnSpPr>
        <p:spPr>
          <a:xfrm flipH="1">
            <a:off x="683568" y="3356992"/>
            <a:ext cx="648072" cy="10801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91680" y="3356992"/>
            <a:ext cx="504056" cy="12961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699792" y="3356992"/>
            <a:ext cx="864096"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1560" y="2420888"/>
            <a:ext cx="2592288" cy="923330"/>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Take each climate graph and explain the patterns of rainfall.</a:t>
            </a:r>
            <a:endParaRPr lang="en-GB" sz="1800" b="0" dirty="0">
              <a:solidFill>
                <a:prstClr val="black"/>
              </a:solidFill>
              <a:latin typeface="Arial" charset="0"/>
              <a:ea typeface="+mn-ea"/>
            </a:endParaRPr>
          </a:p>
        </p:txBody>
      </p:sp>
      <p:sp>
        <p:nvSpPr>
          <p:cNvPr id="13" name="TextBox 12"/>
          <p:cNvSpPr txBox="1"/>
          <p:nvPr/>
        </p:nvSpPr>
        <p:spPr>
          <a:xfrm>
            <a:off x="5004048" y="4941168"/>
            <a:ext cx="3312368" cy="1200329"/>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Look at the average rainfall data.  What patterns can you see?  Which area has most / least rainfall on average?</a:t>
            </a:r>
            <a:endParaRPr lang="en-GB" sz="1800" b="0" dirty="0">
              <a:solidFill>
                <a:prstClr val="black"/>
              </a:solidFill>
              <a:latin typeface="Arial" charset="0"/>
              <a:ea typeface="+mn-ea"/>
            </a:endParaRPr>
          </a:p>
        </p:txBody>
      </p:sp>
      <p:cxnSp>
        <p:nvCxnSpPr>
          <p:cNvPr id="15" name="Straight Arrow Connector 14"/>
          <p:cNvCxnSpPr/>
          <p:nvPr/>
        </p:nvCxnSpPr>
        <p:spPr>
          <a:xfrm flipH="1" flipV="1">
            <a:off x="5076056" y="3717032"/>
            <a:ext cx="144016" cy="122413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5914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10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1000"/>
                                        <p:tgtEl>
                                          <p:spTgt spid="13"/>
                                        </p:tgtEl>
                                      </p:cBhvr>
                                    </p:animEffect>
                                  </p:childTnLst>
                                </p:cTn>
                              </p:par>
                              <p:par>
                                <p:cTn id="22" presetID="3" presetClass="entr" presetSubtype="1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23528" y="188640"/>
            <a:ext cx="5328592" cy="576064"/>
          </a:xfrm>
          <a:prstGeom prst="rect">
            <a:avLst/>
          </a:prstGeom>
          <a:solidFill>
            <a:schemeClr val="bg2">
              <a:lumMod val="90000"/>
            </a:schemeClr>
          </a:solidFill>
          <a:ln>
            <a:solidFill>
              <a:schemeClr val="tx1"/>
            </a:solidFill>
          </a:ln>
        </p:spPr>
        <p:txBody>
          <a:bodyPr/>
          <a:lstStyle/>
          <a:p>
            <a:pPr marL="319088" indent="-319088" algn="r">
              <a:buClr>
                <a:srgbClr val="C3260C"/>
              </a:buClr>
              <a:buSzPct val="128000"/>
              <a:buFont typeface="Georgia" pitchFamily="18" charset="0"/>
              <a:buChar char="*"/>
              <a:defRPr/>
            </a:pPr>
            <a:r>
              <a:rPr lang="en-GB" sz="2800" dirty="0" smtClean="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rPr>
              <a:t>Example exam question (2)</a:t>
            </a:r>
            <a:endParaRPr lang="en-GB" sz="2800" dirty="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endParaRPr>
          </a:p>
        </p:txBody>
      </p:sp>
      <p:sp>
        <p:nvSpPr>
          <p:cNvPr id="3" name="Rectangle 3"/>
          <p:cNvSpPr txBox="1">
            <a:spLocks noRot="1" noChangeArrowheads="1"/>
          </p:cNvSpPr>
          <p:nvPr/>
        </p:nvSpPr>
        <p:spPr>
          <a:xfrm>
            <a:off x="323528" y="836712"/>
            <a:ext cx="8540750" cy="5565775"/>
          </a:xfrm>
          <a:prstGeom prst="rect">
            <a:avLst/>
          </a:prstGeom>
          <a:solidFill>
            <a:schemeClr val="bg1"/>
          </a:solidFill>
          <a:ln>
            <a:solidFill>
              <a:schemeClr val="tx1"/>
            </a:solidFill>
          </a:ln>
        </p:spPr>
        <p:txBody>
          <a:bodyPr/>
          <a:lstStyle/>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Explain the varying rainfall patterns shown in Reference</a:t>
            </a:r>
          </a:p>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Diagram Q1B.  (8)</a:t>
            </a:r>
          </a:p>
          <a:p>
            <a:pPr marL="228600" indent="-182563">
              <a:spcBef>
                <a:spcPct val="20000"/>
              </a:spcBef>
              <a:spcAft>
                <a:spcPts val="300"/>
              </a:spcAft>
              <a:buClr>
                <a:srgbClr val="C3260C"/>
              </a:buClr>
              <a:buSzPct val="130000"/>
              <a:buFont typeface="Wingdings" pitchFamily="2" charset="2"/>
              <a:buNone/>
              <a:defRPr/>
            </a:pPr>
            <a:endParaRPr lang="en-GB" sz="2000" b="0" dirty="0" smtClean="0">
              <a:solidFill>
                <a:srgbClr val="CC99FF"/>
              </a:solidFill>
              <a:latin typeface="Trebuchet MS"/>
              <a:ea typeface="+mn-ea"/>
            </a:endParaRPr>
          </a:p>
          <a:p>
            <a:pPr marL="228600" indent="-182563">
              <a:spcBef>
                <a:spcPct val="20000"/>
              </a:spcBef>
              <a:spcAft>
                <a:spcPts val="300"/>
              </a:spcAft>
              <a:buClr>
                <a:srgbClr val="C3260C"/>
              </a:buClr>
              <a:buSzPct val="130000"/>
              <a:buFont typeface="Wingdings" pitchFamily="2" charset="2"/>
              <a:buNone/>
              <a:defRPr/>
            </a:pPr>
            <a:endParaRPr lang="en-GB" sz="2000" b="0" dirty="0">
              <a:solidFill>
                <a:srgbClr val="CC99FF"/>
              </a:solidFill>
              <a:latin typeface="Trebuchet MS"/>
              <a:ea typeface="+mn-ea"/>
            </a:endParaRPr>
          </a:p>
        </p:txBody>
      </p:sp>
      <p:pic>
        <p:nvPicPr>
          <p:cNvPr id="4" name="Picture 5"/>
          <p:cNvPicPr>
            <a:picLocks noChangeAspect="1" noChangeArrowheads="1"/>
          </p:cNvPicPr>
          <p:nvPr/>
        </p:nvPicPr>
        <p:blipFill>
          <a:blip r:embed="rId3" cstate="print"/>
          <a:srcRect/>
          <a:stretch>
            <a:fillRect/>
          </a:stretch>
        </p:blipFill>
        <p:spPr bwMode="auto">
          <a:xfrm>
            <a:off x="3491880" y="1268760"/>
            <a:ext cx="5486400" cy="3352800"/>
          </a:xfrm>
          <a:prstGeom prst="rect">
            <a:avLst/>
          </a:prstGeom>
          <a:solidFill>
            <a:schemeClr val="accent2">
              <a:lumMod val="40000"/>
              <a:lumOff val="60000"/>
            </a:schemeClr>
          </a:solidFill>
          <a:ln w="9525">
            <a:solidFill>
              <a:schemeClr val="tx1"/>
            </a:solidFill>
            <a:miter lim="800000"/>
            <a:headEnd/>
            <a:tailEnd/>
          </a:ln>
          <a:effectLst/>
        </p:spPr>
      </p:pic>
      <p:pic>
        <p:nvPicPr>
          <p:cNvPr id="5" name="Picture 6"/>
          <p:cNvPicPr>
            <a:picLocks noChangeAspect="1" noChangeArrowheads="1"/>
          </p:cNvPicPr>
          <p:nvPr/>
        </p:nvPicPr>
        <p:blipFill>
          <a:blip r:embed="rId4" cstate="print"/>
          <a:srcRect/>
          <a:stretch>
            <a:fillRect/>
          </a:stretch>
        </p:blipFill>
        <p:spPr bwMode="auto">
          <a:xfrm>
            <a:off x="251520" y="4149080"/>
            <a:ext cx="4392488" cy="2505075"/>
          </a:xfrm>
          <a:prstGeom prst="rect">
            <a:avLst/>
          </a:prstGeom>
          <a:solidFill>
            <a:schemeClr val="accent2">
              <a:lumMod val="40000"/>
              <a:lumOff val="60000"/>
            </a:schemeClr>
          </a:solidFill>
          <a:ln w="9525">
            <a:solidFill>
              <a:schemeClr val="tx1"/>
            </a:solidFill>
            <a:miter lim="800000"/>
            <a:headEnd/>
            <a:tailEnd/>
          </a:ln>
          <a:effectLst/>
        </p:spPr>
      </p:pic>
      <p:cxnSp>
        <p:nvCxnSpPr>
          <p:cNvPr id="8" name="Straight Arrow Connector 7"/>
          <p:cNvCxnSpPr/>
          <p:nvPr/>
        </p:nvCxnSpPr>
        <p:spPr>
          <a:xfrm flipH="1">
            <a:off x="683568" y="3356992"/>
            <a:ext cx="648072" cy="10801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91680" y="3356992"/>
            <a:ext cx="504056" cy="12961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699792" y="3356992"/>
            <a:ext cx="864096"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1560" y="2420888"/>
            <a:ext cx="2592288" cy="923330"/>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Take each climate graph and explain the patterns of rainfall.</a:t>
            </a:r>
            <a:endParaRPr lang="en-GB" sz="1800" b="0" dirty="0">
              <a:solidFill>
                <a:prstClr val="black"/>
              </a:solidFill>
              <a:latin typeface="Arial" charset="0"/>
              <a:ea typeface="+mn-ea"/>
            </a:endParaRPr>
          </a:p>
        </p:txBody>
      </p:sp>
      <p:sp>
        <p:nvSpPr>
          <p:cNvPr id="13" name="TextBox 12"/>
          <p:cNvSpPr txBox="1"/>
          <p:nvPr/>
        </p:nvSpPr>
        <p:spPr>
          <a:xfrm>
            <a:off x="5004048" y="4941168"/>
            <a:ext cx="3312368" cy="1200329"/>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Look at the average rainfall data.  What patterns can you see?  Which area has most / least rainfall on average?</a:t>
            </a:r>
            <a:endParaRPr lang="en-GB" sz="1800" b="0" dirty="0">
              <a:solidFill>
                <a:prstClr val="black"/>
              </a:solidFill>
              <a:latin typeface="Arial" charset="0"/>
              <a:ea typeface="+mn-ea"/>
            </a:endParaRPr>
          </a:p>
        </p:txBody>
      </p:sp>
      <p:cxnSp>
        <p:nvCxnSpPr>
          <p:cNvPr id="15" name="Straight Arrow Connector 14"/>
          <p:cNvCxnSpPr/>
          <p:nvPr/>
        </p:nvCxnSpPr>
        <p:spPr>
          <a:xfrm flipH="1" flipV="1">
            <a:off x="5076056" y="3717032"/>
            <a:ext cx="144016" cy="122413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9240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10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1000"/>
                                        <p:tgtEl>
                                          <p:spTgt spid="13"/>
                                        </p:tgtEl>
                                      </p:cBhvr>
                                    </p:animEffect>
                                  </p:childTnLst>
                                </p:cTn>
                              </p:par>
                              <p:par>
                                <p:cTn id="22" presetID="3" presetClass="entr" presetSubtype="1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23528" y="188640"/>
            <a:ext cx="5328592" cy="576064"/>
          </a:xfrm>
          <a:prstGeom prst="rect">
            <a:avLst/>
          </a:prstGeom>
          <a:solidFill>
            <a:schemeClr val="bg2">
              <a:lumMod val="90000"/>
            </a:schemeClr>
          </a:solidFill>
          <a:ln>
            <a:solidFill>
              <a:schemeClr val="tx1"/>
            </a:solidFill>
          </a:ln>
        </p:spPr>
        <p:txBody>
          <a:bodyPr/>
          <a:lstStyle/>
          <a:p>
            <a:pPr marL="319088" indent="-319088" algn="r">
              <a:buClr>
                <a:srgbClr val="C3260C"/>
              </a:buClr>
              <a:buSzPct val="128000"/>
              <a:buFont typeface="Georgia" pitchFamily="18" charset="0"/>
              <a:buChar char="*"/>
              <a:defRPr/>
            </a:pPr>
            <a:r>
              <a:rPr lang="en-GB" sz="2800" dirty="0" smtClean="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rPr>
              <a:t>Example exam question (2)</a:t>
            </a:r>
            <a:endParaRPr lang="en-GB" sz="2800" dirty="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endParaRPr>
          </a:p>
        </p:txBody>
      </p:sp>
      <p:sp>
        <p:nvSpPr>
          <p:cNvPr id="3" name="Rectangle 3"/>
          <p:cNvSpPr txBox="1">
            <a:spLocks noRot="1" noChangeArrowheads="1"/>
          </p:cNvSpPr>
          <p:nvPr/>
        </p:nvSpPr>
        <p:spPr>
          <a:xfrm>
            <a:off x="323528" y="836712"/>
            <a:ext cx="8540750" cy="5565775"/>
          </a:xfrm>
          <a:prstGeom prst="rect">
            <a:avLst/>
          </a:prstGeom>
          <a:solidFill>
            <a:schemeClr val="bg1"/>
          </a:solidFill>
          <a:ln>
            <a:solidFill>
              <a:schemeClr val="tx1"/>
            </a:solidFill>
          </a:ln>
        </p:spPr>
        <p:txBody>
          <a:bodyPr/>
          <a:lstStyle/>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Explain the varying rainfall patterns shown in Reference</a:t>
            </a:r>
          </a:p>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Diagram Q1B.  (8)</a:t>
            </a:r>
          </a:p>
          <a:p>
            <a:pPr marL="228600" indent="-182563">
              <a:spcBef>
                <a:spcPct val="20000"/>
              </a:spcBef>
              <a:spcAft>
                <a:spcPts val="300"/>
              </a:spcAft>
              <a:buClr>
                <a:srgbClr val="C3260C"/>
              </a:buClr>
              <a:buSzPct val="130000"/>
              <a:buFont typeface="Wingdings" pitchFamily="2" charset="2"/>
              <a:buNone/>
              <a:defRPr/>
            </a:pPr>
            <a:endParaRPr lang="en-GB" sz="2000" b="0" dirty="0" smtClean="0">
              <a:solidFill>
                <a:srgbClr val="CC99FF"/>
              </a:solidFill>
              <a:latin typeface="Trebuchet MS"/>
              <a:ea typeface="+mn-ea"/>
            </a:endParaRPr>
          </a:p>
          <a:p>
            <a:pPr marL="228600" indent="-182563">
              <a:spcBef>
                <a:spcPct val="20000"/>
              </a:spcBef>
              <a:spcAft>
                <a:spcPts val="300"/>
              </a:spcAft>
              <a:buClr>
                <a:srgbClr val="C3260C"/>
              </a:buClr>
              <a:buSzPct val="130000"/>
              <a:buFont typeface="Wingdings" pitchFamily="2" charset="2"/>
              <a:buNone/>
              <a:defRPr/>
            </a:pPr>
            <a:endParaRPr lang="en-GB" sz="2000" b="0" dirty="0">
              <a:solidFill>
                <a:srgbClr val="CC99FF"/>
              </a:solidFill>
              <a:latin typeface="Trebuchet MS"/>
              <a:ea typeface="+mn-ea"/>
            </a:endParaRPr>
          </a:p>
        </p:txBody>
      </p:sp>
      <p:pic>
        <p:nvPicPr>
          <p:cNvPr id="4" name="Picture 5"/>
          <p:cNvPicPr>
            <a:picLocks noChangeAspect="1" noChangeArrowheads="1"/>
          </p:cNvPicPr>
          <p:nvPr/>
        </p:nvPicPr>
        <p:blipFill>
          <a:blip r:embed="rId3" cstate="print"/>
          <a:srcRect/>
          <a:stretch>
            <a:fillRect/>
          </a:stretch>
        </p:blipFill>
        <p:spPr bwMode="auto">
          <a:xfrm>
            <a:off x="3491880" y="1268760"/>
            <a:ext cx="5486400" cy="3352800"/>
          </a:xfrm>
          <a:prstGeom prst="rect">
            <a:avLst/>
          </a:prstGeom>
          <a:solidFill>
            <a:schemeClr val="accent2">
              <a:lumMod val="40000"/>
              <a:lumOff val="60000"/>
            </a:schemeClr>
          </a:solidFill>
          <a:ln w="9525">
            <a:solidFill>
              <a:schemeClr val="tx1"/>
            </a:solidFill>
            <a:miter lim="800000"/>
            <a:headEnd/>
            <a:tailEnd/>
          </a:ln>
          <a:effectLst/>
        </p:spPr>
      </p:pic>
      <p:pic>
        <p:nvPicPr>
          <p:cNvPr id="5" name="Picture 6"/>
          <p:cNvPicPr>
            <a:picLocks noChangeAspect="1" noChangeArrowheads="1"/>
          </p:cNvPicPr>
          <p:nvPr/>
        </p:nvPicPr>
        <p:blipFill>
          <a:blip r:embed="rId4" cstate="print"/>
          <a:srcRect/>
          <a:stretch>
            <a:fillRect/>
          </a:stretch>
        </p:blipFill>
        <p:spPr bwMode="auto">
          <a:xfrm>
            <a:off x="251520" y="4149080"/>
            <a:ext cx="4392488" cy="2505075"/>
          </a:xfrm>
          <a:prstGeom prst="rect">
            <a:avLst/>
          </a:prstGeom>
          <a:solidFill>
            <a:schemeClr val="accent2">
              <a:lumMod val="40000"/>
              <a:lumOff val="60000"/>
            </a:schemeClr>
          </a:solidFill>
          <a:ln w="9525">
            <a:solidFill>
              <a:schemeClr val="tx1"/>
            </a:solidFill>
            <a:miter lim="800000"/>
            <a:headEnd/>
            <a:tailEnd/>
          </a:ln>
          <a:effectLst/>
        </p:spPr>
      </p:pic>
      <p:cxnSp>
        <p:nvCxnSpPr>
          <p:cNvPr id="8" name="Straight Arrow Connector 7"/>
          <p:cNvCxnSpPr/>
          <p:nvPr/>
        </p:nvCxnSpPr>
        <p:spPr>
          <a:xfrm flipH="1">
            <a:off x="683568" y="3356992"/>
            <a:ext cx="648072" cy="10801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91680" y="3356992"/>
            <a:ext cx="504056" cy="12961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699792" y="3356992"/>
            <a:ext cx="864096"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1560" y="2420888"/>
            <a:ext cx="2592288" cy="923330"/>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Take each climate graph and explain the patterns of rainfall.</a:t>
            </a:r>
            <a:endParaRPr lang="en-GB" sz="1800" b="0" dirty="0">
              <a:solidFill>
                <a:prstClr val="black"/>
              </a:solidFill>
              <a:latin typeface="Arial" charset="0"/>
              <a:ea typeface="+mn-ea"/>
            </a:endParaRPr>
          </a:p>
        </p:txBody>
      </p:sp>
      <p:sp>
        <p:nvSpPr>
          <p:cNvPr id="13" name="TextBox 12"/>
          <p:cNvSpPr txBox="1"/>
          <p:nvPr/>
        </p:nvSpPr>
        <p:spPr>
          <a:xfrm>
            <a:off x="5004048" y="4941168"/>
            <a:ext cx="3312368" cy="1200329"/>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Look at the average rainfall data.  What patterns can you see?  Which area has most / least rainfall on average?</a:t>
            </a:r>
            <a:endParaRPr lang="en-GB" sz="1800" b="0" dirty="0">
              <a:solidFill>
                <a:prstClr val="black"/>
              </a:solidFill>
              <a:latin typeface="Arial" charset="0"/>
              <a:ea typeface="+mn-ea"/>
            </a:endParaRPr>
          </a:p>
        </p:txBody>
      </p:sp>
      <p:cxnSp>
        <p:nvCxnSpPr>
          <p:cNvPr id="15" name="Straight Arrow Connector 14"/>
          <p:cNvCxnSpPr/>
          <p:nvPr/>
        </p:nvCxnSpPr>
        <p:spPr>
          <a:xfrm flipH="1" flipV="1">
            <a:off x="5076056" y="3717032"/>
            <a:ext cx="144016" cy="122413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693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10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1000"/>
                                        <p:tgtEl>
                                          <p:spTgt spid="13"/>
                                        </p:tgtEl>
                                      </p:cBhvr>
                                    </p:animEffect>
                                  </p:childTnLst>
                                </p:cTn>
                              </p:par>
                              <p:par>
                                <p:cTn id="22" presetID="3" presetClass="entr" presetSubtype="1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23528" y="188640"/>
            <a:ext cx="5328592" cy="576064"/>
          </a:xfrm>
          <a:prstGeom prst="rect">
            <a:avLst/>
          </a:prstGeom>
          <a:solidFill>
            <a:schemeClr val="bg2">
              <a:lumMod val="90000"/>
            </a:schemeClr>
          </a:solidFill>
          <a:ln>
            <a:solidFill>
              <a:schemeClr val="tx1"/>
            </a:solidFill>
          </a:ln>
        </p:spPr>
        <p:txBody>
          <a:bodyPr/>
          <a:lstStyle/>
          <a:p>
            <a:pPr marL="319088" indent="-319088" algn="r">
              <a:buClr>
                <a:srgbClr val="C3260C"/>
              </a:buClr>
              <a:buSzPct val="128000"/>
              <a:buFont typeface="Georgia" pitchFamily="18" charset="0"/>
              <a:buChar char="*"/>
              <a:defRPr/>
            </a:pPr>
            <a:r>
              <a:rPr lang="en-GB" sz="2800" dirty="0" smtClean="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rPr>
              <a:t>Example exam question (2)</a:t>
            </a:r>
            <a:endParaRPr lang="en-GB" sz="2800" dirty="0">
              <a:gradFill>
                <a:gsLst>
                  <a:gs pos="0">
                    <a:prstClr val="black"/>
                  </a:gs>
                  <a:gs pos="40000">
                    <a:prstClr val="black">
                      <a:lumMod val="75000"/>
                      <a:lumOff val="25000"/>
                    </a:prstClr>
                  </a:gs>
                  <a:gs pos="100000">
                    <a:srgbClr val="444D26">
                      <a:alpha val="65000"/>
                    </a:srgbClr>
                  </a:gs>
                </a:gsLst>
                <a:lin ang="5400000" scaled="0"/>
              </a:gradFill>
              <a:effectLst>
                <a:reflection blurRad="6350" stA="55000" endA="300" endPos="45500" dir="5400000" sy="-100000" algn="bl" rotWithShape="0"/>
              </a:effectLst>
              <a:latin typeface="Trebuchet MS"/>
              <a:ea typeface="+mn-ea"/>
            </a:endParaRPr>
          </a:p>
        </p:txBody>
      </p:sp>
      <p:sp>
        <p:nvSpPr>
          <p:cNvPr id="3" name="Rectangle 3"/>
          <p:cNvSpPr txBox="1">
            <a:spLocks noRot="1" noChangeArrowheads="1"/>
          </p:cNvSpPr>
          <p:nvPr/>
        </p:nvSpPr>
        <p:spPr>
          <a:xfrm>
            <a:off x="323528" y="836712"/>
            <a:ext cx="8540750" cy="5565775"/>
          </a:xfrm>
          <a:prstGeom prst="rect">
            <a:avLst/>
          </a:prstGeom>
          <a:solidFill>
            <a:schemeClr val="bg1"/>
          </a:solidFill>
          <a:ln>
            <a:solidFill>
              <a:schemeClr val="tx1"/>
            </a:solidFill>
          </a:ln>
        </p:spPr>
        <p:txBody>
          <a:bodyPr/>
          <a:lstStyle/>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Explain the varying rainfall patterns shown in Reference</a:t>
            </a:r>
          </a:p>
          <a:p>
            <a:pPr marL="228600" indent="-182563">
              <a:spcBef>
                <a:spcPts val="0"/>
              </a:spcBef>
              <a:spcAft>
                <a:spcPts val="0"/>
              </a:spcAft>
              <a:buClr>
                <a:srgbClr val="C3260C"/>
              </a:buClr>
              <a:buSzPct val="130000"/>
              <a:buFont typeface="Wingdings" pitchFamily="2" charset="2"/>
              <a:buNone/>
              <a:defRPr/>
            </a:pPr>
            <a:r>
              <a:rPr lang="en-GB" sz="2000" b="0" dirty="0" smtClean="0">
                <a:latin typeface="Trebuchet MS"/>
                <a:ea typeface="+mn-ea"/>
              </a:rPr>
              <a:t>Diagram Q1B.  (8)</a:t>
            </a:r>
          </a:p>
          <a:p>
            <a:pPr marL="228600" indent="-182563">
              <a:spcBef>
                <a:spcPct val="20000"/>
              </a:spcBef>
              <a:spcAft>
                <a:spcPts val="300"/>
              </a:spcAft>
              <a:buClr>
                <a:srgbClr val="C3260C"/>
              </a:buClr>
              <a:buSzPct val="130000"/>
              <a:buFont typeface="Wingdings" pitchFamily="2" charset="2"/>
              <a:buNone/>
              <a:defRPr/>
            </a:pPr>
            <a:endParaRPr lang="en-GB" sz="2000" b="0" dirty="0" smtClean="0">
              <a:solidFill>
                <a:srgbClr val="CC99FF"/>
              </a:solidFill>
              <a:latin typeface="Trebuchet MS"/>
              <a:ea typeface="+mn-ea"/>
            </a:endParaRPr>
          </a:p>
          <a:p>
            <a:pPr marL="228600" indent="-182563">
              <a:spcBef>
                <a:spcPct val="20000"/>
              </a:spcBef>
              <a:spcAft>
                <a:spcPts val="300"/>
              </a:spcAft>
              <a:buClr>
                <a:srgbClr val="C3260C"/>
              </a:buClr>
              <a:buSzPct val="130000"/>
              <a:buFont typeface="Wingdings" pitchFamily="2" charset="2"/>
              <a:buNone/>
              <a:defRPr/>
            </a:pPr>
            <a:endParaRPr lang="en-GB" sz="2000" b="0" dirty="0">
              <a:solidFill>
                <a:srgbClr val="CC99FF"/>
              </a:solidFill>
              <a:latin typeface="Trebuchet MS"/>
              <a:ea typeface="+mn-ea"/>
            </a:endParaRPr>
          </a:p>
        </p:txBody>
      </p:sp>
      <p:pic>
        <p:nvPicPr>
          <p:cNvPr id="4" name="Picture 5"/>
          <p:cNvPicPr>
            <a:picLocks noChangeAspect="1" noChangeArrowheads="1"/>
          </p:cNvPicPr>
          <p:nvPr/>
        </p:nvPicPr>
        <p:blipFill>
          <a:blip r:embed="rId3" cstate="print"/>
          <a:srcRect/>
          <a:stretch>
            <a:fillRect/>
          </a:stretch>
        </p:blipFill>
        <p:spPr bwMode="auto">
          <a:xfrm>
            <a:off x="3491880" y="1268760"/>
            <a:ext cx="5486400" cy="3352800"/>
          </a:xfrm>
          <a:prstGeom prst="rect">
            <a:avLst/>
          </a:prstGeom>
          <a:solidFill>
            <a:schemeClr val="accent2">
              <a:lumMod val="40000"/>
              <a:lumOff val="60000"/>
            </a:schemeClr>
          </a:solidFill>
          <a:ln w="9525">
            <a:solidFill>
              <a:schemeClr val="tx1"/>
            </a:solidFill>
            <a:miter lim="800000"/>
            <a:headEnd/>
            <a:tailEnd/>
          </a:ln>
          <a:effectLst/>
        </p:spPr>
      </p:pic>
      <p:pic>
        <p:nvPicPr>
          <p:cNvPr id="5" name="Picture 6"/>
          <p:cNvPicPr>
            <a:picLocks noChangeAspect="1" noChangeArrowheads="1"/>
          </p:cNvPicPr>
          <p:nvPr/>
        </p:nvPicPr>
        <p:blipFill>
          <a:blip r:embed="rId4" cstate="print"/>
          <a:srcRect/>
          <a:stretch>
            <a:fillRect/>
          </a:stretch>
        </p:blipFill>
        <p:spPr bwMode="auto">
          <a:xfrm>
            <a:off x="251520" y="4149080"/>
            <a:ext cx="4392488" cy="2505075"/>
          </a:xfrm>
          <a:prstGeom prst="rect">
            <a:avLst/>
          </a:prstGeom>
          <a:solidFill>
            <a:schemeClr val="accent2">
              <a:lumMod val="40000"/>
              <a:lumOff val="60000"/>
            </a:schemeClr>
          </a:solidFill>
          <a:ln w="9525">
            <a:solidFill>
              <a:schemeClr val="tx1"/>
            </a:solidFill>
            <a:miter lim="800000"/>
            <a:headEnd/>
            <a:tailEnd/>
          </a:ln>
          <a:effectLst/>
        </p:spPr>
      </p:pic>
      <p:cxnSp>
        <p:nvCxnSpPr>
          <p:cNvPr id="8" name="Straight Arrow Connector 7"/>
          <p:cNvCxnSpPr/>
          <p:nvPr/>
        </p:nvCxnSpPr>
        <p:spPr>
          <a:xfrm flipH="1">
            <a:off x="683568" y="3356992"/>
            <a:ext cx="648072" cy="10801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91680" y="3356992"/>
            <a:ext cx="504056" cy="12961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699792" y="3356992"/>
            <a:ext cx="864096"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1560" y="2420888"/>
            <a:ext cx="2592288" cy="923330"/>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Take each climate graph and explain the patterns of rainfall.</a:t>
            </a:r>
            <a:endParaRPr lang="en-GB" sz="1800" b="0" dirty="0">
              <a:solidFill>
                <a:prstClr val="black"/>
              </a:solidFill>
              <a:latin typeface="Arial" charset="0"/>
              <a:ea typeface="+mn-ea"/>
            </a:endParaRPr>
          </a:p>
        </p:txBody>
      </p:sp>
      <p:sp>
        <p:nvSpPr>
          <p:cNvPr id="13" name="TextBox 12"/>
          <p:cNvSpPr txBox="1"/>
          <p:nvPr/>
        </p:nvSpPr>
        <p:spPr>
          <a:xfrm>
            <a:off x="5004048" y="4941168"/>
            <a:ext cx="3312368" cy="1200329"/>
          </a:xfrm>
          <a:prstGeom prst="rect">
            <a:avLst/>
          </a:prstGeom>
          <a:solidFill>
            <a:schemeClr val="bg1"/>
          </a:solidFill>
          <a:ln>
            <a:solidFill>
              <a:schemeClr val="tx1"/>
            </a:solidFill>
          </a:ln>
        </p:spPr>
        <p:txBody>
          <a:bodyPr wrap="square" rtlCol="0">
            <a:spAutoFit/>
          </a:bodyPr>
          <a:lstStyle/>
          <a:p>
            <a:pPr eaLnBrk="1" hangingPunct="1"/>
            <a:r>
              <a:rPr lang="en-GB" sz="1800" b="0" dirty="0" smtClean="0">
                <a:solidFill>
                  <a:prstClr val="black"/>
                </a:solidFill>
                <a:latin typeface="Arial" charset="0"/>
                <a:ea typeface="+mn-ea"/>
              </a:rPr>
              <a:t>Look at the average rainfall data.  What patterns can you see?  Which area has most / least rainfall on average?</a:t>
            </a:r>
            <a:endParaRPr lang="en-GB" sz="1800" b="0" dirty="0">
              <a:solidFill>
                <a:prstClr val="black"/>
              </a:solidFill>
              <a:latin typeface="Arial" charset="0"/>
              <a:ea typeface="+mn-ea"/>
            </a:endParaRPr>
          </a:p>
        </p:txBody>
      </p:sp>
      <p:cxnSp>
        <p:nvCxnSpPr>
          <p:cNvPr id="15" name="Straight Arrow Connector 14"/>
          <p:cNvCxnSpPr/>
          <p:nvPr/>
        </p:nvCxnSpPr>
        <p:spPr>
          <a:xfrm flipH="1" flipV="1">
            <a:off x="5076056" y="3717032"/>
            <a:ext cx="144016" cy="122413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24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10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1000"/>
                                        <p:tgtEl>
                                          <p:spTgt spid="13"/>
                                        </p:tgtEl>
                                      </p:cBhvr>
                                    </p:animEffect>
                                  </p:childTnLst>
                                </p:cTn>
                              </p:par>
                              <p:par>
                                <p:cTn id="22" presetID="3" presetClass="entr" presetSubtype="1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980728"/>
            <a:ext cx="8352928" cy="1837426"/>
          </a:xfrm>
          <a:prstGeom prst="rect">
            <a:avLst/>
          </a:prstGeom>
          <a:solidFill>
            <a:schemeClr val="bg1"/>
          </a:solidFill>
          <a:ln>
            <a:solidFill>
              <a:schemeClr val="tx1"/>
            </a:solidFill>
          </a:ln>
        </p:spPr>
        <p:txBody>
          <a:bodyPr wrap="square">
            <a:spAutoFit/>
          </a:bodyPr>
          <a:lstStyle/>
          <a:p>
            <a:pPr eaLnBrk="1" hangingPunct="1">
              <a:lnSpc>
                <a:spcPct val="90000"/>
              </a:lnSpc>
              <a:buFont typeface="Wingdings" pitchFamily="2" charset="2"/>
              <a:buNone/>
            </a:pP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has on average very little rainfall (only 250mm per annum).  It has no rainfall at all in January, February November and December. </a:t>
            </a:r>
            <a:r>
              <a:rPr lang="en-GB" sz="1800" b="0" dirty="0" err="1" smtClean="0">
                <a:solidFill>
                  <a:prstClr val="black"/>
                </a:solidFill>
                <a:latin typeface="Arial" charset="0"/>
                <a:ea typeface="+mn-ea"/>
              </a:rPr>
              <a:t>Jos</a:t>
            </a:r>
            <a:r>
              <a:rPr lang="en-GB" sz="1800" b="0" dirty="0" smtClean="0">
                <a:solidFill>
                  <a:prstClr val="black"/>
                </a:solidFill>
                <a:latin typeface="Arial" charset="0"/>
                <a:ea typeface="+mn-ea"/>
              </a:rPr>
              <a:t> too has distinct wet and dry seasons, experiencing 1000mm of rainfall per annum, a peak of 300mm in July and minimal rainfall in November, December, January and February.  In contrast, Lagos has markedly more rainfall throughout the year, with up to 2000mm per annum, and rainfall peaking twice in the year. (June at 475mm and October at 200mm).  It also has no dry months at all.</a:t>
            </a:r>
            <a:endParaRPr lang="en-GB" sz="1800" b="0" dirty="0">
              <a:solidFill>
                <a:prstClr val="black"/>
              </a:solidFill>
              <a:latin typeface="Arial" charset="0"/>
              <a:ea typeface="+mn-ea"/>
            </a:endParaRPr>
          </a:p>
        </p:txBody>
      </p:sp>
      <p:sp>
        <p:nvSpPr>
          <p:cNvPr id="3" name="Rectangle 2"/>
          <p:cNvSpPr txBox="1">
            <a:spLocks noRot="1" noChangeArrowheads="1"/>
          </p:cNvSpPr>
          <p:nvPr/>
        </p:nvSpPr>
        <p:spPr>
          <a:xfrm>
            <a:off x="323528" y="188640"/>
            <a:ext cx="6192688" cy="576064"/>
          </a:xfrm>
          <a:prstGeom prst="rect">
            <a:avLst/>
          </a:prstGeom>
          <a:solidFill>
            <a:schemeClr val="bg2">
              <a:lumMod val="90000"/>
            </a:schemeClr>
          </a:solidFill>
          <a:ln>
            <a:solidFill>
              <a:schemeClr val="tx1"/>
            </a:solidFill>
          </a:ln>
        </p:spPr>
        <p:txBody>
          <a:bodyPr/>
          <a:lstStyle/>
          <a:p>
            <a:pPr marL="319088" indent="-319088">
              <a:buClr>
                <a:srgbClr val="C3260C"/>
              </a:buClr>
              <a:buSzPct val="128000"/>
              <a:buFont typeface="Georgia" pitchFamily="18" charset="0"/>
              <a:buChar char="*"/>
              <a:defRPr/>
            </a:pPr>
            <a:r>
              <a:rPr lang="en-GB" sz="2800" dirty="0" smtClean="0">
                <a:solidFill>
                  <a:schemeClr val="bg1"/>
                </a:solidFill>
                <a:effectLst>
                  <a:reflection blurRad="6350" stA="55000" endA="300" endPos="45500" dir="5400000" sy="-100000" algn="bl" rotWithShape="0"/>
                </a:effectLst>
                <a:latin typeface="Trebuchet MS"/>
                <a:ea typeface="+mn-ea"/>
              </a:rPr>
              <a:t>What do the graphs show?</a:t>
            </a:r>
            <a:endParaRPr lang="en-GB" sz="2800" dirty="0">
              <a:solidFill>
                <a:schemeClr val="bg1"/>
              </a:solidFill>
              <a:effectLst>
                <a:reflection blurRad="6350" stA="55000" endA="300" endPos="45500" dir="5400000" sy="-100000" algn="bl" rotWithShape="0"/>
              </a:effectLst>
              <a:latin typeface="Trebuchet MS"/>
              <a:ea typeface="+mn-ea"/>
            </a:endParaRPr>
          </a:p>
        </p:txBody>
      </p:sp>
      <p:sp>
        <p:nvSpPr>
          <p:cNvPr id="4" name="Rectangle 2"/>
          <p:cNvSpPr txBox="1">
            <a:spLocks noRot="1" noChangeArrowheads="1"/>
          </p:cNvSpPr>
          <p:nvPr/>
        </p:nvSpPr>
        <p:spPr>
          <a:xfrm>
            <a:off x="323528" y="2996952"/>
            <a:ext cx="4896544" cy="576064"/>
          </a:xfrm>
          <a:prstGeom prst="rect">
            <a:avLst/>
          </a:prstGeom>
          <a:solidFill>
            <a:schemeClr val="bg2">
              <a:lumMod val="90000"/>
            </a:schemeClr>
          </a:solidFill>
          <a:ln>
            <a:solidFill>
              <a:schemeClr val="tx1"/>
            </a:solidFill>
          </a:ln>
        </p:spPr>
        <p:txBody>
          <a:bodyPr/>
          <a:lstStyle/>
          <a:p>
            <a:pPr marL="319088" indent="-319088">
              <a:buClr>
                <a:srgbClr val="C3260C"/>
              </a:buClr>
              <a:buSzPct val="128000"/>
              <a:buFont typeface="Georgia" pitchFamily="18" charset="0"/>
              <a:buChar char="*"/>
              <a:defRPr/>
            </a:pPr>
            <a:r>
              <a:rPr lang="en-GB" sz="2800" dirty="0" smtClean="0">
                <a:solidFill>
                  <a:schemeClr val="bg1"/>
                </a:solidFill>
                <a:effectLst>
                  <a:reflection blurRad="6350" stA="55000" endA="300" endPos="45500" dir="5400000" sy="-100000" algn="bl" rotWithShape="0"/>
                </a:effectLst>
                <a:latin typeface="Trebuchet MS"/>
                <a:ea typeface="+mn-ea"/>
              </a:rPr>
              <a:t>Now for the explanations!</a:t>
            </a:r>
            <a:endParaRPr lang="en-GB" sz="2800" dirty="0">
              <a:solidFill>
                <a:schemeClr val="bg1"/>
              </a:solidFill>
              <a:effectLst>
                <a:reflection blurRad="6350" stA="55000" endA="300" endPos="45500" dir="5400000" sy="-100000" algn="bl" rotWithShape="0"/>
              </a:effectLst>
              <a:latin typeface="Trebuchet MS"/>
              <a:ea typeface="+mn-ea"/>
            </a:endParaRPr>
          </a:p>
        </p:txBody>
      </p:sp>
      <p:sp>
        <p:nvSpPr>
          <p:cNvPr id="5" name="TextBox 4"/>
          <p:cNvSpPr txBox="1"/>
          <p:nvPr/>
        </p:nvSpPr>
        <p:spPr>
          <a:xfrm>
            <a:off x="395536" y="3789040"/>
            <a:ext cx="5976664" cy="2308324"/>
          </a:xfrm>
          <a:prstGeom prst="rect">
            <a:avLst/>
          </a:prstGeom>
          <a:solidFill>
            <a:schemeClr val="bg1"/>
          </a:solidFill>
          <a:ln>
            <a:solidFill>
              <a:schemeClr val="tx1"/>
            </a:solidFill>
          </a:ln>
        </p:spPr>
        <p:txBody>
          <a:bodyPr wrap="square" rtlCol="0">
            <a:spAutoFit/>
          </a:bodyPr>
          <a:lstStyle/>
          <a:p>
            <a:pPr eaLnBrk="1" hangingPunct="1"/>
            <a:r>
              <a:rPr lang="en-GB" sz="1800" dirty="0" smtClean="0">
                <a:solidFill>
                  <a:prstClr val="black"/>
                </a:solidFill>
                <a:latin typeface="Arial" charset="0"/>
                <a:ea typeface="+mn-ea"/>
              </a:rPr>
              <a:t>Questions to ask yourself:</a:t>
            </a:r>
            <a:r>
              <a:rPr lang="en-GB" sz="1800" b="0" dirty="0" smtClean="0">
                <a:solidFill>
                  <a:prstClr val="black"/>
                </a:solidFill>
                <a:latin typeface="Arial" charset="0"/>
                <a:ea typeface="+mn-ea"/>
              </a:rPr>
              <a:t/>
            </a:r>
            <a:br>
              <a:rPr lang="en-GB" sz="1800" b="0" dirty="0" smtClean="0">
                <a:solidFill>
                  <a:prstClr val="black"/>
                </a:solidFill>
                <a:latin typeface="Arial" charset="0"/>
                <a:ea typeface="+mn-ea"/>
              </a:rPr>
            </a:br>
            <a:r>
              <a:rPr lang="en-GB" sz="1800" b="0" dirty="0" smtClean="0">
                <a:solidFill>
                  <a:prstClr val="black"/>
                </a:solidFill>
                <a:latin typeface="Arial" charset="0"/>
                <a:ea typeface="+mn-ea"/>
              </a:rPr>
              <a:t>1) why do </a:t>
            </a: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and </a:t>
            </a:r>
            <a:r>
              <a:rPr lang="en-GB" sz="1800" b="0" dirty="0" err="1" smtClean="0">
                <a:solidFill>
                  <a:prstClr val="black"/>
                </a:solidFill>
                <a:latin typeface="Arial" charset="0"/>
                <a:ea typeface="+mn-ea"/>
              </a:rPr>
              <a:t>Jos</a:t>
            </a:r>
            <a:r>
              <a:rPr lang="en-GB" sz="1800" b="0" dirty="0" smtClean="0">
                <a:solidFill>
                  <a:prstClr val="black"/>
                </a:solidFill>
                <a:latin typeface="Arial" charset="0"/>
                <a:ea typeface="+mn-ea"/>
              </a:rPr>
              <a:t> experience rainfall in July?</a:t>
            </a:r>
          </a:p>
          <a:p>
            <a:pPr eaLnBrk="1" hangingPunct="1"/>
            <a:r>
              <a:rPr lang="en-GB" sz="1800" b="0" dirty="0" smtClean="0">
                <a:solidFill>
                  <a:prstClr val="black"/>
                </a:solidFill>
                <a:latin typeface="Arial" charset="0"/>
                <a:ea typeface="+mn-ea"/>
              </a:rPr>
              <a:t>2) Why do </a:t>
            </a: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and </a:t>
            </a:r>
            <a:r>
              <a:rPr lang="en-GB" sz="1800" b="0" dirty="0" err="1" smtClean="0">
                <a:solidFill>
                  <a:prstClr val="black"/>
                </a:solidFill>
                <a:latin typeface="Arial" charset="0"/>
                <a:ea typeface="+mn-ea"/>
              </a:rPr>
              <a:t>Jos</a:t>
            </a:r>
            <a:r>
              <a:rPr lang="en-GB" sz="1800" b="0" dirty="0" smtClean="0">
                <a:solidFill>
                  <a:prstClr val="black"/>
                </a:solidFill>
                <a:latin typeface="Arial" charset="0"/>
                <a:ea typeface="+mn-ea"/>
              </a:rPr>
              <a:t> experience no rainfall  at all in November, December, January and February?</a:t>
            </a:r>
          </a:p>
          <a:p>
            <a:pPr eaLnBrk="1" hangingPunct="1"/>
            <a:r>
              <a:rPr lang="en-GB" sz="1800" b="0" dirty="0" smtClean="0">
                <a:solidFill>
                  <a:prstClr val="black"/>
                </a:solidFill>
                <a:latin typeface="Arial" charset="0"/>
                <a:ea typeface="+mn-ea"/>
              </a:rPr>
              <a:t>3) Why does Lagos experience more rainfall on average, and  gets rainfall throughout the year?</a:t>
            </a:r>
          </a:p>
          <a:p>
            <a:pPr eaLnBrk="1" hangingPunct="1"/>
            <a:r>
              <a:rPr lang="en-GB" sz="1800" b="0" dirty="0" smtClean="0">
                <a:solidFill>
                  <a:prstClr val="black"/>
                </a:solidFill>
                <a:latin typeface="Arial" charset="0"/>
                <a:ea typeface="+mn-ea"/>
              </a:rPr>
              <a:t>4)  What is responsible for the twin rainfall peaks in Lagos in June and October?</a:t>
            </a:r>
            <a:endParaRPr lang="en-GB" sz="1800" b="0" dirty="0">
              <a:solidFill>
                <a:prstClr val="black"/>
              </a:solidFill>
              <a:latin typeface="Arial" charset="0"/>
              <a:ea typeface="+mn-ea"/>
            </a:endParaRPr>
          </a:p>
        </p:txBody>
      </p:sp>
      <p:pic>
        <p:nvPicPr>
          <p:cNvPr id="6" name="Picture 2" descr="http://cdn.business2community.com/wp-content/uploads/2012/10/screen_bean_question.gif">
            <a:hlinkClick r:id="rId3"/>
          </p:cNvPr>
          <p:cNvPicPr>
            <a:picLocks noChangeAspect="1" noChangeArrowheads="1"/>
          </p:cNvPicPr>
          <p:nvPr/>
        </p:nvPicPr>
        <p:blipFill>
          <a:blip r:embed="rId4" cstate="print"/>
          <a:srcRect/>
          <a:stretch>
            <a:fillRect/>
          </a:stretch>
        </p:blipFill>
        <p:spPr bwMode="auto">
          <a:xfrm>
            <a:off x="6876256" y="3140968"/>
            <a:ext cx="1800200" cy="3213746"/>
          </a:xfrm>
          <a:prstGeom prst="rect">
            <a:avLst/>
          </a:prstGeom>
          <a:noFill/>
          <a:ln>
            <a:solidFill>
              <a:schemeClr val="tx1"/>
            </a:solidFill>
          </a:ln>
        </p:spPr>
      </p:pic>
    </p:spTree>
    <p:extLst>
      <p:ext uri="{BB962C8B-B14F-4D97-AF65-F5344CB8AC3E}">
        <p14:creationId xmlns:p14="http://schemas.microsoft.com/office/powerpoint/2010/main" val="1401308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23528" y="188640"/>
            <a:ext cx="4608512" cy="576064"/>
          </a:xfrm>
          <a:prstGeom prst="rect">
            <a:avLst/>
          </a:prstGeom>
          <a:solidFill>
            <a:schemeClr val="bg2">
              <a:lumMod val="90000"/>
            </a:schemeClr>
          </a:solidFill>
          <a:ln>
            <a:solidFill>
              <a:schemeClr val="tx1"/>
            </a:solidFill>
          </a:ln>
        </p:spPr>
        <p:txBody>
          <a:bodyPr/>
          <a:lstStyle/>
          <a:p>
            <a:pPr marL="319088" indent="-319088">
              <a:buClr>
                <a:srgbClr val="C3260C"/>
              </a:buClr>
              <a:buSzPct val="128000"/>
              <a:buFont typeface="Georgia" pitchFamily="18" charset="0"/>
              <a:buChar char="*"/>
              <a:defRPr/>
            </a:pPr>
            <a:r>
              <a:rPr lang="en-GB" sz="2800" dirty="0" smtClean="0">
                <a:solidFill>
                  <a:schemeClr val="bg1"/>
                </a:solidFill>
                <a:effectLst>
                  <a:reflection blurRad="6350" stA="55000" endA="300" endPos="45500" dir="5400000" sy="-100000" algn="bl" rotWithShape="0"/>
                </a:effectLst>
                <a:latin typeface="Trebuchet MS"/>
                <a:ea typeface="+mn-ea"/>
              </a:rPr>
              <a:t>Check your explanations</a:t>
            </a:r>
            <a:endParaRPr lang="en-GB" sz="2800" dirty="0">
              <a:solidFill>
                <a:schemeClr val="bg1"/>
              </a:solidFill>
              <a:effectLst>
                <a:reflection blurRad="6350" stA="55000" endA="300" endPos="45500" dir="5400000" sy="-100000" algn="bl" rotWithShape="0"/>
              </a:effectLst>
              <a:latin typeface="Trebuchet MS"/>
              <a:ea typeface="+mn-ea"/>
            </a:endParaRPr>
          </a:p>
        </p:txBody>
      </p:sp>
      <p:sp>
        <p:nvSpPr>
          <p:cNvPr id="3" name="Rectangle 2"/>
          <p:cNvSpPr/>
          <p:nvPr/>
        </p:nvSpPr>
        <p:spPr>
          <a:xfrm>
            <a:off x="323528" y="889844"/>
            <a:ext cx="8424936" cy="5216813"/>
          </a:xfrm>
          <a:prstGeom prst="rect">
            <a:avLst/>
          </a:prstGeom>
          <a:solidFill>
            <a:schemeClr val="bg1"/>
          </a:solidFill>
          <a:ln>
            <a:solidFill>
              <a:schemeClr val="tx1"/>
            </a:solidFill>
          </a:ln>
        </p:spPr>
        <p:txBody>
          <a:bodyPr wrap="square">
            <a:spAutoFit/>
          </a:bodyPr>
          <a:lstStyle/>
          <a:p>
            <a:pPr eaLnBrk="1" hangingPunct="1">
              <a:lnSpc>
                <a:spcPct val="90000"/>
              </a:lnSpc>
              <a:buFont typeface="Wingdings" pitchFamily="2" charset="2"/>
              <a:buNone/>
            </a:pPr>
            <a:r>
              <a:rPr lang="en-GB" sz="1800" b="0" dirty="0" smtClean="0">
                <a:solidFill>
                  <a:prstClr val="black"/>
                </a:solidFill>
                <a:latin typeface="Arial" charset="0"/>
                <a:ea typeface="+mn-ea"/>
              </a:rPr>
              <a:t>These patterns can be attributed to the movement of the ITCZ and its associated air masses.  Lagos  is under the influence of warm moist  Tropical Maritime air for most of the year, which explains its higher  annual rainfall amounts and lack of dry season.  Its twin rainfall peaks are caused by the ITCZ migrating northwards and southwards in relation to the position of the sun.  </a:t>
            </a:r>
          </a:p>
          <a:p>
            <a:pPr eaLnBrk="1" hangingPunct="1">
              <a:lnSpc>
                <a:spcPct val="90000"/>
              </a:lnSpc>
              <a:buFont typeface="Wingdings" pitchFamily="2" charset="2"/>
              <a:buNone/>
            </a:pPr>
            <a:endParaRPr lang="en-GB" sz="1800" b="0" dirty="0" smtClean="0">
              <a:solidFill>
                <a:prstClr val="black"/>
              </a:solidFill>
              <a:latin typeface="Arial" charset="0"/>
              <a:ea typeface="+mn-ea"/>
            </a:endParaRPr>
          </a:p>
          <a:p>
            <a:pPr eaLnBrk="1" hangingPunct="1">
              <a:lnSpc>
                <a:spcPct val="90000"/>
              </a:lnSpc>
              <a:buFont typeface="Wingdings" pitchFamily="2" charset="2"/>
              <a:buNone/>
            </a:pP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and </a:t>
            </a:r>
            <a:r>
              <a:rPr lang="en-GB" sz="1800" b="0" dirty="0" err="1" smtClean="0">
                <a:solidFill>
                  <a:prstClr val="black"/>
                </a:solidFill>
                <a:latin typeface="Arial" charset="0"/>
                <a:ea typeface="+mn-ea"/>
              </a:rPr>
              <a:t>Jos</a:t>
            </a:r>
            <a:r>
              <a:rPr lang="en-GB" sz="1800" b="0" dirty="0" smtClean="0">
                <a:solidFill>
                  <a:prstClr val="black"/>
                </a:solidFill>
                <a:latin typeface="Arial" charset="0"/>
                <a:ea typeface="+mn-ea"/>
              </a:rPr>
              <a:t> in contrast are much further North than the ITCZ in January, which is positioned at the Tropic of Capricorn.  This will result in </a:t>
            </a: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and </a:t>
            </a:r>
            <a:r>
              <a:rPr lang="en-GB" sz="1800" b="0" dirty="0" err="1" smtClean="0">
                <a:solidFill>
                  <a:prstClr val="black"/>
                </a:solidFill>
                <a:latin typeface="Arial" charset="0"/>
                <a:ea typeface="+mn-ea"/>
              </a:rPr>
              <a:t>Jos</a:t>
            </a:r>
            <a:r>
              <a:rPr lang="en-GB" sz="1800" b="0" dirty="0" smtClean="0">
                <a:solidFill>
                  <a:prstClr val="black"/>
                </a:solidFill>
                <a:latin typeface="Arial" charset="0"/>
                <a:ea typeface="+mn-ea"/>
              </a:rPr>
              <a:t> being influenced by warm, dry Tropical Continental air, which explains why they have either no or very little rainfall during these months.</a:t>
            </a:r>
          </a:p>
          <a:p>
            <a:pPr eaLnBrk="1" hangingPunct="1">
              <a:lnSpc>
                <a:spcPct val="90000"/>
              </a:lnSpc>
              <a:buFont typeface="Wingdings" pitchFamily="2" charset="2"/>
              <a:buNone/>
            </a:pPr>
            <a:endParaRPr lang="en-GB" sz="1800" b="0" dirty="0" smtClean="0">
              <a:solidFill>
                <a:prstClr val="black"/>
              </a:solidFill>
              <a:latin typeface="Arial" charset="0"/>
              <a:ea typeface="+mn-ea"/>
            </a:endParaRP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In June and July </a:t>
            </a: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experiences its highest rainfall amounts </a:t>
            </a: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because the ITCZ has migrated northwards due to the position of the sun </a:t>
            </a: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overhead the Tropic of Cancer.  This results in </a:t>
            </a:r>
            <a:r>
              <a:rPr lang="en-GB" sz="1800" b="0" dirty="0" err="1" smtClean="0">
                <a:solidFill>
                  <a:prstClr val="black"/>
                </a:solidFill>
                <a:latin typeface="Arial" charset="0"/>
                <a:ea typeface="+mn-ea"/>
              </a:rPr>
              <a:t>Timbukto</a:t>
            </a:r>
            <a:r>
              <a:rPr lang="en-GB" sz="1800" b="0" dirty="0" smtClean="0">
                <a:solidFill>
                  <a:prstClr val="black"/>
                </a:solidFill>
                <a:latin typeface="Arial" charset="0"/>
                <a:ea typeface="+mn-ea"/>
              </a:rPr>
              <a:t> experiencing </a:t>
            </a: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Tropical Maritime air at these times, hence  this is when it gets </a:t>
            </a: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the majority of rainfall. Similarly, this is why </a:t>
            </a:r>
            <a:r>
              <a:rPr lang="en-GB" sz="1800" b="0" dirty="0" err="1" smtClean="0">
                <a:solidFill>
                  <a:prstClr val="black"/>
                </a:solidFill>
                <a:latin typeface="Arial" charset="0"/>
                <a:ea typeface="+mn-ea"/>
              </a:rPr>
              <a:t>Jos</a:t>
            </a:r>
            <a:r>
              <a:rPr lang="en-GB" sz="1800" b="0" dirty="0" smtClean="0">
                <a:solidFill>
                  <a:prstClr val="black"/>
                </a:solidFill>
                <a:latin typeface="Arial" charset="0"/>
                <a:ea typeface="+mn-ea"/>
              </a:rPr>
              <a:t> experiences</a:t>
            </a: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its highest rainfall totals (300mm and 275mm respectively) in </a:t>
            </a:r>
          </a:p>
          <a:p>
            <a:pPr marL="609600" indent="-609600" eaLnBrk="1" hangingPunct="1">
              <a:lnSpc>
                <a:spcPct val="90000"/>
              </a:lnSpc>
              <a:spcBef>
                <a:spcPct val="20000"/>
              </a:spcBef>
              <a:buClr>
                <a:srgbClr val="8E58B6"/>
              </a:buClr>
              <a:buFont typeface="Wingdings" pitchFamily="2" charset="2"/>
              <a:buNone/>
            </a:pPr>
            <a:r>
              <a:rPr lang="en-GB" sz="1800" b="0" dirty="0" smtClean="0">
                <a:solidFill>
                  <a:prstClr val="black"/>
                </a:solidFill>
                <a:latin typeface="Arial" charset="0"/>
                <a:ea typeface="+mn-ea"/>
              </a:rPr>
              <a:t>July and August.</a:t>
            </a:r>
          </a:p>
          <a:p>
            <a:pPr eaLnBrk="1" hangingPunct="1">
              <a:lnSpc>
                <a:spcPct val="90000"/>
              </a:lnSpc>
              <a:buFont typeface="Wingdings" pitchFamily="2" charset="2"/>
              <a:buNone/>
            </a:pPr>
            <a:endParaRPr lang="en-GB" sz="1800" b="0" dirty="0">
              <a:solidFill>
                <a:srgbClr val="FF0000"/>
              </a:solidFill>
              <a:latin typeface="Arial" charset="0"/>
              <a:ea typeface="+mn-ea"/>
            </a:endParaRPr>
          </a:p>
        </p:txBody>
      </p:sp>
      <p:pic>
        <p:nvPicPr>
          <p:cNvPr id="63490" name="Picture 2" descr="http://www.kvprojekty.eu/Files/WdYMhzq6/text_content/10/CheckoffScreenBean.gif">
            <a:hlinkClick r:id="rId3"/>
          </p:cNvPr>
          <p:cNvPicPr>
            <a:picLocks noChangeAspect="1" noChangeArrowheads="1"/>
          </p:cNvPicPr>
          <p:nvPr/>
        </p:nvPicPr>
        <p:blipFill>
          <a:blip r:embed="rId4" cstate="print"/>
          <a:srcRect/>
          <a:stretch>
            <a:fillRect/>
          </a:stretch>
        </p:blipFill>
        <p:spPr bwMode="auto">
          <a:xfrm>
            <a:off x="6804248" y="4869160"/>
            <a:ext cx="2134897" cy="1748037"/>
          </a:xfrm>
          <a:prstGeom prst="rect">
            <a:avLst/>
          </a:prstGeom>
          <a:noFill/>
        </p:spPr>
      </p:pic>
    </p:spTree>
    <p:extLst>
      <p:ext uri="{BB962C8B-B14F-4D97-AF65-F5344CB8AC3E}">
        <p14:creationId xmlns:p14="http://schemas.microsoft.com/office/powerpoint/2010/main" val="2433994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3490"/>
                                        </p:tgtEl>
                                        <p:attrNameLst>
                                          <p:attrName>style.visibility</p:attrName>
                                        </p:attrNameLst>
                                      </p:cBhvr>
                                      <p:to>
                                        <p:strVal val="visible"/>
                                      </p:to>
                                    </p:set>
                                    <p:animEffect transition="in" filter="blinds(horizontal)">
                                      <p:cBhvr>
                                        <p:cTn id="12" dur="500"/>
                                        <p:tgtEl>
                                          <p:spTgt spid="6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bg1"/>
          </a:solidFill>
          <a:ln>
            <a:solidFill>
              <a:schemeClr val="tx1"/>
            </a:solidFill>
          </a:ln>
        </p:spPr>
        <p:txBody>
          <a:bodyPr/>
          <a:lstStyle/>
          <a:p>
            <a:r>
              <a:rPr lang="en-GB" dirty="0" smtClean="0"/>
              <a:t>Attempt on your own…</a:t>
            </a:r>
            <a:endParaRPr lang="en-GB" dirty="0"/>
          </a:p>
        </p:txBody>
      </p:sp>
      <p:sp>
        <p:nvSpPr>
          <p:cNvPr id="4" name="Content Placeholder 3"/>
          <p:cNvSpPr>
            <a:spLocks noGrp="1"/>
          </p:cNvSpPr>
          <p:nvPr>
            <p:ph idx="1"/>
          </p:nvPr>
        </p:nvSpPr>
        <p:spPr>
          <a:solidFill>
            <a:schemeClr val="bg1"/>
          </a:solidFill>
          <a:ln>
            <a:solidFill>
              <a:schemeClr val="tx1"/>
            </a:solidFill>
          </a:ln>
        </p:spPr>
        <p:txBody>
          <a:bodyPr/>
          <a:lstStyle/>
          <a:p>
            <a:r>
              <a:rPr lang="en-GB" dirty="0" smtClean="0"/>
              <a:t>2016 Past Paper</a:t>
            </a:r>
          </a:p>
          <a:p>
            <a:r>
              <a:rPr lang="en-GB" dirty="0" smtClean="0"/>
              <a:t>New Higher Specimen Paper</a:t>
            </a:r>
            <a:endParaRPr lang="en-GB" dirty="0"/>
          </a:p>
        </p:txBody>
      </p:sp>
    </p:spTree>
    <p:extLst>
      <p:ext uri="{BB962C8B-B14F-4D97-AF65-F5344CB8AC3E}">
        <p14:creationId xmlns:p14="http://schemas.microsoft.com/office/powerpoint/2010/main" val="212425558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3525</TotalTime>
  <Words>1540</Words>
  <Application>Microsoft Office PowerPoint</Application>
  <PresentationFormat>On-screen Show (4:3)</PresentationFormat>
  <Paragraphs>169</Paragraphs>
  <Slides>30</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MS PGothic</vt:lpstr>
      <vt:lpstr>Arial</vt:lpstr>
      <vt:lpstr>Calibri</vt:lpstr>
      <vt:lpstr>Comic Sans MS</vt:lpstr>
      <vt:lpstr>Georgia</vt:lpstr>
      <vt:lpstr>Trebuchet MS</vt:lpstr>
      <vt:lpstr>Wingdings</vt:lpstr>
      <vt:lpstr>1_Default Design</vt:lpstr>
      <vt:lpstr>Intertropical Convergence Zone (ITCZ)</vt:lpstr>
      <vt:lpstr>What is the Inter Tropical Convergence Zone?</vt:lpstr>
      <vt:lpstr>Diagrams Task</vt:lpstr>
      <vt:lpstr>PowerPoint Presentation</vt:lpstr>
      <vt:lpstr>PowerPoint Presentation</vt:lpstr>
      <vt:lpstr>PowerPoint Presentation</vt:lpstr>
      <vt:lpstr>PowerPoint Presentation</vt:lpstr>
      <vt:lpstr>Thermal Equator</vt:lpstr>
      <vt:lpstr>PowerPoint Presentation</vt:lpstr>
      <vt:lpstr>The ITCZ in Africa</vt:lpstr>
      <vt:lpstr>PowerPoint Presentation</vt:lpstr>
      <vt:lpstr>PowerPoint Presentation</vt:lpstr>
      <vt:lpstr>ITCZ in Africa</vt:lpstr>
      <vt:lpstr>ITCZ in July</vt:lpstr>
      <vt:lpstr>ITCZ in January</vt:lpstr>
      <vt:lpstr>The Two Air Masses</vt:lpstr>
      <vt:lpstr>Now put it all together – How does the ITCZ and its associated air masses influence the climate of Africa? </vt:lpstr>
      <vt:lpstr>PowerPoint Presentation</vt:lpstr>
      <vt:lpstr>PowerPoint Presentation</vt:lpstr>
      <vt:lpstr>PowerPoint Presentation</vt:lpstr>
      <vt:lpstr>PowerPoint Presentation</vt:lpstr>
      <vt:lpstr>Lets do it on a larger scale!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Attempt on your own…</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308</cp:revision>
  <cp:lastPrinted>2019-01-29T13:54:24Z</cp:lastPrinted>
  <dcterms:created xsi:type="dcterms:W3CDTF">2005-01-31T15:07:56Z</dcterms:created>
  <dcterms:modified xsi:type="dcterms:W3CDTF">2019-01-30T15:45:58Z</dcterms:modified>
</cp:coreProperties>
</file>