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71" r:id="rId2"/>
    <p:sldId id="272" r:id="rId3"/>
    <p:sldId id="274" r:id="rId4"/>
    <p:sldId id="273" r:id="rId5"/>
    <p:sldId id="307" r:id="rId6"/>
    <p:sldId id="298" r:id="rId7"/>
    <p:sldId id="299" r:id="rId8"/>
    <p:sldId id="300" r:id="rId9"/>
    <p:sldId id="302" r:id="rId10"/>
    <p:sldId id="301" r:id="rId11"/>
    <p:sldId id="303" r:id="rId12"/>
    <p:sldId id="304" r:id="rId13"/>
    <p:sldId id="305" r:id="rId14"/>
    <p:sldId id="306"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308" r:id="rId35"/>
    <p:sldId id="309" r:id="rId36"/>
    <p:sldId id="310" r:id="rId37"/>
    <p:sldId id="311" r:id="rId38"/>
    <p:sldId id="313" r:id="rId39"/>
    <p:sldId id="314" r:id="rId40"/>
    <p:sldId id="315" r:id="rId41"/>
    <p:sldId id="316" r:id="rId42"/>
    <p:sldId id="297" r:id="rId43"/>
  </p:sldIdLst>
  <p:sldSz cx="9144000" cy="6858000" type="screen4x3"/>
  <p:notesSz cx="6796088" cy="9929813"/>
  <p:defaultTextStyle>
    <a:defPPr>
      <a:defRPr lang="en-US"/>
    </a:defPPr>
    <a:lvl1pPr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1pPr>
    <a:lvl2pPr marL="4572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2pPr>
    <a:lvl3pPr marL="9144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3pPr>
    <a:lvl4pPr marL="13716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4pPr>
    <a:lvl5pPr marL="1828800" algn="l" rtl="0" eaLnBrk="0" fontAlgn="base" hangingPunct="0">
      <a:spcBef>
        <a:spcPct val="0"/>
      </a:spcBef>
      <a:spcAft>
        <a:spcPct val="0"/>
      </a:spcAft>
      <a:defRPr sz="3600" b="1" kern="1200">
        <a:solidFill>
          <a:schemeClr val="tx1"/>
        </a:solidFill>
        <a:latin typeface="Comic Sans MS" pitchFamily="66" charset="0"/>
        <a:ea typeface="MS PGothic" pitchFamily="34" charset="-128"/>
        <a:cs typeface="+mn-cs"/>
      </a:defRPr>
    </a:lvl5pPr>
    <a:lvl6pPr marL="2286000" algn="l" defTabSz="914400" rtl="0" eaLnBrk="1" latinLnBrk="0" hangingPunct="1">
      <a:defRPr sz="3600" b="1" kern="1200">
        <a:solidFill>
          <a:schemeClr val="tx1"/>
        </a:solidFill>
        <a:latin typeface="Comic Sans MS" pitchFamily="66" charset="0"/>
        <a:ea typeface="MS PGothic" pitchFamily="34" charset="-128"/>
        <a:cs typeface="+mn-cs"/>
      </a:defRPr>
    </a:lvl6pPr>
    <a:lvl7pPr marL="2743200" algn="l" defTabSz="914400" rtl="0" eaLnBrk="1" latinLnBrk="0" hangingPunct="1">
      <a:defRPr sz="3600" b="1" kern="1200">
        <a:solidFill>
          <a:schemeClr val="tx1"/>
        </a:solidFill>
        <a:latin typeface="Comic Sans MS" pitchFamily="66" charset="0"/>
        <a:ea typeface="MS PGothic" pitchFamily="34" charset="-128"/>
        <a:cs typeface="+mn-cs"/>
      </a:defRPr>
    </a:lvl7pPr>
    <a:lvl8pPr marL="3200400" algn="l" defTabSz="914400" rtl="0" eaLnBrk="1" latinLnBrk="0" hangingPunct="1">
      <a:defRPr sz="3600" b="1" kern="1200">
        <a:solidFill>
          <a:schemeClr val="tx1"/>
        </a:solidFill>
        <a:latin typeface="Comic Sans MS" pitchFamily="66" charset="0"/>
        <a:ea typeface="MS PGothic" pitchFamily="34" charset="-128"/>
        <a:cs typeface="+mn-cs"/>
      </a:defRPr>
    </a:lvl8pPr>
    <a:lvl9pPr marL="3657600" algn="l" defTabSz="914400" rtl="0" eaLnBrk="1" latinLnBrk="0" hangingPunct="1">
      <a:defRPr sz="3600" b="1" kern="1200">
        <a:solidFill>
          <a:schemeClr val="tx1"/>
        </a:solidFill>
        <a:latin typeface="Comic Sans MS" pitchFamily="66"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Smith" initials="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FF99"/>
    <a:srgbClr val="3742AD"/>
    <a:srgbClr val="C92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35" autoAdjust="0"/>
    <p:restoredTop sz="94557"/>
  </p:normalViewPr>
  <p:slideViewPr>
    <p:cSldViewPr>
      <p:cViewPr varScale="1">
        <p:scale>
          <a:sx n="47" d="100"/>
          <a:sy n="47" d="100"/>
        </p:scale>
        <p:origin x="492"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70" cy="497047"/>
          </a:xfrm>
          <a:prstGeom prst="rect">
            <a:avLst/>
          </a:prstGeom>
        </p:spPr>
        <p:txBody>
          <a:bodyPr vert="horz" lIns="92153" tIns="46077" rIns="92153" bIns="46077" rtlCol="0"/>
          <a:lstStyle>
            <a:lvl1pPr algn="l">
              <a:defRPr sz="1200"/>
            </a:lvl1pPr>
          </a:lstStyle>
          <a:p>
            <a:endParaRPr lang="en-GB"/>
          </a:p>
        </p:txBody>
      </p:sp>
      <p:sp>
        <p:nvSpPr>
          <p:cNvPr id="3" name="Date Placeholder 2"/>
          <p:cNvSpPr>
            <a:spLocks noGrp="1"/>
          </p:cNvSpPr>
          <p:nvPr>
            <p:ph type="dt" sz="quarter" idx="1"/>
          </p:nvPr>
        </p:nvSpPr>
        <p:spPr>
          <a:xfrm>
            <a:off x="3850200" y="0"/>
            <a:ext cx="2944270" cy="497047"/>
          </a:xfrm>
          <a:prstGeom prst="rect">
            <a:avLst/>
          </a:prstGeom>
        </p:spPr>
        <p:txBody>
          <a:bodyPr vert="horz" lIns="92153" tIns="46077" rIns="92153" bIns="46077" rtlCol="0"/>
          <a:lstStyle>
            <a:lvl1pPr algn="r">
              <a:defRPr sz="1200"/>
            </a:lvl1pPr>
          </a:lstStyle>
          <a:p>
            <a:fld id="{BD706891-E2FE-42B6-BA91-4835BF480521}" type="datetimeFigureOut">
              <a:rPr lang="en-GB" smtClean="0"/>
              <a:pPr/>
              <a:t>28/08/2018</a:t>
            </a:fld>
            <a:endParaRPr lang="en-GB"/>
          </a:p>
        </p:txBody>
      </p:sp>
      <p:sp>
        <p:nvSpPr>
          <p:cNvPr id="4" name="Footer Placeholder 3"/>
          <p:cNvSpPr>
            <a:spLocks noGrp="1"/>
          </p:cNvSpPr>
          <p:nvPr>
            <p:ph type="ftr" sz="quarter" idx="2"/>
          </p:nvPr>
        </p:nvSpPr>
        <p:spPr>
          <a:xfrm>
            <a:off x="0" y="9431179"/>
            <a:ext cx="2944270" cy="497046"/>
          </a:xfrm>
          <a:prstGeom prst="rect">
            <a:avLst/>
          </a:prstGeom>
        </p:spPr>
        <p:txBody>
          <a:bodyPr vert="horz" lIns="92153" tIns="46077" rIns="92153" bIns="46077" rtlCol="0" anchor="b"/>
          <a:lstStyle>
            <a:lvl1pPr algn="l">
              <a:defRPr sz="1200"/>
            </a:lvl1pPr>
          </a:lstStyle>
          <a:p>
            <a:endParaRPr lang="en-GB"/>
          </a:p>
        </p:txBody>
      </p:sp>
      <p:sp>
        <p:nvSpPr>
          <p:cNvPr id="5" name="Slide Number Placeholder 4"/>
          <p:cNvSpPr>
            <a:spLocks noGrp="1"/>
          </p:cNvSpPr>
          <p:nvPr>
            <p:ph type="sldNum" sz="quarter" idx="3"/>
          </p:nvPr>
        </p:nvSpPr>
        <p:spPr>
          <a:xfrm>
            <a:off x="3850200" y="9431179"/>
            <a:ext cx="2944270" cy="497046"/>
          </a:xfrm>
          <a:prstGeom prst="rect">
            <a:avLst/>
          </a:prstGeom>
        </p:spPr>
        <p:txBody>
          <a:bodyPr vert="horz" lIns="92153" tIns="46077" rIns="92153" bIns="46077" rtlCol="0" anchor="b"/>
          <a:lstStyle>
            <a:lvl1pPr algn="r">
              <a:defRPr sz="1200"/>
            </a:lvl1pPr>
          </a:lstStyle>
          <a:p>
            <a:fld id="{5204B4D9-5F21-4652-A6E8-426DD208459A}" type="slidenum">
              <a:rPr lang="en-GB" smtClean="0"/>
              <a:pPr/>
              <a:t>‹#›</a:t>
            </a:fld>
            <a:endParaRPr lang="en-GB"/>
          </a:p>
        </p:txBody>
      </p:sp>
    </p:spTree>
    <p:extLst>
      <p:ext uri="{BB962C8B-B14F-4D97-AF65-F5344CB8AC3E}">
        <p14:creationId xmlns:p14="http://schemas.microsoft.com/office/powerpoint/2010/main" val="2419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971" cy="496491"/>
          </a:xfrm>
          <a:prstGeom prst="rect">
            <a:avLst/>
          </a:prstGeom>
        </p:spPr>
        <p:txBody>
          <a:bodyPr vert="horz" lIns="92153" tIns="46077" rIns="92153" bIns="46077" rtlCol="0"/>
          <a:lstStyle>
            <a:lvl1pPr algn="l">
              <a:defRPr sz="1200" smtClean="0"/>
            </a:lvl1pPr>
          </a:lstStyle>
          <a:p>
            <a:pPr>
              <a:defRPr/>
            </a:pPr>
            <a:endParaRPr lang="en-GB"/>
          </a:p>
        </p:txBody>
      </p:sp>
      <p:sp>
        <p:nvSpPr>
          <p:cNvPr id="3" name="Date Placeholder 2"/>
          <p:cNvSpPr>
            <a:spLocks noGrp="1"/>
          </p:cNvSpPr>
          <p:nvPr>
            <p:ph type="dt" idx="1"/>
          </p:nvPr>
        </p:nvSpPr>
        <p:spPr>
          <a:xfrm>
            <a:off x="3849544" y="0"/>
            <a:ext cx="2944971" cy="496491"/>
          </a:xfrm>
          <a:prstGeom prst="rect">
            <a:avLst/>
          </a:prstGeom>
        </p:spPr>
        <p:txBody>
          <a:bodyPr vert="horz" lIns="92153" tIns="46077" rIns="92153" bIns="46077" rtlCol="0"/>
          <a:lstStyle>
            <a:lvl1pPr algn="r">
              <a:defRPr sz="1200" smtClean="0"/>
            </a:lvl1pPr>
          </a:lstStyle>
          <a:p>
            <a:pPr>
              <a:defRPr/>
            </a:pPr>
            <a:fld id="{DC902F4D-219D-4565-B917-303B3AA554AB}" type="datetimeFigureOut">
              <a:rPr lang="en-GB"/>
              <a:pPr>
                <a:defRPr/>
              </a:pPr>
              <a:t>28/08/2018</a:t>
            </a:fld>
            <a:endParaRPr lang="en-GB"/>
          </a:p>
        </p:txBody>
      </p:sp>
      <p:sp>
        <p:nvSpPr>
          <p:cNvPr id="4" name="Slide Image Placeholder 3"/>
          <p:cNvSpPr>
            <a:spLocks noGrp="1" noRot="1" noChangeAspect="1"/>
          </p:cNvSpPr>
          <p:nvPr>
            <p:ph type="sldImg" idx="2"/>
          </p:nvPr>
        </p:nvSpPr>
        <p:spPr>
          <a:xfrm>
            <a:off x="914400" y="744538"/>
            <a:ext cx="4967288" cy="3724275"/>
          </a:xfrm>
          <a:prstGeom prst="rect">
            <a:avLst/>
          </a:prstGeom>
          <a:noFill/>
          <a:ln w="12700">
            <a:solidFill>
              <a:prstClr val="black"/>
            </a:solidFill>
          </a:ln>
        </p:spPr>
        <p:txBody>
          <a:bodyPr vert="horz" lIns="92153" tIns="46077" rIns="92153" bIns="46077" rtlCol="0" anchor="ctr"/>
          <a:lstStyle/>
          <a:p>
            <a:pPr lvl="0"/>
            <a:endParaRPr lang="en-GB" noProof="0"/>
          </a:p>
        </p:txBody>
      </p:sp>
      <p:sp>
        <p:nvSpPr>
          <p:cNvPr id="5" name="Notes Placeholder 4"/>
          <p:cNvSpPr>
            <a:spLocks noGrp="1"/>
          </p:cNvSpPr>
          <p:nvPr>
            <p:ph type="body" sz="quarter" idx="3"/>
          </p:nvPr>
        </p:nvSpPr>
        <p:spPr>
          <a:xfrm>
            <a:off x="679609" y="4716662"/>
            <a:ext cx="5436870" cy="4468416"/>
          </a:xfrm>
          <a:prstGeom prst="rect">
            <a:avLst/>
          </a:prstGeom>
        </p:spPr>
        <p:txBody>
          <a:bodyPr vert="horz" lIns="92153" tIns="46077" rIns="92153" bIns="4607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31599"/>
            <a:ext cx="2944971" cy="496491"/>
          </a:xfrm>
          <a:prstGeom prst="rect">
            <a:avLst/>
          </a:prstGeom>
        </p:spPr>
        <p:txBody>
          <a:bodyPr vert="horz" lIns="92153" tIns="46077" rIns="92153" bIns="46077"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49544" y="9431599"/>
            <a:ext cx="2944971" cy="496491"/>
          </a:xfrm>
          <a:prstGeom prst="rect">
            <a:avLst/>
          </a:prstGeom>
        </p:spPr>
        <p:txBody>
          <a:bodyPr vert="horz" lIns="92153" tIns="46077" rIns="92153" bIns="46077" rtlCol="0" anchor="b"/>
          <a:lstStyle>
            <a:lvl1pPr algn="r">
              <a:defRPr sz="1200" smtClean="0"/>
            </a:lvl1pPr>
          </a:lstStyle>
          <a:p>
            <a:pPr>
              <a:defRPr/>
            </a:pPr>
            <a:fld id="{6E8C7A54-AA62-4C41-A54C-3A2089508505}" type="slidenum">
              <a:rPr lang="en-GB"/>
              <a:pPr>
                <a:defRPr/>
              </a:pPr>
              <a:t>‹#›</a:t>
            </a:fld>
            <a:endParaRPr lang="en-GB"/>
          </a:p>
        </p:txBody>
      </p:sp>
    </p:spTree>
    <p:extLst>
      <p:ext uri="{BB962C8B-B14F-4D97-AF65-F5344CB8AC3E}">
        <p14:creationId xmlns:p14="http://schemas.microsoft.com/office/powerpoint/2010/main" val="42364782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E16012B-1B85-4CE7-BE13-07F54056340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F6B5826-F876-4FED-8AFE-3AB3B922FA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851BE91-E384-443D-B212-0AA92410AE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7F70649-D92D-4929-A2E3-EB0B87B07D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44D17D-CA15-4F24-B50A-B2DF0659899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9D1B6D-37A5-43DC-830D-9367FFE10E5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ED4043F-09BD-4F3D-A9D1-2A2AC46AED2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2B06CE-0614-4918-858A-802BD7B48A1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13DB454-C1D5-41AB-8532-654A08C461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316A238-5945-4847-A85C-EB7397ADE25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2DE7FE-D4F9-4230-98FE-4EF067890CA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b="0">
                <a:latin typeface="+mn-lt"/>
                <a:ea typeface="+mn-ea"/>
                <a:cs typeface="+mn-cs"/>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b="0">
                <a:latin typeface="+mn-lt"/>
                <a:ea typeface="+mn-ea"/>
                <a:cs typeface="+mn-cs"/>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b="0">
                <a:latin typeface="Arial" pitchFamily="34" charset="0"/>
              </a:defRPr>
            </a:lvl1pPr>
          </a:lstStyle>
          <a:p>
            <a:pPr>
              <a:defRPr/>
            </a:pPr>
            <a:fld id="{EA822B33-2081-4F93-AD51-39897CAD6F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0338"/>
            <a:ext cx="8229600" cy="1900510"/>
          </a:xfrm>
          <a:solidFill>
            <a:schemeClr val="bg1"/>
          </a:solidFill>
          <a:ln>
            <a:solidFill>
              <a:schemeClr val="tx1"/>
            </a:solidFill>
          </a:ln>
        </p:spPr>
        <p:txBody>
          <a:bodyPr/>
          <a:lstStyle/>
          <a:p>
            <a:r>
              <a:rPr lang="en-GB" sz="6600" b="1" dirty="0" smtClean="0"/>
              <a:t>Traffic Congestion in Edinburgh's CBD</a:t>
            </a:r>
            <a:endParaRPr lang="en-GB" sz="6600" b="1" dirty="0"/>
          </a:p>
        </p:txBody>
      </p:sp>
      <p:sp>
        <p:nvSpPr>
          <p:cNvPr id="19458" name="AutoShape 2" descr="Image result for britains clim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6" name="AutoShape 2"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air mas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stretch>
            <a:fillRect/>
          </a:stretch>
        </p:blipFill>
        <p:spPr>
          <a:xfrm>
            <a:off x="1269976" y="2204864"/>
            <a:ext cx="6624736" cy="4403683"/>
          </a:xfrm>
          <a:prstGeom prst="rect">
            <a:avLst/>
          </a:prstGeom>
        </p:spPr>
      </p:pic>
    </p:spTree>
    <p:extLst>
      <p:ext uri="{BB962C8B-B14F-4D97-AF65-F5344CB8AC3E}">
        <p14:creationId xmlns:p14="http://schemas.microsoft.com/office/powerpoint/2010/main" val="3355474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What are we learning?</a:t>
            </a:r>
            <a:endParaRPr lang="en-GB" dirty="0"/>
          </a:p>
        </p:txBody>
      </p:sp>
      <p:sp>
        <p:nvSpPr>
          <p:cNvPr id="3" name="Content Placeholder 2"/>
          <p:cNvSpPr>
            <a:spLocks noGrp="1"/>
          </p:cNvSpPr>
          <p:nvPr>
            <p:ph idx="1"/>
          </p:nvPr>
        </p:nvSpPr>
        <p:spPr>
          <a:xfrm>
            <a:off x="457200" y="1600201"/>
            <a:ext cx="8229600" cy="3196952"/>
          </a:xfrm>
          <a:solidFill>
            <a:schemeClr val="bg1"/>
          </a:solidFill>
          <a:ln>
            <a:solidFill>
              <a:schemeClr val="tx1"/>
            </a:solidFill>
          </a:ln>
        </p:spPr>
        <p:txBody>
          <a:bodyPr/>
          <a:lstStyle/>
          <a:p>
            <a:r>
              <a:rPr lang="en-GB" dirty="0" smtClean="0">
                <a:solidFill>
                  <a:srgbClr val="FF0000"/>
                </a:solidFill>
              </a:rPr>
              <a:t>Explain</a:t>
            </a:r>
            <a:r>
              <a:rPr lang="en-GB" dirty="0" smtClean="0"/>
              <a:t> the causes of traffic congestion</a:t>
            </a:r>
          </a:p>
          <a:p>
            <a:r>
              <a:rPr lang="en-GB" dirty="0" smtClean="0">
                <a:solidFill>
                  <a:srgbClr val="FF0000"/>
                </a:solidFill>
              </a:rPr>
              <a:t>Explain</a:t>
            </a:r>
            <a:r>
              <a:rPr lang="en-GB" dirty="0" smtClean="0"/>
              <a:t> the ways in which it is being controlled</a:t>
            </a:r>
          </a:p>
          <a:p>
            <a:r>
              <a:rPr lang="en-GB" dirty="0" smtClean="0">
                <a:solidFill>
                  <a:srgbClr val="FF0000"/>
                </a:solidFill>
              </a:rPr>
              <a:t>Evaluate </a:t>
            </a:r>
            <a:r>
              <a:rPr lang="en-GB" dirty="0" smtClean="0"/>
              <a:t>how successful these control mechanisms have been.</a:t>
            </a:r>
            <a:endParaRPr lang="en-GB" dirty="0">
              <a:solidFill>
                <a:srgbClr val="FF0000"/>
              </a:solidFill>
            </a:endParaRPr>
          </a:p>
        </p:txBody>
      </p:sp>
      <p:pic>
        <p:nvPicPr>
          <p:cNvPr id="1032" name="Picture 8" descr="Image result for c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996515"/>
            <a:ext cx="3612362" cy="155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13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Insane Traffic Jams!</a:t>
            </a:r>
            <a:endParaRPr lang="en-GB" dirty="0"/>
          </a:p>
        </p:txBody>
      </p:sp>
      <p:sp>
        <p:nvSpPr>
          <p:cNvPr id="4" name="Title 1"/>
          <p:cNvSpPr>
            <a:spLocks noGrp="1"/>
          </p:cNvSpPr>
          <p:nvPr>
            <p:ph idx="1"/>
          </p:nvPr>
        </p:nvSpPr>
        <p:spPr>
          <a:xfrm>
            <a:off x="457200" y="1600201"/>
            <a:ext cx="8229600" cy="1180728"/>
          </a:xfrm>
          <a:solidFill>
            <a:schemeClr val="bg1"/>
          </a:solidFill>
          <a:ln>
            <a:solidFill>
              <a:schemeClr val="tx1"/>
            </a:solidFill>
          </a:ln>
        </p:spPr>
        <p:txBody>
          <a:bodyPr/>
          <a:lstStyle/>
          <a:p>
            <a:pPr marL="0" indent="0">
              <a:buNone/>
            </a:pPr>
            <a:r>
              <a:rPr lang="en-GB" dirty="0"/>
              <a:t>https://www.youtube.com/watch?v=oaQP9S8ScRc</a:t>
            </a:r>
          </a:p>
          <a:p>
            <a:pPr marL="0" indent="0">
              <a:buNone/>
            </a:pPr>
            <a:endParaRPr lang="en-GB" dirty="0"/>
          </a:p>
        </p:txBody>
      </p:sp>
      <p:sp>
        <p:nvSpPr>
          <p:cNvPr id="5" name="AutoShape 2" descr="Image result for traffic jams in china"/>
          <p:cNvSpPr>
            <a:spLocks noChangeAspect="1" noChangeArrowheads="1"/>
          </p:cNvSpPr>
          <p:nvPr/>
        </p:nvSpPr>
        <p:spPr bwMode="auto">
          <a:xfrm>
            <a:off x="155575" y="-1608138"/>
            <a:ext cx="4486275" cy="3362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2"/>
          <a:stretch>
            <a:fillRect/>
          </a:stretch>
        </p:blipFill>
        <p:spPr>
          <a:xfrm>
            <a:off x="2112218" y="2942176"/>
            <a:ext cx="4919563" cy="3684924"/>
          </a:xfrm>
          <a:prstGeom prst="rect">
            <a:avLst/>
          </a:prstGeom>
        </p:spPr>
      </p:pic>
    </p:spTree>
    <p:extLst>
      <p:ext uri="{BB962C8B-B14F-4D97-AF65-F5344CB8AC3E}">
        <p14:creationId xmlns:p14="http://schemas.microsoft.com/office/powerpoint/2010/main" val="2035093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0" y="-4014"/>
            <a:ext cx="9144793" cy="3481118"/>
          </a:xfrm>
          <a:prstGeom prst="rect">
            <a:avLst/>
          </a:prstGeom>
        </p:spPr>
      </p:pic>
      <p:pic>
        <p:nvPicPr>
          <p:cNvPr id="5" name="Picture 4"/>
          <p:cNvPicPr>
            <a:picLocks noChangeAspect="1"/>
          </p:cNvPicPr>
          <p:nvPr/>
        </p:nvPicPr>
        <p:blipFill>
          <a:blip r:embed="rId3"/>
          <a:stretch>
            <a:fillRect/>
          </a:stretch>
        </p:blipFill>
        <p:spPr>
          <a:xfrm>
            <a:off x="1904769" y="3755756"/>
            <a:ext cx="5334462" cy="1018120"/>
          </a:xfrm>
          <a:prstGeom prst="rect">
            <a:avLst/>
          </a:prstGeom>
        </p:spPr>
      </p:pic>
      <p:sp>
        <p:nvSpPr>
          <p:cNvPr id="6" name="Title 1"/>
          <p:cNvSpPr txBox="1">
            <a:spLocks/>
          </p:cNvSpPr>
          <p:nvPr/>
        </p:nvSpPr>
        <p:spPr bwMode="auto">
          <a:xfrm>
            <a:off x="457200" y="5052528"/>
            <a:ext cx="8229600" cy="1143000"/>
          </a:xfrm>
          <a:prstGeom prst="rect">
            <a:avLst/>
          </a:prstGeom>
          <a:solidFill>
            <a:schemeClr val="bg1"/>
          </a:solid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GB" sz="6000" dirty="0" smtClean="0"/>
              <a:t>But why???</a:t>
            </a:r>
            <a:endParaRPr lang="en-GB" sz="6000" dirty="0"/>
          </a:p>
        </p:txBody>
      </p:sp>
    </p:spTree>
    <p:extLst>
      <p:ext uri="{BB962C8B-B14F-4D97-AF65-F5344CB8AC3E}">
        <p14:creationId xmlns:p14="http://schemas.microsoft.com/office/powerpoint/2010/main" val="904734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Thinking Skills</a:t>
            </a:r>
            <a:endParaRPr lang="en-GB" dirty="0"/>
          </a:p>
        </p:txBody>
      </p:sp>
      <p:sp>
        <p:nvSpPr>
          <p:cNvPr id="3" name="Content Placeholder 2"/>
          <p:cNvSpPr>
            <a:spLocks noGrp="1"/>
          </p:cNvSpPr>
          <p:nvPr>
            <p:ph idx="1"/>
          </p:nvPr>
        </p:nvSpPr>
        <p:spPr>
          <a:xfrm>
            <a:off x="457200" y="1600201"/>
            <a:ext cx="8229600" cy="3845024"/>
          </a:xfrm>
          <a:solidFill>
            <a:schemeClr val="bg1"/>
          </a:solidFill>
          <a:ln>
            <a:solidFill>
              <a:schemeClr val="tx1"/>
            </a:solidFill>
          </a:ln>
        </p:spPr>
        <p:txBody>
          <a:bodyPr/>
          <a:lstStyle/>
          <a:p>
            <a:r>
              <a:rPr lang="en-GB" dirty="0" smtClean="0"/>
              <a:t>In your pairs, you have been give a picture that links to one of the causes of traffic congestion within Edinburgh.</a:t>
            </a:r>
          </a:p>
          <a:p>
            <a:r>
              <a:rPr lang="en-GB" dirty="0" smtClean="0"/>
              <a:t>Write down what you think your picture shows and how it causes traffic congestion.</a:t>
            </a:r>
            <a:endParaRPr lang="en-GB" dirty="0"/>
          </a:p>
        </p:txBody>
      </p:sp>
    </p:spTree>
    <p:extLst>
      <p:ext uri="{BB962C8B-B14F-4D97-AF65-F5344CB8AC3E}">
        <p14:creationId xmlns:p14="http://schemas.microsoft.com/office/powerpoint/2010/main" val="3105302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75656" y="0"/>
            <a:ext cx="6300192" cy="6858000"/>
          </a:xfrm>
          <a:prstGeom prst="rect">
            <a:avLst/>
          </a:prstGeom>
        </p:spPr>
      </p:pic>
    </p:spTree>
    <p:extLst>
      <p:ext uri="{BB962C8B-B14F-4D97-AF65-F5344CB8AC3E}">
        <p14:creationId xmlns:p14="http://schemas.microsoft.com/office/powerpoint/2010/main" val="1199606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902715" y="274638"/>
            <a:ext cx="7338570" cy="6017627"/>
          </a:xfrm>
          <a:prstGeom prst="rect">
            <a:avLst/>
          </a:prstGeom>
        </p:spPr>
      </p:pic>
    </p:spTree>
    <p:extLst>
      <p:ext uri="{BB962C8B-B14F-4D97-AF65-F5344CB8AC3E}">
        <p14:creationId xmlns:p14="http://schemas.microsoft.com/office/powerpoint/2010/main" val="1590045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23528" y="298366"/>
            <a:ext cx="8568952" cy="6428527"/>
          </a:xfrm>
          <a:prstGeom prst="rect">
            <a:avLst/>
          </a:prstGeom>
        </p:spPr>
      </p:pic>
    </p:spTree>
    <p:extLst>
      <p:ext uri="{BB962C8B-B14F-4D97-AF65-F5344CB8AC3E}">
        <p14:creationId xmlns:p14="http://schemas.microsoft.com/office/powerpoint/2010/main" val="1287320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57200" y="-14352"/>
            <a:ext cx="8197880" cy="6872352"/>
          </a:xfrm>
          <a:prstGeom prst="rect">
            <a:avLst/>
          </a:prstGeom>
        </p:spPr>
      </p:pic>
    </p:spTree>
    <p:extLst>
      <p:ext uri="{BB962C8B-B14F-4D97-AF65-F5344CB8AC3E}">
        <p14:creationId xmlns:p14="http://schemas.microsoft.com/office/powerpoint/2010/main" val="56783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123728" y="0"/>
            <a:ext cx="4608512" cy="6918321"/>
          </a:xfrm>
          <a:prstGeom prst="rect">
            <a:avLst/>
          </a:prstGeom>
        </p:spPr>
      </p:pic>
      <p:sp>
        <p:nvSpPr>
          <p:cNvPr id="5" name="Rectangle 4"/>
          <p:cNvSpPr/>
          <p:nvPr/>
        </p:nvSpPr>
        <p:spPr bwMode="auto">
          <a:xfrm>
            <a:off x="3491880" y="4581128"/>
            <a:ext cx="2736304" cy="136815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3600" b="1" i="0" u="none" strike="noStrike" cap="none" normalizeH="0" baseline="0" dirty="0" smtClean="0">
                <a:ln>
                  <a:noFill/>
                </a:ln>
                <a:solidFill>
                  <a:schemeClr val="tx1"/>
                </a:solidFill>
                <a:effectLst/>
                <a:latin typeface="Comic Sans MS" panose="030F0702030302020204" pitchFamily="66" charset="0"/>
              </a:rPr>
              <a:t>????</a:t>
            </a:r>
          </a:p>
        </p:txBody>
      </p:sp>
    </p:spTree>
    <p:extLst>
      <p:ext uri="{BB962C8B-B14F-4D97-AF65-F5344CB8AC3E}">
        <p14:creationId xmlns:p14="http://schemas.microsoft.com/office/powerpoint/2010/main" val="3156150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44529" y="0"/>
            <a:ext cx="8654942" cy="6826488"/>
          </a:xfrm>
          <a:prstGeom prst="rect">
            <a:avLst/>
          </a:prstGeom>
        </p:spPr>
      </p:pic>
    </p:spTree>
    <p:extLst>
      <p:ext uri="{BB962C8B-B14F-4D97-AF65-F5344CB8AC3E}">
        <p14:creationId xmlns:p14="http://schemas.microsoft.com/office/powerpoint/2010/main" val="2238582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83568" y="7744"/>
            <a:ext cx="7416824" cy="6850256"/>
          </a:xfrm>
          <a:prstGeom prst="rect">
            <a:avLst/>
          </a:prstGeom>
        </p:spPr>
      </p:pic>
    </p:spTree>
    <p:extLst>
      <p:ext uri="{BB962C8B-B14F-4D97-AF65-F5344CB8AC3E}">
        <p14:creationId xmlns:p14="http://schemas.microsoft.com/office/powerpoint/2010/main" val="40667934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57200" y="28064"/>
            <a:ext cx="7931224" cy="6829936"/>
          </a:xfrm>
          <a:prstGeom prst="rect">
            <a:avLst/>
          </a:prstGeom>
        </p:spPr>
      </p:pic>
      <p:sp>
        <p:nvSpPr>
          <p:cNvPr id="5" name="TextBox 4"/>
          <p:cNvSpPr txBox="1"/>
          <p:nvPr/>
        </p:nvSpPr>
        <p:spPr>
          <a:xfrm>
            <a:off x="4644008" y="5589240"/>
            <a:ext cx="3168352" cy="646331"/>
          </a:xfrm>
          <a:prstGeom prst="rect">
            <a:avLst/>
          </a:prstGeom>
          <a:noFill/>
        </p:spPr>
        <p:txBody>
          <a:bodyPr wrap="square" rtlCol="0">
            <a:spAutoFit/>
          </a:bodyPr>
          <a:lstStyle/>
          <a:p>
            <a:r>
              <a:rPr lang="en-GB" dirty="0" smtClean="0"/>
              <a:t>Glasgow</a:t>
            </a:r>
            <a:endParaRPr lang="en-GB" dirty="0"/>
          </a:p>
        </p:txBody>
      </p:sp>
    </p:spTree>
    <p:extLst>
      <p:ext uri="{BB962C8B-B14F-4D97-AF65-F5344CB8AC3E}">
        <p14:creationId xmlns:p14="http://schemas.microsoft.com/office/powerpoint/2010/main" val="3931189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76" y="2276872"/>
            <a:ext cx="8229600" cy="1143000"/>
          </a:xfrm>
          <a:solidFill>
            <a:schemeClr val="bg1"/>
          </a:solidFill>
          <a:ln>
            <a:solidFill>
              <a:schemeClr val="tx1"/>
            </a:solidFill>
          </a:ln>
        </p:spPr>
        <p:txBody>
          <a:bodyPr/>
          <a:lstStyle/>
          <a:p>
            <a:r>
              <a:rPr lang="en-GB" dirty="0" smtClean="0"/>
              <a:t>Traffic </a:t>
            </a:r>
            <a:r>
              <a:rPr lang="en-GB" dirty="0" smtClean="0"/>
              <a:t>Congestion Causes</a:t>
            </a:r>
            <a:endParaRPr lang="en-GB" dirty="0"/>
          </a:p>
        </p:txBody>
      </p:sp>
    </p:spTree>
    <p:extLst>
      <p:ext uri="{BB962C8B-B14F-4D97-AF65-F5344CB8AC3E}">
        <p14:creationId xmlns:p14="http://schemas.microsoft.com/office/powerpoint/2010/main" val="3882965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Streets</a:t>
            </a:r>
            <a:endParaRPr lang="en-GB" dirty="0"/>
          </a:p>
        </p:txBody>
      </p:sp>
      <p:pic>
        <p:nvPicPr>
          <p:cNvPr id="1026" name="Picture 2" descr="Image result for royal mile traffic"/>
          <p:cNvPicPr>
            <a:picLocks noChangeAspect="1" noChangeArrowheads="1"/>
          </p:cNvPicPr>
          <p:nvPr/>
        </p:nvPicPr>
        <p:blipFill>
          <a:blip r:embed="rId2" cstate="print"/>
          <a:srcRect/>
          <a:stretch>
            <a:fillRect/>
          </a:stretch>
        </p:blipFill>
        <p:spPr bwMode="auto">
          <a:xfrm>
            <a:off x="1171574" y="1417638"/>
            <a:ext cx="6096000" cy="3429001"/>
          </a:xfrm>
          <a:prstGeom prst="rect">
            <a:avLst/>
          </a:prstGeom>
          <a:noFill/>
        </p:spPr>
      </p:pic>
      <p:sp>
        <p:nvSpPr>
          <p:cNvPr id="5" name="TextBox 4"/>
          <p:cNvSpPr txBox="1"/>
          <p:nvPr/>
        </p:nvSpPr>
        <p:spPr>
          <a:xfrm>
            <a:off x="1171574" y="5080000"/>
            <a:ext cx="6096000" cy="1200329"/>
          </a:xfrm>
          <a:prstGeom prst="rect">
            <a:avLst/>
          </a:prstGeom>
          <a:solidFill>
            <a:schemeClr val="bg1"/>
          </a:solidFill>
        </p:spPr>
        <p:txBody>
          <a:bodyPr wrap="square" rtlCol="0">
            <a:spAutoFit/>
          </a:bodyPr>
          <a:lstStyle/>
          <a:p>
            <a:r>
              <a:rPr lang="en-GB" sz="1800" dirty="0" smtClean="0"/>
              <a:t>Streets (such as Charlotte Square) are narrow, cobbled and winding. They were built before lots of cars were on the road so are not use to the large amount of traffic.</a:t>
            </a:r>
            <a:endParaRPr lang="en-GB" sz="1800" dirty="0"/>
          </a:p>
        </p:txBody>
      </p:sp>
    </p:spTree>
    <p:extLst>
      <p:ext uri="{BB962C8B-B14F-4D97-AF65-F5344CB8AC3E}">
        <p14:creationId xmlns:p14="http://schemas.microsoft.com/office/powerpoint/2010/main" val="283369015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Commuters</a:t>
            </a:r>
            <a:endParaRPr lang="en-GB" dirty="0"/>
          </a:p>
        </p:txBody>
      </p:sp>
      <p:sp>
        <p:nvSpPr>
          <p:cNvPr id="5" name="TextBox 4"/>
          <p:cNvSpPr txBox="1"/>
          <p:nvPr/>
        </p:nvSpPr>
        <p:spPr>
          <a:xfrm>
            <a:off x="1547664" y="5079999"/>
            <a:ext cx="6096000" cy="1015663"/>
          </a:xfrm>
          <a:prstGeom prst="rect">
            <a:avLst/>
          </a:prstGeom>
          <a:solidFill>
            <a:schemeClr val="bg1"/>
          </a:solidFill>
        </p:spPr>
        <p:txBody>
          <a:bodyPr wrap="square" rtlCol="0">
            <a:spAutoFit/>
          </a:bodyPr>
          <a:lstStyle/>
          <a:p>
            <a:r>
              <a:rPr lang="en-GB" sz="2000" dirty="0" smtClean="0"/>
              <a:t>Property is expensive in the CBD so people live outside Edinburgh (Linlithgow) and commute in – so more cars on the roads.</a:t>
            </a:r>
            <a:endParaRPr lang="en-GB"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340768"/>
            <a:ext cx="4680520" cy="351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657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 Ownership is Rising</a:t>
            </a:r>
            <a:endParaRPr lang="en-GB" dirty="0"/>
          </a:p>
        </p:txBody>
      </p:sp>
      <p:sp>
        <p:nvSpPr>
          <p:cNvPr id="5" name="TextBox 4"/>
          <p:cNvSpPr txBox="1"/>
          <p:nvPr/>
        </p:nvSpPr>
        <p:spPr>
          <a:xfrm>
            <a:off x="1467369" y="5079999"/>
            <a:ext cx="6096000" cy="830997"/>
          </a:xfrm>
          <a:prstGeom prst="rect">
            <a:avLst/>
          </a:prstGeom>
          <a:solidFill>
            <a:schemeClr val="bg1"/>
          </a:solidFill>
        </p:spPr>
        <p:txBody>
          <a:bodyPr wrap="square" rtlCol="0">
            <a:spAutoFit/>
          </a:bodyPr>
          <a:lstStyle/>
          <a:p>
            <a:r>
              <a:rPr lang="en-GB" sz="2400" dirty="0" smtClean="0"/>
              <a:t>In the modern world, car ownership is rising so more cars are on the roads.</a:t>
            </a:r>
            <a:endParaRPr lang="en-GB" sz="24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5854" name="Picture 14" descr="Image result for lots of cars"/>
          <p:cNvPicPr>
            <a:picLocks noChangeAspect="1" noChangeArrowheads="1"/>
          </p:cNvPicPr>
          <p:nvPr/>
        </p:nvPicPr>
        <p:blipFill>
          <a:blip r:embed="rId2" cstate="print"/>
          <a:srcRect/>
          <a:stretch>
            <a:fillRect/>
          </a:stretch>
        </p:blipFill>
        <p:spPr bwMode="auto">
          <a:xfrm>
            <a:off x="2123728" y="1417637"/>
            <a:ext cx="4783282" cy="3212131"/>
          </a:xfrm>
          <a:prstGeom prst="rect">
            <a:avLst/>
          </a:prstGeom>
          <a:noFill/>
        </p:spPr>
      </p:pic>
    </p:spTree>
    <p:extLst>
      <p:ext uri="{BB962C8B-B14F-4D97-AF65-F5344CB8AC3E}">
        <p14:creationId xmlns:p14="http://schemas.microsoft.com/office/powerpoint/2010/main" val="217844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Rush Hour</a:t>
            </a:r>
            <a:endParaRPr lang="en-GB" dirty="0"/>
          </a:p>
        </p:txBody>
      </p:sp>
      <p:sp>
        <p:nvSpPr>
          <p:cNvPr id="5" name="TextBox 4"/>
          <p:cNvSpPr txBox="1"/>
          <p:nvPr/>
        </p:nvSpPr>
        <p:spPr>
          <a:xfrm>
            <a:off x="1171574" y="5080000"/>
            <a:ext cx="6096000" cy="1200329"/>
          </a:xfrm>
          <a:prstGeom prst="rect">
            <a:avLst/>
          </a:prstGeom>
          <a:solidFill>
            <a:schemeClr val="bg1"/>
          </a:solidFill>
        </p:spPr>
        <p:txBody>
          <a:bodyPr wrap="square" rtlCol="0">
            <a:spAutoFit/>
          </a:bodyPr>
          <a:lstStyle/>
          <a:p>
            <a:r>
              <a:rPr lang="en-GB" sz="1800" dirty="0" smtClean="0"/>
              <a:t>Many people try to go the same places at the same time (to work for 9) (after work at about half 5) – so lots of transport is on the road at the same time.</a:t>
            </a:r>
            <a:endParaRPr lang="en-GB" sz="18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0" name="AutoShape 2"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2" name="AutoShape 4"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4" name="AutoShape 6"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7896" name="Picture 8" descr="Image result for rush hour"/>
          <p:cNvPicPr>
            <a:picLocks noChangeAspect="1" noChangeArrowheads="1"/>
          </p:cNvPicPr>
          <p:nvPr/>
        </p:nvPicPr>
        <p:blipFill>
          <a:blip r:embed="rId2" cstate="print"/>
          <a:srcRect/>
          <a:stretch>
            <a:fillRect/>
          </a:stretch>
        </p:blipFill>
        <p:spPr bwMode="auto">
          <a:xfrm>
            <a:off x="2873940" y="1191490"/>
            <a:ext cx="2529333" cy="3794000"/>
          </a:xfrm>
          <a:prstGeom prst="rect">
            <a:avLst/>
          </a:prstGeom>
          <a:noFill/>
        </p:spPr>
      </p:pic>
    </p:spTree>
    <p:extLst>
      <p:ext uri="{BB962C8B-B14F-4D97-AF65-F5344CB8AC3E}">
        <p14:creationId xmlns:p14="http://schemas.microsoft.com/office/powerpoint/2010/main" val="77483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Route Centre</a:t>
            </a:r>
            <a:endParaRPr lang="en-GB" dirty="0"/>
          </a:p>
        </p:txBody>
      </p:sp>
      <p:sp>
        <p:nvSpPr>
          <p:cNvPr id="5" name="TextBox 4"/>
          <p:cNvSpPr txBox="1"/>
          <p:nvPr/>
        </p:nvSpPr>
        <p:spPr>
          <a:xfrm>
            <a:off x="1383004" y="5513956"/>
            <a:ext cx="6096000" cy="923330"/>
          </a:xfrm>
          <a:prstGeom prst="rect">
            <a:avLst/>
          </a:prstGeom>
          <a:solidFill>
            <a:schemeClr val="bg1"/>
          </a:solidFill>
        </p:spPr>
        <p:txBody>
          <a:bodyPr wrap="square" rtlCol="0">
            <a:spAutoFit/>
          </a:bodyPr>
          <a:lstStyle/>
          <a:p>
            <a:r>
              <a:rPr lang="en-GB" sz="1800" dirty="0" smtClean="0"/>
              <a:t>The CBD of Edinburgh is a route centre so many roads are coming together – bringing lots of traffic together. </a:t>
            </a:r>
            <a:endParaRPr lang="en-GB" sz="18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0" name="AutoShape 2"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2" name="AutoShape 4"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4" name="AutoShape 6"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9938" name="AutoShape 2" descr="Image result for route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196752"/>
            <a:ext cx="4902584" cy="4104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48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Lots of tourist attractions in CBD.</a:t>
            </a:r>
            <a:endParaRPr lang="en-GB" dirty="0"/>
          </a:p>
        </p:txBody>
      </p:sp>
      <p:sp>
        <p:nvSpPr>
          <p:cNvPr id="5" name="TextBox 4"/>
          <p:cNvSpPr txBox="1"/>
          <p:nvPr/>
        </p:nvSpPr>
        <p:spPr>
          <a:xfrm>
            <a:off x="1171574" y="5080000"/>
            <a:ext cx="6096000" cy="1200329"/>
          </a:xfrm>
          <a:prstGeom prst="rect">
            <a:avLst/>
          </a:prstGeom>
          <a:solidFill>
            <a:schemeClr val="bg1"/>
          </a:solidFill>
        </p:spPr>
        <p:txBody>
          <a:bodyPr wrap="square" rtlCol="0">
            <a:spAutoFit/>
          </a:bodyPr>
          <a:lstStyle/>
          <a:p>
            <a:r>
              <a:rPr lang="en-GB" sz="1800" dirty="0" smtClean="0"/>
              <a:t>The CBD of Edinburgh has lots of tourist attractions (such as the Scott monument) which means lot of people travelling within the CBD to visit these. </a:t>
            </a:r>
            <a:endParaRPr lang="en-GB" sz="18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0" name="AutoShape 2"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2" name="AutoShape 4"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4" name="AutoShape 6"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9938" name="AutoShape 2" descr="Image result for route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1986" name="AutoShape 2" descr="Image result for edinburgh cast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1988" name="Picture 4" descr="Image result for edinburgh castle"/>
          <p:cNvPicPr>
            <a:picLocks noChangeAspect="1" noChangeArrowheads="1"/>
          </p:cNvPicPr>
          <p:nvPr/>
        </p:nvPicPr>
        <p:blipFill>
          <a:blip r:embed="rId2" cstate="print"/>
          <a:srcRect/>
          <a:stretch>
            <a:fillRect/>
          </a:stretch>
        </p:blipFill>
        <p:spPr bwMode="auto">
          <a:xfrm>
            <a:off x="1542472" y="1533169"/>
            <a:ext cx="5301673" cy="3186306"/>
          </a:xfrm>
          <a:prstGeom prst="rect">
            <a:avLst/>
          </a:prstGeom>
          <a:noFill/>
        </p:spPr>
      </p:pic>
    </p:spTree>
    <p:extLst>
      <p:ext uri="{BB962C8B-B14F-4D97-AF65-F5344CB8AC3E}">
        <p14:creationId xmlns:p14="http://schemas.microsoft.com/office/powerpoint/2010/main" val="303366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Lots of high order shops in CBD.</a:t>
            </a:r>
            <a:endParaRPr lang="en-GB" dirty="0"/>
          </a:p>
        </p:txBody>
      </p:sp>
      <p:sp>
        <p:nvSpPr>
          <p:cNvPr id="5" name="TextBox 4"/>
          <p:cNvSpPr txBox="1"/>
          <p:nvPr/>
        </p:nvSpPr>
        <p:spPr>
          <a:xfrm>
            <a:off x="1171574" y="5080000"/>
            <a:ext cx="6096000" cy="1200329"/>
          </a:xfrm>
          <a:prstGeom prst="rect">
            <a:avLst/>
          </a:prstGeom>
          <a:solidFill>
            <a:schemeClr val="bg1"/>
          </a:solidFill>
        </p:spPr>
        <p:txBody>
          <a:bodyPr wrap="square" rtlCol="0">
            <a:spAutoFit/>
          </a:bodyPr>
          <a:lstStyle/>
          <a:p>
            <a:r>
              <a:rPr lang="en-GB" sz="1800" dirty="0" smtClean="0"/>
              <a:t>The CBD of Edinburgh has lots of high order shops (such as John Lewis) which causes lots of people from outside of the CBD travel in to make use of these.</a:t>
            </a:r>
            <a:endParaRPr lang="en-GB" sz="18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0" name="AutoShape 2"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2" name="AutoShape 4"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4" name="AutoShape 6"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9938" name="AutoShape 2" descr="Image result for route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1986" name="AutoShape 2" descr="Image result for edinburgh cast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4034" name="AutoShape 2" descr="Image result for john lewis edinburg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4036" name="AutoShape 4" descr="Image result for john lewis edinburg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4038" name="Picture 6" descr="Image result for john lewis edinburgh"/>
          <p:cNvPicPr>
            <a:picLocks noChangeAspect="1" noChangeArrowheads="1"/>
          </p:cNvPicPr>
          <p:nvPr/>
        </p:nvPicPr>
        <p:blipFill>
          <a:blip r:embed="rId2" cstate="print"/>
          <a:srcRect/>
          <a:stretch>
            <a:fillRect/>
          </a:stretch>
        </p:blipFill>
        <p:spPr bwMode="auto">
          <a:xfrm>
            <a:off x="1339272" y="1417638"/>
            <a:ext cx="5353338" cy="3435059"/>
          </a:xfrm>
          <a:prstGeom prst="rect">
            <a:avLst/>
          </a:prstGeom>
          <a:noFill/>
        </p:spPr>
      </p:pic>
    </p:spTree>
    <p:extLst>
      <p:ext uri="{BB962C8B-B14F-4D97-AF65-F5344CB8AC3E}">
        <p14:creationId xmlns:p14="http://schemas.microsoft.com/office/powerpoint/2010/main" val="314479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Few suburban train links.</a:t>
            </a:r>
            <a:endParaRPr lang="en-GB" dirty="0"/>
          </a:p>
        </p:txBody>
      </p:sp>
      <p:sp>
        <p:nvSpPr>
          <p:cNvPr id="5" name="TextBox 4"/>
          <p:cNvSpPr txBox="1"/>
          <p:nvPr/>
        </p:nvSpPr>
        <p:spPr>
          <a:xfrm>
            <a:off x="1171574" y="5080000"/>
            <a:ext cx="6096000" cy="1200329"/>
          </a:xfrm>
          <a:prstGeom prst="rect">
            <a:avLst/>
          </a:prstGeom>
          <a:solidFill>
            <a:schemeClr val="bg1"/>
          </a:solidFill>
        </p:spPr>
        <p:txBody>
          <a:bodyPr wrap="square" rtlCol="0">
            <a:spAutoFit/>
          </a:bodyPr>
          <a:lstStyle/>
          <a:p>
            <a:r>
              <a:rPr lang="en-GB" sz="1800" dirty="0" smtClean="0"/>
              <a:t>Unlike Glasgow, Edinburgh does not have a lot of different train stations within the city or an underground system. This causes all traffic to be on the streets of Edinburgh. </a:t>
            </a:r>
            <a:endParaRPr lang="en-GB" sz="1800" dirty="0"/>
          </a:p>
        </p:txBody>
      </p:sp>
      <p:sp>
        <p:nvSpPr>
          <p:cNvPr id="35842" name="AutoShape 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4" name="AutoShape 4"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6" name="AutoShape 6"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48" name="AutoShape 8"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5852" name="AutoShape 12" descr="Image result for lots of ca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0" name="AutoShape 2"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2" name="AutoShape 4"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7894" name="AutoShape 6" descr="Image result for rush h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9938" name="AutoShape 2" descr="Image result for route cent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1986" name="AutoShape 2" descr="Image result for edinburgh cast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4034" name="AutoShape 2" descr="Image result for john lewis edinburg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4036" name="AutoShape 4" descr="Image result for john lewis edinburg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6082" name="AutoShape 2" descr="Image result for underground glasg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6084" name="AutoShape 4" descr="Image result for underground glasg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6086" name="Picture 6" descr="Image result for underground glasgow"/>
          <p:cNvPicPr>
            <a:picLocks noChangeAspect="1" noChangeArrowheads="1"/>
          </p:cNvPicPr>
          <p:nvPr/>
        </p:nvPicPr>
        <p:blipFill>
          <a:blip r:embed="rId2" cstate="print"/>
          <a:srcRect/>
          <a:stretch>
            <a:fillRect/>
          </a:stretch>
        </p:blipFill>
        <p:spPr bwMode="auto">
          <a:xfrm>
            <a:off x="1708726" y="1417638"/>
            <a:ext cx="4956175" cy="3304117"/>
          </a:xfrm>
          <a:prstGeom prst="rect">
            <a:avLst/>
          </a:prstGeom>
          <a:noFill/>
        </p:spPr>
      </p:pic>
    </p:spTree>
    <p:extLst>
      <p:ext uri="{BB962C8B-B14F-4D97-AF65-F5344CB8AC3E}">
        <p14:creationId xmlns:p14="http://schemas.microsoft.com/office/powerpoint/2010/main" val="279368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08912" cy="1916832"/>
          </a:xfrm>
          <a:solidFill>
            <a:schemeClr val="bg1"/>
          </a:solidFill>
          <a:ln>
            <a:solidFill>
              <a:schemeClr val="tx1"/>
            </a:solidFill>
          </a:ln>
        </p:spPr>
        <p:txBody>
          <a:bodyPr>
            <a:normAutofit/>
          </a:bodyPr>
          <a:lstStyle/>
          <a:p>
            <a:pPr algn="ctr"/>
            <a:r>
              <a:rPr lang="en-US" dirty="0" smtClean="0"/>
              <a:t>What are the solutions to this traffic congestion in Edinburgh?</a:t>
            </a:r>
            <a:endParaRPr lang="en-US" dirty="0"/>
          </a:p>
        </p:txBody>
      </p:sp>
      <p:pic>
        <p:nvPicPr>
          <p:cNvPr id="4" name="Picture 3"/>
          <p:cNvPicPr>
            <a:picLocks noChangeAspect="1"/>
          </p:cNvPicPr>
          <p:nvPr/>
        </p:nvPicPr>
        <p:blipFill>
          <a:blip r:embed="rId2" cstate="print"/>
          <a:stretch>
            <a:fillRect/>
          </a:stretch>
        </p:blipFill>
        <p:spPr>
          <a:xfrm>
            <a:off x="1750627" y="2348880"/>
            <a:ext cx="5642745" cy="3908123"/>
          </a:xfrm>
          <a:prstGeom prst="rect">
            <a:avLst/>
          </a:prstGeom>
        </p:spPr>
      </p:pic>
    </p:spTree>
    <p:extLst>
      <p:ext uri="{BB962C8B-B14F-4D97-AF65-F5344CB8AC3E}">
        <p14:creationId xmlns:p14="http://schemas.microsoft.com/office/powerpoint/2010/main" val="3710496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8-20 at 15.25.1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400" y="571500"/>
            <a:ext cx="7823200" cy="5702300"/>
          </a:xfrm>
          <a:prstGeom prst="rect">
            <a:avLst/>
          </a:prstGeom>
        </p:spPr>
      </p:pic>
    </p:spTree>
    <p:extLst>
      <p:ext uri="{BB962C8B-B14F-4D97-AF65-F5344CB8AC3E}">
        <p14:creationId xmlns:p14="http://schemas.microsoft.com/office/powerpoint/2010/main" val="39641609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8-20 at 15.25.5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200" y="596900"/>
            <a:ext cx="7721600" cy="5651500"/>
          </a:xfrm>
          <a:prstGeom prst="rect">
            <a:avLst/>
          </a:prstGeom>
        </p:spPr>
      </p:pic>
    </p:spTree>
    <p:extLst>
      <p:ext uri="{BB962C8B-B14F-4D97-AF65-F5344CB8AC3E}">
        <p14:creationId xmlns:p14="http://schemas.microsoft.com/office/powerpoint/2010/main" val="1556430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8-20 at 15.26.09.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600" y="596900"/>
            <a:ext cx="7658100" cy="5651500"/>
          </a:xfrm>
          <a:prstGeom prst="rect">
            <a:avLst/>
          </a:prstGeom>
        </p:spPr>
      </p:pic>
    </p:spTree>
    <p:extLst>
      <p:ext uri="{BB962C8B-B14F-4D97-AF65-F5344CB8AC3E}">
        <p14:creationId xmlns:p14="http://schemas.microsoft.com/office/powerpoint/2010/main" val="3513928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8-20 at 15.27.2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00" y="571500"/>
            <a:ext cx="7683500" cy="5702300"/>
          </a:xfrm>
          <a:prstGeom prst="rect">
            <a:avLst/>
          </a:prstGeom>
        </p:spPr>
      </p:pic>
    </p:spTree>
    <p:extLst>
      <p:ext uri="{BB962C8B-B14F-4D97-AF65-F5344CB8AC3E}">
        <p14:creationId xmlns:p14="http://schemas.microsoft.com/office/powerpoint/2010/main" val="27766351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8-20 at 15.28.0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600" y="596900"/>
            <a:ext cx="7658100" cy="5651500"/>
          </a:xfrm>
          <a:prstGeom prst="rect">
            <a:avLst/>
          </a:prstGeom>
        </p:spPr>
      </p:pic>
    </p:spTree>
    <p:extLst>
      <p:ext uri="{BB962C8B-B14F-4D97-AF65-F5344CB8AC3E}">
        <p14:creationId xmlns:p14="http://schemas.microsoft.com/office/powerpoint/2010/main" val="3066196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8-20 at 15.28.3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400" y="0"/>
            <a:ext cx="8585200" cy="6527800"/>
          </a:xfrm>
          <a:prstGeom prst="rect">
            <a:avLst/>
          </a:prstGeom>
        </p:spPr>
      </p:pic>
    </p:spTree>
    <p:extLst>
      <p:ext uri="{BB962C8B-B14F-4D97-AF65-F5344CB8AC3E}">
        <p14:creationId xmlns:p14="http://schemas.microsoft.com/office/powerpoint/2010/main" val="34818962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6672"/>
            <a:ext cx="7467600" cy="2411760"/>
          </a:xfrm>
          <a:solidFill>
            <a:schemeClr val="bg1"/>
          </a:solidFill>
          <a:ln>
            <a:solidFill>
              <a:schemeClr val="tx1"/>
            </a:solidFill>
          </a:ln>
        </p:spPr>
        <p:txBody>
          <a:bodyPr>
            <a:normAutofit fontScale="90000"/>
          </a:bodyPr>
          <a:lstStyle/>
          <a:p>
            <a:r>
              <a:rPr lang="en-US" dirty="0" smtClean="0"/>
              <a:t>More Suburban Train Stations Opened – </a:t>
            </a:r>
            <a:r>
              <a:rPr lang="en-US" dirty="0" err="1" smtClean="0"/>
              <a:t>Newcraighall</a:t>
            </a:r>
            <a:r>
              <a:rPr lang="en-US" dirty="0" smtClean="0"/>
              <a:t> and </a:t>
            </a:r>
            <a:r>
              <a:rPr lang="en-US" dirty="0" err="1" smtClean="0"/>
              <a:t>Wester</a:t>
            </a:r>
            <a:r>
              <a:rPr lang="en-US" dirty="0" smtClean="0"/>
              <a:t> </a:t>
            </a:r>
            <a:r>
              <a:rPr lang="en-US" dirty="0" err="1" smtClean="0"/>
              <a:t>Hailes</a:t>
            </a:r>
            <a:r>
              <a:rPr lang="en-US" dirty="0" smtClean="0"/>
              <a:t> + Borders railway opening = less cars on the road.</a:t>
            </a:r>
            <a:endParaRPr lang="en-US" dirty="0"/>
          </a:p>
        </p:txBody>
      </p:sp>
      <p:pic>
        <p:nvPicPr>
          <p:cNvPr id="4" name="Picture 3"/>
          <p:cNvPicPr>
            <a:picLocks noChangeAspect="1"/>
          </p:cNvPicPr>
          <p:nvPr/>
        </p:nvPicPr>
        <p:blipFill>
          <a:blip r:embed="rId2" cstate="print"/>
          <a:stretch>
            <a:fillRect/>
          </a:stretch>
        </p:blipFill>
        <p:spPr>
          <a:xfrm>
            <a:off x="2667000" y="3303310"/>
            <a:ext cx="3810000" cy="2540000"/>
          </a:xfrm>
          <a:prstGeom prst="rect">
            <a:avLst/>
          </a:prstGeom>
        </p:spPr>
      </p:pic>
    </p:spTree>
    <p:extLst>
      <p:ext uri="{BB962C8B-B14F-4D97-AF65-F5344CB8AC3E}">
        <p14:creationId xmlns:p14="http://schemas.microsoft.com/office/powerpoint/2010/main" val="724075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943" y="332656"/>
            <a:ext cx="7467600" cy="2304256"/>
          </a:xfrm>
          <a:solidFill>
            <a:schemeClr val="bg1"/>
          </a:solidFill>
          <a:ln>
            <a:solidFill>
              <a:schemeClr val="tx1"/>
            </a:solidFill>
          </a:ln>
        </p:spPr>
        <p:txBody>
          <a:bodyPr>
            <a:normAutofit fontScale="90000"/>
          </a:bodyPr>
          <a:lstStyle/>
          <a:p>
            <a:r>
              <a:rPr lang="en-US" dirty="0" err="1" smtClean="0"/>
              <a:t>Queensferry</a:t>
            </a:r>
            <a:r>
              <a:rPr lang="en-US" dirty="0" smtClean="0"/>
              <a:t> Crossing = linking Fife, give greater capacity at Firth of Forth crossing = less congestion. </a:t>
            </a:r>
            <a:endParaRPr lang="en-US" dirty="0"/>
          </a:p>
        </p:txBody>
      </p:sp>
      <p:pic>
        <p:nvPicPr>
          <p:cNvPr id="4" name="Picture 3" descr="Queensferry Crossing 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8287" y="2852936"/>
            <a:ext cx="5624911" cy="3797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8683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025" y="260648"/>
            <a:ext cx="7467600" cy="1581111"/>
          </a:xfrm>
          <a:solidFill>
            <a:schemeClr val="bg1"/>
          </a:solidFill>
          <a:ln>
            <a:solidFill>
              <a:schemeClr val="tx1"/>
            </a:solidFill>
          </a:ln>
        </p:spPr>
        <p:txBody>
          <a:bodyPr>
            <a:normAutofit fontScale="90000"/>
          </a:bodyPr>
          <a:lstStyle/>
          <a:p>
            <a:r>
              <a:rPr lang="en-US" dirty="0" smtClean="0"/>
              <a:t>City Bypass (A720) opened in 2000 to take traffic away from the CBD.</a:t>
            </a:r>
            <a:endParaRPr lang="en-US" dirty="0"/>
          </a:p>
        </p:txBody>
      </p:sp>
      <p:pic>
        <p:nvPicPr>
          <p:cNvPr id="4" name="Picture 2" descr="City Bypass.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0850" y="2046897"/>
            <a:ext cx="6993950" cy="466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8695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Traffic Warden 1.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059113"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 descr="Traffic Warden 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00400"/>
            <a:ext cx="584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descr="Traffic Warden 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0"/>
            <a:ext cx="6096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42801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Task: Causes and Solutions</a:t>
            </a:r>
            <a:endParaRPr lang="en-GB" dirty="0"/>
          </a:p>
        </p:txBody>
      </p:sp>
      <p:sp>
        <p:nvSpPr>
          <p:cNvPr id="3" name="Content Placeholder 2"/>
          <p:cNvSpPr>
            <a:spLocks noGrp="1"/>
          </p:cNvSpPr>
          <p:nvPr>
            <p:ph idx="1"/>
          </p:nvPr>
        </p:nvSpPr>
        <p:spPr>
          <a:xfrm>
            <a:off x="457200" y="1600201"/>
            <a:ext cx="8229600" cy="1540768"/>
          </a:xfrm>
          <a:solidFill>
            <a:schemeClr val="bg1"/>
          </a:solidFill>
          <a:ln>
            <a:solidFill>
              <a:schemeClr val="tx1"/>
            </a:solidFill>
          </a:ln>
        </p:spPr>
        <p:txBody>
          <a:bodyPr/>
          <a:lstStyle/>
          <a:p>
            <a:r>
              <a:rPr lang="en-GB" dirty="0" smtClean="0"/>
              <a:t>Colour code the table to show the different causes and solutions.</a:t>
            </a:r>
            <a:endParaRPr lang="en-GB" dirty="0"/>
          </a:p>
        </p:txBody>
      </p:sp>
    </p:spTree>
    <p:extLst>
      <p:ext uri="{BB962C8B-B14F-4D97-AF65-F5344CB8AC3E}">
        <p14:creationId xmlns:p14="http://schemas.microsoft.com/office/powerpoint/2010/main" val="20000629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Booklets</a:t>
            </a:r>
            <a:endParaRPr lang="en-GB" dirty="0"/>
          </a:p>
        </p:txBody>
      </p:sp>
      <p:sp>
        <p:nvSpPr>
          <p:cNvPr id="3" name="Content Placeholder 2"/>
          <p:cNvSpPr>
            <a:spLocks noGrp="1"/>
          </p:cNvSpPr>
          <p:nvPr>
            <p:ph idx="1"/>
          </p:nvPr>
        </p:nvSpPr>
        <p:spPr>
          <a:solidFill>
            <a:schemeClr val="bg1"/>
          </a:solidFill>
          <a:ln>
            <a:solidFill>
              <a:schemeClr val="tx1"/>
            </a:solidFill>
          </a:ln>
        </p:spPr>
        <p:txBody>
          <a:bodyPr/>
          <a:lstStyle/>
          <a:p>
            <a:pPr marL="457200" indent="-457200">
              <a:buFont typeface="+mj-lt"/>
              <a:buAutoNum type="arabicPeriod"/>
            </a:pPr>
            <a:r>
              <a:rPr lang="en-GB" sz="2400" dirty="0" smtClean="0"/>
              <a:t>Read the booklets and explain any other solutions.</a:t>
            </a:r>
          </a:p>
          <a:p>
            <a:pPr marL="457200" indent="-457200">
              <a:buFont typeface="+mj-lt"/>
              <a:buAutoNum type="arabicPeriod"/>
            </a:pPr>
            <a:r>
              <a:rPr lang="en-GB" sz="2400" dirty="0"/>
              <a:t>E</a:t>
            </a:r>
            <a:r>
              <a:rPr lang="en-GB" sz="2400" dirty="0" smtClean="0"/>
              <a:t>valuate the success of any of the other solutions you wrote down as well as the following schemes:</a:t>
            </a:r>
          </a:p>
          <a:p>
            <a:pPr marL="0" indent="0" algn="ctr">
              <a:buNone/>
            </a:pPr>
            <a:r>
              <a:rPr lang="en-GB" sz="2400" dirty="0" smtClean="0"/>
              <a:t>City Bypass</a:t>
            </a:r>
          </a:p>
          <a:p>
            <a:pPr marL="0" indent="0" algn="ctr">
              <a:buNone/>
            </a:pPr>
            <a:r>
              <a:rPr lang="en-GB" sz="2400" dirty="0" smtClean="0"/>
              <a:t>20 mph Speed Limits</a:t>
            </a:r>
          </a:p>
          <a:p>
            <a:pPr marL="0" indent="0" algn="ctr">
              <a:buNone/>
            </a:pPr>
            <a:r>
              <a:rPr lang="en-GB" sz="2400" dirty="0" smtClean="0"/>
              <a:t>The Trams</a:t>
            </a:r>
          </a:p>
          <a:p>
            <a:pPr marL="0" indent="0" algn="ctr">
              <a:buNone/>
            </a:pPr>
            <a:r>
              <a:rPr lang="en-GB" sz="2400" dirty="0" smtClean="0"/>
              <a:t>Park and Ride</a:t>
            </a:r>
          </a:p>
          <a:p>
            <a:pPr marL="0" indent="0" algn="ctr">
              <a:buNone/>
            </a:pPr>
            <a:r>
              <a:rPr lang="en-GB" sz="2400" dirty="0" smtClean="0"/>
              <a:t>Public Transport</a:t>
            </a:r>
          </a:p>
          <a:p>
            <a:pPr marL="0" indent="0" algn="ctr">
              <a:buNone/>
            </a:pPr>
            <a:r>
              <a:rPr lang="en-GB" sz="2400" dirty="0" smtClean="0"/>
              <a:t>Cycling</a:t>
            </a:r>
          </a:p>
          <a:p>
            <a:pPr algn="ctr"/>
            <a:endParaRPr lang="en-GB" dirty="0"/>
          </a:p>
        </p:txBody>
      </p:sp>
    </p:spTree>
    <p:extLst>
      <p:ext uri="{BB962C8B-B14F-4D97-AF65-F5344CB8AC3E}">
        <p14:creationId xmlns:p14="http://schemas.microsoft.com/office/powerpoint/2010/main" val="3063550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City Bypass</a:t>
            </a:r>
            <a:endParaRPr lang="en-GB" dirty="0"/>
          </a:p>
        </p:txBody>
      </p:sp>
      <p:sp>
        <p:nvSpPr>
          <p:cNvPr id="3" name="Content Placeholder 2"/>
          <p:cNvSpPr>
            <a:spLocks noGrp="1"/>
          </p:cNvSpPr>
          <p:nvPr>
            <p:ph idx="1"/>
          </p:nvPr>
        </p:nvSpPr>
        <p:spPr>
          <a:xfrm>
            <a:off x="457200" y="1600201"/>
            <a:ext cx="8229600" cy="1972815"/>
          </a:xfrm>
          <a:solidFill>
            <a:schemeClr val="bg1"/>
          </a:solidFill>
          <a:ln>
            <a:solidFill>
              <a:schemeClr val="tx1"/>
            </a:solidFill>
          </a:ln>
        </p:spPr>
        <p:txBody>
          <a:bodyPr/>
          <a:lstStyle/>
          <a:p>
            <a:r>
              <a:rPr lang="en-GB" dirty="0" smtClean="0"/>
              <a:t>Traffic increased so much (especially at rush hour) that bypass actually causing congestion. </a:t>
            </a:r>
          </a:p>
        </p:txBody>
      </p:sp>
    </p:spTree>
    <p:extLst>
      <p:ext uri="{BB962C8B-B14F-4D97-AF65-F5344CB8AC3E}">
        <p14:creationId xmlns:p14="http://schemas.microsoft.com/office/powerpoint/2010/main" val="788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20mph Speed Limit</a:t>
            </a:r>
            <a:endParaRPr lang="en-GB" dirty="0"/>
          </a:p>
        </p:txBody>
      </p:sp>
      <p:sp>
        <p:nvSpPr>
          <p:cNvPr id="3" name="Content Placeholder 2"/>
          <p:cNvSpPr>
            <a:spLocks noGrp="1"/>
          </p:cNvSpPr>
          <p:nvPr>
            <p:ph idx="1"/>
          </p:nvPr>
        </p:nvSpPr>
        <p:spPr>
          <a:xfrm>
            <a:off x="457200" y="1600201"/>
            <a:ext cx="8229600" cy="2476871"/>
          </a:xfrm>
          <a:solidFill>
            <a:schemeClr val="bg1"/>
          </a:solidFill>
          <a:ln>
            <a:solidFill>
              <a:schemeClr val="tx1"/>
            </a:solidFill>
          </a:ln>
        </p:spPr>
        <p:txBody>
          <a:bodyPr/>
          <a:lstStyle/>
          <a:p>
            <a:r>
              <a:rPr lang="en-GB" dirty="0" smtClean="0"/>
              <a:t>Reduces </a:t>
            </a:r>
            <a:r>
              <a:rPr lang="en-GB" dirty="0" err="1" smtClean="0"/>
              <a:t>casualities</a:t>
            </a:r>
            <a:endParaRPr lang="en-GB" dirty="0" smtClean="0"/>
          </a:p>
          <a:p>
            <a:r>
              <a:rPr lang="en-GB" dirty="0" smtClean="0"/>
              <a:t>Self enforcing</a:t>
            </a:r>
          </a:p>
          <a:p>
            <a:r>
              <a:rPr lang="en-GB" dirty="0" smtClean="0"/>
              <a:t>Plans to extend</a:t>
            </a:r>
          </a:p>
          <a:p>
            <a:r>
              <a:rPr lang="en-GB" dirty="0" smtClean="0"/>
              <a:t>Already in 2000 streets.</a:t>
            </a:r>
          </a:p>
        </p:txBody>
      </p:sp>
    </p:spTree>
    <p:extLst>
      <p:ext uri="{BB962C8B-B14F-4D97-AF65-F5344CB8AC3E}">
        <p14:creationId xmlns:p14="http://schemas.microsoft.com/office/powerpoint/2010/main" val="61983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Trams</a:t>
            </a:r>
            <a:endParaRPr lang="en-GB" dirty="0"/>
          </a:p>
        </p:txBody>
      </p:sp>
      <p:sp>
        <p:nvSpPr>
          <p:cNvPr id="3" name="Content Placeholder 2"/>
          <p:cNvSpPr>
            <a:spLocks noGrp="1"/>
          </p:cNvSpPr>
          <p:nvPr>
            <p:ph idx="1"/>
          </p:nvPr>
        </p:nvSpPr>
        <p:spPr>
          <a:xfrm>
            <a:off x="457200" y="1600201"/>
            <a:ext cx="8229600" cy="2476871"/>
          </a:xfrm>
          <a:solidFill>
            <a:schemeClr val="bg1"/>
          </a:solidFill>
          <a:ln>
            <a:solidFill>
              <a:schemeClr val="tx1"/>
            </a:solidFill>
          </a:ln>
        </p:spPr>
        <p:txBody>
          <a:bodyPr/>
          <a:lstStyle/>
          <a:p>
            <a:r>
              <a:rPr lang="en-GB" dirty="0" smtClean="0"/>
              <a:t>Dangerous – deaths from cyclists getting wheels caught in tracks.</a:t>
            </a:r>
            <a:endParaRPr lang="en-GB" dirty="0"/>
          </a:p>
          <a:p>
            <a:r>
              <a:rPr lang="en-GB" dirty="0" smtClean="0"/>
              <a:t>Expensive to build and only managed to get 1 line out of 3 planned</a:t>
            </a:r>
          </a:p>
        </p:txBody>
      </p:sp>
    </p:spTree>
    <p:extLst>
      <p:ext uri="{BB962C8B-B14F-4D97-AF65-F5344CB8AC3E}">
        <p14:creationId xmlns:p14="http://schemas.microsoft.com/office/powerpoint/2010/main" val="59667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Park and Ride</a:t>
            </a:r>
            <a:endParaRPr lang="en-GB" dirty="0"/>
          </a:p>
        </p:txBody>
      </p:sp>
      <p:sp>
        <p:nvSpPr>
          <p:cNvPr id="3" name="Content Placeholder 2"/>
          <p:cNvSpPr>
            <a:spLocks noGrp="1"/>
          </p:cNvSpPr>
          <p:nvPr>
            <p:ph idx="1"/>
          </p:nvPr>
        </p:nvSpPr>
        <p:spPr>
          <a:xfrm>
            <a:off x="457200" y="1600201"/>
            <a:ext cx="8229600" cy="2476871"/>
          </a:xfrm>
          <a:solidFill>
            <a:schemeClr val="bg1"/>
          </a:solidFill>
          <a:ln>
            <a:solidFill>
              <a:schemeClr val="tx1"/>
            </a:solidFill>
          </a:ln>
        </p:spPr>
        <p:txBody>
          <a:bodyPr/>
          <a:lstStyle/>
          <a:p>
            <a:r>
              <a:rPr lang="en-GB" dirty="0" smtClean="0"/>
              <a:t>Hermiston average occupancy rate of 95%</a:t>
            </a:r>
          </a:p>
          <a:p>
            <a:r>
              <a:rPr lang="en-GB" dirty="0" smtClean="0"/>
              <a:t>More spaces added at park and rides due to popularity</a:t>
            </a:r>
          </a:p>
        </p:txBody>
      </p:sp>
    </p:spTree>
    <p:extLst>
      <p:ext uri="{BB962C8B-B14F-4D97-AF65-F5344CB8AC3E}">
        <p14:creationId xmlns:p14="http://schemas.microsoft.com/office/powerpoint/2010/main" val="202928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Public Transport</a:t>
            </a:r>
            <a:endParaRPr lang="en-GB" dirty="0"/>
          </a:p>
        </p:txBody>
      </p:sp>
      <p:sp>
        <p:nvSpPr>
          <p:cNvPr id="3" name="Content Placeholder 2"/>
          <p:cNvSpPr>
            <a:spLocks noGrp="1"/>
          </p:cNvSpPr>
          <p:nvPr>
            <p:ph idx="1"/>
          </p:nvPr>
        </p:nvSpPr>
        <p:spPr>
          <a:xfrm>
            <a:off x="457200" y="1600201"/>
            <a:ext cx="8229600" cy="2692895"/>
          </a:xfrm>
          <a:solidFill>
            <a:schemeClr val="bg1"/>
          </a:solidFill>
          <a:ln>
            <a:solidFill>
              <a:schemeClr val="tx1"/>
            </a:solidFill>
          </a:ln>
        </p:spPr>
        <p:txBody>
          <a:bodyPr/>
          <a:lstStyle/>
          <a:p>
            <a:r>
              <a:rPr lang="en-GB" dirty="0" smtClean="0"/>
              <a:t>More people using public transport than any city outside London</a:t>
            </a:r>
          </a:p>
          <a:p>
            <a:r>
              <a:rPr lang="en-GB" dirty="0" smtClean="0"/>
              <a:t>1</a:t>
            </a:r>
            <a:r>
              <a:rPr lang="en-GB" baseline="30000" dirty="0" smtClean="0"/>
              <a:t>st</a:t>
            </a:r>
            <a:r>
              <a:rPr lang="en-GB" dirty="0" smtClean="0"/>
              <a:t> in Bus Travel in UK.</a:t>
            </a:r>
          </a:p>
          <a:p>
            <a:r>
              <a:rPr lang="en-GB" dirty="0" smtClean="0"/>
              <a:t>Co2 emissions down by 70,000 tonnes between 2008 and 2010.</a:t>
            </a:r>
          </a:p>
          <a:p>
            <a:endParaRPr lang="en-GB" dirty="0" smtClean="0"/>
          </a:p>
        </p:txBody>
      </p:sp>
    </p:spTree>
    <p:extLst>
      <p:ext uri="{BB962C8B-B14F-4D97-AF65-F5344CB8AC3E}">
        <p14:creationId xmlns:p14="http://schemas.microsoft.com/office/powerpoint/2010/main" val="322225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Cycling</a:t>
            </a:r>
            <a:endParaRPr lang="en-GB" dirty="0"/>
          </a:p>
        </p:txBody>
      </p:sp>
      <p:sp>
        <p:nvSpPr>
          <p:cNvPr id="3" name="Content Placeholder 2"/>
          <p:cNvSpPr>
            <a:spLocks noGrp="1"/>
          </p:cNvSpPr>
          <p:nvPr>
            <p:ph idx="1"/>
          </p:nvPr>
        </p:nvSpPr>
        <p:spPr>
          <a:xfrm>
            <a:off x="457200" y="1600201"/>
            <a:ext cx="8229600" cy="2692895"/>
          </a:xfrm>
          <a:solidFill>
            <a:schemeClr val="bg1"/>
          </a:solidFill>
          <a:ln>
            <a:solidFill>
              <a:schemeClr val="tx1"/>
            </a:solidFill>
          </a:ln>
        </p:spPr>
        <p:txBody>
          <a:bodyPr/>
          <a:lstStyle/>
          <a:p>
            <a:r>
              <a:rPr lang="en-GB" dirty="0" smtClean="0"/>
              <a:t>4.8% of all journeys to work.</a:t>
            </a:r>
          </a:p>
          <a:p>
            <a:r>
              <a:rPr lang="en-GB" dirty="0" smtClean="0"/>
              <a:t>100% of primary school kids to have cycle training to </a:t>
            </a:r>
            <a:r>
              <a:rPr lang="en-GB" dirty="0" err="1" smtClean="0"/>
              <a:t>bikeability</a:t>
            </a:r>
            <a:r>
              <a:rPr lang="en-GB" dirty="0" smtClean="0"/>
              <a:t> level 2 by 2016. </a:t>
            </a:r>
          </a:p>
          <a:p>
            <a:endParaRPr lang="en-GB" dirty="0" smtClean="0"/>
          </a:p>
        </p:txBody>
      </p:sp>
    </p:spTree>
    <p:extLst>
      <p:ext uri="{BB962C8B-B14F-4D97-AF65-F5344CB8AC3E}">
        <p14:creationId xmlns:p14="http://schemas.microsoft.com/office/powerpoint/2010/main" val="264275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tx1"/>
            </a:solidFill>
          </a:ln>
        </p:spPr>
        <p:txBody>
          <a:bodyPr/>
          <a:lstStyle/>
          <a:p>
            <a:r>
              <a:rPr lang="en-GB" dirty="0" smtClean="0"/>
              <a:t>Exam Style Questions</a:t>
            </a:r>
            <a:endParaRPr lang="en-GB" dirty="0"/>
          </a:p>
        </p:txBody>
      </p:sp>
      <p:sp>
        <p:nvSpPr>
          <p:cNvPr id="3" name="Content Placeholder 2"/>
          <p:cNvSpPr>
            <a:spLocks noGrp="1"/>
          </p:cNvSpPr>
          <p:nvPr>
            <p:ph idx="1"/>
          </p:nvPr>
        </p:nvSpPr>
        <p:spPr>
          <a:xfrm>
            <a:off x="457200" y="1600201"/>
            <a:ext cx="8229600" cy="3052936"/>
          </a:xfrm>
          <a:solidFill>
            <a:schemeClr val="bg1"/>
          </a:solidFill>
          <a:ln>
            <a:solidFill>
              <a:schemeClr val="tx1"/>
            </a:solidFill>
          </a:ln>
        </p:spPr>
        <p:txBody>
          <a:bodyPr/>
          <a:lstStyle/>
          <a:p>
            <a:r>
              <a:rPr lang="en-GB" dirty="0" smtClean="0"/>
              <a:t>For a named city in the developed world,</a:t>
            </a:r>
          </a:p>
          <a:p>
            <a:pPr algn="ctr"/>
            <a:r>
              <a:rPr lang="en-GB" dirty="0" smtClean="0"/>
              <a:t>Explain causes of traffic congestion (6).</a:t>
            </a:r>
          </a:p>
          <a:p>
            <a:pPr algn="ctr"/>
            <a:r>
              <a:rPr lang="en-GB" dirty="0" smtClean="0"/>
              <a:t>Explain solutions to traffic congestion (6).</a:t>
            </a:r>
          </a:p>
          <a:p>
            <a:pPr algn="ctr"/>
            <a:r>
              <a:rPr lang="en-GB" dirty="0" smtClean="0"/>
              <a:t>Evaluate the successfulness of theses solutions  (6).</a:t>
            </a:r>
          </a:p>
        </p:txBody>
      </p:sp>
    </p:spTree>
    <p:extLst>
      <p:ext uri="{BB962C8B-B14F-4D97-AF65-F5344CB8AC3E}">
        <p14:creationId xmlns:p14="http://schemas.microsoft.com/office/powerpoint/2010/main" val="149419786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36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4333</TotalTime>
  <Words>653</Words>
  <Application>Microsoft Office PowerPoint</Application>
  <PresentationFormat>On-screen Show (4:3)</PresentationFormat>
  <Paragraphs>70</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MS PGothic</vt:lpstr>
      <vt:lpstr>Arial</vt:lpstr>
      <vt:lpstr>Calibri</vt:lpstr>
      <vt:lpstr>Comic Sans MS</vt:lpstr>
      <vt:lpstr>Default Design</vt:lpstr>
      <vt:lpstr>Traffic Congestion in Edinburgh's CBD</vt:lpstr>
      <vt:lpstr>What are we learning?</vt:lpstr>
      <vt:lpstr>Insane Traffic Jams!</vt:lpstr>
      <vt:lpstr>PowerPoint Presentation</vt:lpstr>
      <vt:lpstr>Thinking Skills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Traffic Congestion Causes</vt:lpstr>
      <vt:lpstr>The Streets</vt:lpstr>
      <vt:lpstr>Commuters</vt:lpstr>
      <vt:lpstr>Car Ownership is Rising</vt:lpstr>
      <vt:lpstr>Rush Hour</vt:lpstr>
      <vt:lpstr>Route Centre</vt:lpstr>
      <vt:lpstr>Lots of tourist attractions in CBD.</vt:lpstr>
      <vt:lpstr>Lots of high order shops in CBD.</vt:lpstr>
      <vt:lpstr>Few suburban train links.</vt:lpstr>
      <vt:lpstr>What are the solutions to this traffic congestion in Edinburgh?</vt:lpstr>
      <vt:lpstr>PowerPoint Presentation</vt:lpstr>
      <vt:lpstr>PowerPoint Presentation</vt:lpstr>
      <vt:lpstr>PowerPoint Presentation</vt:lpstr>
      <vt:lpstr>PowerPoint Presentation</vt:lpstr>
      <vt:lpstr>PowerPoint Presentation</vt:lpstr>
      <vt:lpstr>PowerPoint Presentation</vt:lpstr>
      <vt:lpstr>More Suburban Train Stations Opened – Newcraighall and Wester Hailes + Borders railway opening = less cars on the road.</vt:lpstr>
      <vt:lpstr>Queensferry Crossing = linking Fife, give greater capacity at Firth of Forth crossing = less congestion. </vt:lpstr>
      <vt:lpstr>City Bypass (A720) opened in 2000 to take traffic away from the CBD.</vt:lpstr>
      <vt:lpstr>PowerPoint Presentation</vt:lpstr>
      <vt:lpstr>Task: Causes and Solutions</vt:lpstr>
      <vt:lpstr>Booklets</vt:lpstr>
      <vt:lpstr>City Bypass</vt:lpstr>
      <vt:lpstr>20mph Speed Limit</vt:lpstr>
      <vt:lpstr>Trams</vt:lpstr>
      <vt:lpstr>Park and Ride</vt:lpstr>
      <vt:lpstr>Public Transport</vt:lpstr>
      <vt:lpstr>Cycling</vt:lpstr>
      <vt:lpstr>Exam Style Questions</vt:lpstr>
    </vt:vector>
  </TitlesOfParts>
  <Company>CEC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Thomas of Aquins R C H S</dc:creator>
  <cp:lastModifiedBy>Liam Smith</cp:lastModifiedBy>
  <cp:revision>376</cp:revision>
  <dcterms:created xsi:type="dcterms:W3CDTF">2005-01-31T15:07:56Z</dcterms:created>
  <dcterms:modified xsi:type="dcterms:W3CDTF">2018-08-28T14:27:33Z</dcterms:modified>
</cp:coreProperties>
</file>