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57"/>
  </p:notesMasterIdLst>
  <p:handoutMasterIdLst>
    <p:handoutMasterId r:id="rId58"/>
  </p:handoutMasterIdLst>
  <p:sldIdLst>
    <p:sldId id="659" r:id="rId2"/>
    <p:sldId id="661" r:id="rId3"/>
    <p:sldId id="663" r:id="rId4"/>
    <p:sldId id="664" r:id="rId5"/>
    <p:sldId id="665" r:id="rId6"/>
    <p:sldId id="662" r:id="rId7"/>
    <p:sldId id="666" r:id="rId8"/>
    <p:sldId id="667" r:id="rId9"/>
    <p:sldId id="668" r:id="rId10"/>
    <p:sldId id="669" r:id="rId11"/>
    <p:sldId id="670" r:id="rId12"/>
    <p:sldId id="726" r:id="rId13"/>
    <p:sldId id="722" r:id="rId14"/>
    <p:sldId id="671" r:id="rId15"/>
    <p:sldId id="674" r:id="rId16"/>
    <p:sldId id="675" r:id="rId17"/>
    <p:sldId id="676" r:id="rId18"/>
    <p:sldId id="677" r:id="rId19"/>
    <p:sldId id="678" r:id="rId20"/>
    <p:sldId id="679" r:id="rId21"/>
    <p:sldId id="680" r:id="rId22"/>
    <p:sldId id="681" r:id="rId23"/>
    <p:sldId id="682" r:id="rId24"/>
    <p:sldId id="683" r:id="rId25"/>
    <p:sldId id="684" r:id="rId26"/>
    <p:sldId id="685" r:id="rId27"/>
    <p:sldId id="686" r:id="rId28"/>
    <p:sldId id="687" r:id="rId29"/>
    <p:sldId id="688" r:id="rId30"/>
    <p:sldId id="697" r:id="rId31"/>
    <p:sldId id="699" r:id="rId32"/>
    <p:sldId id="695" r:id="rId33"/>
    <p:sldId id="696" r:id="rId34"/>
    <p:sldId id="701" r:id="rId35"/>
    <p:sldId id="702" r:id="rId36"/>
    <p:sldId id="703" r:id="rId37"/>
    <p:sldId id="704" r:id="rId38"/>
    <p:sldId id="705" r:id="rId39"/>
    <p:sldId id="718" r:id="rId40"/>
    <p:sldId id="717" r:id="rId41"/>
    <p:sldId id="707" r:id="rId42"/>
    <p:sldId id="708" r:id="rId43"/>
    <p:sldId id="709" r:id="rId44"/>
    <p:sldId id="710" r:id="rId45"/>
    <p:sldId id="711" r:id="rId46"/>
    <p:sldId id="712" r:id="rId47"/>
    <p:sldId id="713" r:id="rId48"/>
    <p:sldId id="714" r:id="rId49"/>
    <p:sldId id="719" r:id="rId50"/>
    <p:sldId id="716" r:id="rId51"/>
    <p:sldId id="720" r:id="rId52"/>
    <p:sldId id="721" r:id="rId53"/>
    <p:sldId id="725" r:id="rId54"/>
    <p:sldId id="723" r:id="rId55"/>
    <p:sldId id="724" r:id="rId56"/>
  </p:sldIdLst>
  <p:sldSz cx="9144000" cy="6858000" type="screen4x3"/>
  <p:notesSz cx="6805613" cy="9944100"/>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660"/>
  </p:normalViewPr>
  <p:slideViewPr>
    <p:cSldViewPr>
      <p:cViewPr varScale="1">
        <p:scale>
          <a:sx n="69" d="100"/>
          <a:sy n="69" d="100"/>
        </p:scale>
        <p:origin x="53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8397" cy="497762"/>
          </a:xfrm>
          <a:prstGeom prst="rect">
            <a:avLst/>
          </a:prstGeom>
        </p:spPr>
        <p:txBody>
          <a:bodyPr vert="horz" lIns="92276" tIns="46140" rIns="92276" bIns="46140" rtlCol="0"/>
          <a:lstStyle>
            <a:lvl1pPr algn="l">
              <a:defRPr sz="1200"/>
            </a:lvl1pPr>
          </a:lstStyle>
          <a:p>
            <a:endParaRPr lang="en-GB" dirty="0"/>
          </a:p>
        </p:txBody>
      </p:sp>
      <p:sp>
        <p:nvSpPr>
          <p:cNvPr id="3" name="Date Placeholder 2"/>
          <p:cNvSpPr>
            <a:spLocks noGrp="1"/>
          </p:cNvSpPr>
          <p:nvPr>
            <p:ph type="dt" sz="quarter" idx="1"/>
          </p:nvPr>
        </p:nvSpPr>
        <p:spPr>
          <a:xfrm>
            <a:off x="3855596" y="2"/>
            <a:ext cx="2948397" cy="497762"/>
          </a:xfrm>
          <a:prstGeom prst="rect">
            <a:avLst/>
          </a:prstGeom>
        </p:spPr>
        <p:txBody>
          <a:bodyPr vert="horz" lIns="92276" tIns="46140" rIns="92276" bIns="46140" rtlCol="0"/>
          <a:lstStyle>
            <a:lvl1pPr algn="r">
              <a:defRPr sz="1200"/>
            </a:lvl1pPr>
          </a:lstStyle>
          <a:p>
            <a:fld id="{BD706891-E2FE-42B6-BA91-4835BF480521}" type="datetimeFigureOut">
              <a:rPr lang="en-GB" smtClean="0"/>
              <a:pPr/>
              <a:t>04/03/2019</a:t>
            </a:fld>
            <a:endParaRPr lang="en-GB" dirty="0"/>
          </a:p>
        </p:txBody>
      </p:sp>
      <p:sp>
        <p:nvSpPr>
          <p:cNvPr id="4" name="Footer Placeholder 3"/>
          <p:cNvSpPr>
            <a:spLocks noGrp="1"/>
          </p:cNvSpPr>
          <p:nvPr>
            <p:ph type="ftr" sz="quarter" idx="2"/>
          </p:nvPr>
        </p:nvSpPr>
        <p:spPr>
          <a:xfrm>
            <a:off x="0" y="9444749"/>
            <a:ext cx="2948397" cy="497761"/>
          </a:xfrm>
          <a:prstGeom prst="rect">
            <a:avLst/>
          </a:prstGeom>
        </p:spPr>
        <p:txBody>
          <a:bodyPr vert="horz" lIns="92276" tIns="46140" rIns="92276" bIns="4614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5596" y="9444749"/>
            <a:ext cx="2948397" cy="497761"/>
          </a:xfrm>
          <a:prstGeom prst="rect">
            <a:avLst/>
          </a:prstGeom>
        </p:spPr>
        <p:txBody>
          <a:bodyPr vert="horz" lIns="92276" tIns="46140" rIns="92276" bIns="46140" rtlCol="0" anchor="b"/>
          <a:lstStyle>
            <a:lvl1pPr algn="r">
              <a:defRPr sz="1200"/>
            </a:lvl1pPr>
          </a:lstStyle>
          <a:p>
            <a:fld id="{5204B4D9-5F21-4652-A6E8-426DD208459A}" type="slidenum">
              <a:rPr lang="en-GB" smtClean="0"/>
              <a:pPr/>
              <a:t>‹#›</a:t>
            </a:fld>
            <a:endParaRPr lang="en-GB" dirty="0"/>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9098" cy="497205"/>
          </a:xfrm>
          <a:prstGeom prst="rect">
            <a:avLst/>
          </a:prstGeom>
        </p:spPr>
        <p:txBody>
          <a:bodyPr vert="horz" lIns="92276" tIns="46140" rIns="92276" bIns="46140" rtlCol="0"/>
          <a:lstStyle>
            <a:lvl1pPr algn="l">
              <a:defRPr sz="1200" smtClean="0"/>
            </a:lvl1pPr>
          </a:lstStyle>
          <a:p>
            <a:pPr>
              <a:defRPr/>
            </a:pPr>
            <a:endParaRPr lang="en-GB" dirty="0"/>
          </a:p>
        </p:txBody>
      </p:sp>
      <p:sp>
        <p:nvSpPr>
          <p:cNvPr id="3" name="Date Placeholder 2"/>
          <p:cNvSpPr>
            <a:spLocks noGrp="1"/>
          </p:cNvSpPr>
          <p:nvPr>
            <p:ph type="dt" idx="1"/>
          </p:nvPr>
        </p:nvSpPr>
        <p:spPr>
          <a:xfrm>
            <a:off x="3854940" y="2"/>
            <a:ext cx="2949098" cy="497205"/>
          </a:xfrm>
          <a:prstGeom prst="rect">
            <a:avLst/>
          </a:prstGeom>
        </p:spPr>
        <p:txBody>
          <a:bodyPr vert="horz" lIns="92276" tIns="46140" rIns="92276" bIns="46140" rtlCol="0"/>
          <a:lstStyle>
            <a:lvl1pPr algn="r">
              <a:defRPr sz="1200" smtClean="0"/>
            </a:lvl1pPr>
          </a:lstStyle>
          <a:p>
            <a:pPr>
              <a:defRPr/>
            </a:pPr>
            <a:fld id="{DC902F4D-219D-4565-B917-303B3AA554AB}" type="datetimeFigureOut">
              <a:rPr lang="en-GB"/>
              <a:pPr>
                <a:defRPr/>
              </a:pPr>
              <a:t>04/03/2019</a:t>
            </a:fld>
            <a:endParaRPr lang="en-GB" dirty="0"/>
          </a:p>
        </p:txBody>
      </p:sp>
      <p:sp>
        <p:nvSpPr>
          <p:cNvPr id="4" name="Slide Image Placeholder 3"/>
          <p:cNvSpPr>
            <a:spLocks noGrp="1" noRot="1" noChangeAspect="1"/>
          </p:cNvSpPr>
          <p:nvPr>
            <p:ph type="sldImg" idx="2"/>
          </p:nvPr>
        </p:nvSpPr>
        <p:spPr>
          <a:xfrm>
            <a:off x="915988" y="746125"/>
            <a:ext cx="4973637" cy="3729038"/>
          </a:xfrm>
          <a:prstGeom prst="rect">
            <a:avLst/>
          </a:prstGeom>
          <a:noFill/>
          <a:ln w="12700">
            <a:solidFill>
              <a:prstClr val="black"/>
            </a:solidFill>
          </a:ln>
        </p:spPr>
        <p:txBody>
          <a:bodyPr vert="horz" lIns="92276" tIns="46140" rIns="92276" bIns="46140" rtlCol="0" anchor="ctr"/>
          <a:lstStyle/>
          <a:p>
            <a:pPr lvl="0"/>
            <a:endParaRPr lang="en-GB" noProof="0" dirty="0" smtClean="0"/>
          </a:p>
        </p:txBody>
      </p:sp>
      <p:sp>
        <p:nvSpPr>
          <p:cNvPr id="5" name="Notes Placeholder 4"/>
          <p:cNvSpPr>
            <a:spLocks noGrp="1"/>
          </p:cNvSpPr>
          <p:nvPr>
            <p:ph type="body" sz="quarter" idx="3"/>
          </p:nvPr>
        </p:nvSpPr>
        <p:spPr>
          <a:xfrm>
            <a:off x="680562" y="4723449"/>
            <a:ext cx="5444490" cy="4474845"/>
          </a:xfrm>
          <a:prstGeom prst="rect">
            <a:avLst/>
          </a:prstGeom>
        </p:spPr>
        <p:txBody>
          <a:bodyPr vert="horz" lIns="92276" tIns="46140" rIns="92276" bIns="4614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1" y="9445171"/>
            <a:ext cx="2949098" cy="497205"/>
          </a:xfrm>
          <a:prstGeom prst="rect">
            <a:avLst/>
          </a:prstGeom>
        </p:spPr>
        <p:txBody>
          <a:bodyPr vert="horz" lIns="92276" tIns="46140" rIns="92276" bIns="46140" rtlCol="0" anchor="b"/>
          <a:lstStyle>
            <a:lvl1pPr algn="l">
              <a:defRPr sz="1200" smtClean="0"/>
            </a:lvl1pPr>
          </a:lstStyle>
          <a:p>
            <a:pPr>
              <a:defRPr/>
            </a:pPr>
            <a:endParaRPr lang="en-GB" dirty="0"/>
          </a:p>
        </p:txBody>
      </p:sp>
      <p:sp>
        <p:nvSpPr>
          <p:cNvPr id="7" name="Slide Number Placeholder 6"/>
          <p:cNvSpPr>
            <a:spLocks noGrp="1"/>
          </p:cNvSpPr>
          <p:nvPr>
            <p:ph type="sldNum" sz="quarter" idx="5"/>
          </p:nvPr>
        </p:nvSpPr>
        <p:spPr>
          <a:xfrm>
            <a:off x="3854940" y="9445171"/>
            <a:ext cx="2949098" cy="497205"/>
          </a:xfrm>
          <a:prstGeom prst="rect">
            <a:avLst/>
          </a:prstGeom>
        </p:spPr>
        <p:txBody>
          <a:bodyPr vert="horz" lIns="92276" tIns="46140" rIns="92276" bIns="46140" rtlCol="0" anchor="b"/>
          <a:lstStyle>
            <a:lvl1pPr algn="r">
              <a:defRPr sz="1200" smtClean="0"/>
            </a:lvl1pPr>
          </a:lstStyle>
          <a:p>
            <a:pPr>
              <a:defRPr/>
            </a:pPr>
            <a:fld id="{6E8C7A54-AA62-4C41-A54C-3A2089508505}" type="slidenum">
              <a:rPr lang="en-GB"/>
              <a:pPr>
                <a:defRPr/>
              </a:pPr>
              <a:t>‹#›</a:t>
            </a:fld>
            <a:endParaRPr lang="en-GB" dirty="0"/>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E8C7A54-AA62-4C41-A54C-3A2089508505}" type="slidenum">
              <a:rPr lang="en-GB" smtClean="0"/>
              <a:pPr>
                <a:defRPr/>
              </a:pPr>
              <a:t>15</a:t>
            </a:fld>
            <a:endParaRPr lang="en-GB"/>
          </a:p>
        </p:txBody>
      </p:sp>
    </p:spTree>
    <p:extLst>
      <p:ext uri="{BB962C8B-B14F-4D97-AF65-F5344CB8AC3E}">
        <p14:creationId xmlns:p14="http://schemas.microsoft.com/office/powerpoint/2010/main" val="4100394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875" indent="-285720">
              <a:spcBef>
                <a:spcPct val="30000"/>
              </a:spcBef>
              <a:defRPr sz="1200">
                <a:solidFill>
                  <a:schemeClr val="tx1"/>
                </a:solidFill>
                <a:latin typeface="Arial" panose="020B0604020202020204" pitchFamily="34" charset="0"/>
              </a:defRPr>
            </a:lvl2pPr>
            <a:lvl3pPr marL="1142884" indent="-228577">
              <a:spcBef>
                <a:spcPct val="30000"/>
              </a:spcBef>
              <a:defRPr sz="1200">
                <a:solidFill>
                  <a:schemeClr val="tx1"/>
                </a:solidFill>
                <a:latin typeface="Arial" panose="020B0604020202020204" pitchFamily="34" charset="0"/>
              </a:defRPr>
            </a:lvl3pPr>
            <a:lvl4pPr marL="1600037" indent="-228577">
              <a:spcBef>
                <a:spcPct val="30000"/>
              </a:spcBef>
              <a:defRPr sz="1200">
                <a:solidFill>
                  <a:schemeClr val="tx1"/>
                </a:solidFill>
                <a:latin typeface="Arial" panose="020B0604020202020204" pitchFamily="34" charset="0"/>
              </a:defRPr>
            </a:lvl4pPr>
            <a:lvl5pPr marL="2057190" indent="-228577">
              <a:spcBef>
                <a:spcPct val="30000"/>
              </a:spcBef>
              <a:defRPr sz="1200">
                <a:solidFill>
                  <a:schemeClr val="tx1"/>
                </a:solidFill>
                <a:latin typeface="Arial" panose="020B0604020202020204" pitchFamily="34" charset="0"/>
              </a:defRPr>
            </a:lvl5pPr>
            <a:lvl6pPr marL="2514343" indent="-228577" eaLnBrk="0" fontAlgn="base" hangingPunct="0">
              <a:spcBef>
                <a:spcPct val="30000"/>
              </a:spcBef>
              <a:spcAft>
                <a:spcPct val="0"/>
              </a:spcAft>
              <a:defRPr sz="1200">
                <a:solidFill>
                  <a:schemeClr val="tx1"/>
                </a:solidFill>
                <a:latin typeface="Arial" panose="020B0604020202020204" pitchFamily="34" charset="0"/>
              </a:defRPr>
            </a:lvl6pPr>
            <a:lvl7pPr marL="2971496" indent="-228577" eaLnBrk="0" fontAlgn="base" hangingPunct="0">
              <a:spcBef>
                <a:spcPct val="30000"/>
              </a:spcBef>
              <a:spcAft>
                <a:spcPct val="0"/>
              </a:spcAft>
              <a:defRPr sz="1200">
                <a:solidFill>
                  <a:schemeClr val="tx1"/>
                </a:solidFill>
                <a:latin typeface="Arial" panose="020B0604020202020204" pitchFamily="34" charset="0"/>
              </a:defRPr>
            </a:lvl7pPr>
            <a:lvl8pPr marL="3428650" indent="-228577" eaLnBrk="0" fontAlgn="base" hangingPunct="0">
              <a:spcBef>
                <a:spcPct val="30000"/>
              </a:spcBef>
              <a:spcAft>
                <a:spcPct val="0"/>
              </a:spcAft>
              <a:defRPr sz="1200">
                <a:solidFill>
                  <a:schemeClr val="tx1"/>
                </a:solidFill>
                <a:latin typeface="Arial" panose="020B0604020202020204" pitchFamily="34" charset="0"/>
              </a:defRPr>
            </a:lvl8pPr>
            <a:lvl9pPr marL="3885804" indent="-228577"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41BE62-31B9-4D29-A6AC-FB692BE3C2A5}" type="slidenum">
              <a:rPr lang="en-US" altLang="en-US" smtClean="0"/>
              <a:pPr>
                <a:spcBef>
                  <a:spcPct val="0"/>
                </a:spcBef>
              </a:pPr>
              <a:t>35</a:t>
            </a:fld>
            <a:endParaRPr lang="en-US" altLang="en-US" smtClean="0"/>
          </a:p>
        </p:txBody>
      </p:sp>
      <p:sp>
        <p:nvSpPr>
          <p:cNvPr id="11267" name="Rectangle 2"/>
          <p:cNvSpPr>
            <a:spLocks noGrp="1" noRot="1" noChangeAspect="1" noChangeArrowheads="1" noTextEdit="1"/>
          </p:cNvSpPr>
          <p:nvPr>
            <p:ph type="sldImg"/>
          </p:nvPr>
        </p:nvSpPr>
        <p:spPr>
          <a:xfrm>
            <a:off x="915682" y="745610"/>
            <a:ext cx="4974250" cy="3729633"/>
          </a:xfrm>
          <a:ln/>
        </p:spPr>
      </p:sp>
      <p:sp>
        <p:nvSpPr>
          <p:cNvPr id="11268"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884765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875" indent="-285720">
              <a:spcBef>
                <a:spcPct val="30000"/>
              </a:spcBef>
              <a:defRPr sz="1200">
                <a:solidFill>
                  <a:schemeClr val="tx1"/>
                </a:solidFill>
                <a:latin typeface="Arial" panose="020B0604020202020204" pitchFamily="34" charset="0"/>
              </a:defRPr>
            </a:lvl2pPr>
            <a:lvl3pPr marL="1142884" indent="-228577">
              <a:spcBef>
                <a:spcPct val="30000"/>
              </a:spcBef>
              <a:defRPr sz="1200">
                <a:solidFill>
                  <a:schemeClr val="tx1"/>
                </a:solidFill>
                <a:latin typeface="Arial" panose="020B0604020202020204" pitchFamily="34" charset="0"/>
              </a:defRPr>
            </a:lvl3pPr>
            <a:lvl4pPr marL="1600037" indent="-228577">
              <a:spcBef>
                <a:spcPct val="30000"/>
              </a:spcBef>
              <a:defRPr sz="1200">
                <a:solidFill>
                  <a:schemeClr val="tx1"/>
                </a:solidFill>
                <a:latin typeface="Arial" panose="020B0604020202020204" pitchFamily="34" charset="0"/>
              </a:defRPr>
            </a:lvl4pPr>
            <a:lvl5pPr marL="2057190" indent="-228577">
              <a:spcBef>
                <a:spcPct val="30000"/>
              </a:spcBef>
              <a:defRPr sz="1200">
                <a:solidFill>
                  <a:schemeClr val="tx1"/>
                </a:solidFill>
                <a:latin typeface="Arial" panose="020B0604020202020204" pitchFamily="34" charset="0"/>
              </a:defRPr>
            </a:lvl5pPr>
            <a:lvl6pPr marL="2514343" indent="-228577" eaLnBrk="0" fontAlgn="base" hangingPunct="0">
              <a:spcBef>
                <a:spcPct val="30000"/>
              </a:spcBef>
              <a:spcAft>
                <a:spcPct val="0"/>
              </a:spcAft>
              <a:defRPr sz="1200">
                <a:solidFill>
                  <a:schemeClr val="tx1"/>
                </a:solidFill>
                <a:latin typeface="Arial" panose="020B0604020202020204" pitchFamily="34" charset="0"/>
              </a:defRPr>
            </a:lvl6pPr>
            <a:lvl7pPr marL="2971496" indent="-228577" eaLnBrk="0" fontAlgn="base" hangingPunct="0">
              <a:spcBef>
                <a:spcPct val="30000"/>
              </a:spcBef>
              <a:spcAft>
                <a:spcPct val="0"/>
              </a:spcAft>
              <a:defRPr sz="1200">
                <a:solidFill>
                  <a:schemeClr val="tx1"/>
                </a:solidFill>
                <a:latin typeface="Arial" panose="020B0604020202020204" pitchFamily="34" charset="0"/>
              </a:defRPr>
            </a:lvl7pPr>
            <a:lvl8pPr marL="3428650" indent="-228577" eaLnBrk="0" fontAlgn="base" hangingPunct="0">
              <a:spcBef>
                <a:spcPct val="30000"/>
              </a:spcBef>
              <a:spcAft>
                <a:spcPct val="0"/>
              </a:spcAft>
              <a:defRPr sz="1200">
                <a:solidFill>
                  <a:schemeClr val="tx1"/>
                </a:solidFill>
                <a:latin typeface="Arial" panose="020B0604020202020204" pitchFamily="34" charset="0"/>
              </a:defRPr>
            </a:lvl8pPr>
            <a:lvl9pPr marL="3885804" indent="-228577"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7AF027-05D0-4E68-B02B-1C550C31093C}" type="slidenum">
              <a:rPr lang="en-US" altLang="en-US" smtClean="0"/>
              <a:pPr>
                <a:spcBef>
                  <a:spcPct val="0"/>
                </a:spcBef>
              </a:pPr>
              <a:t>36</a:t>
            </a:fld>
            <a:endParaRPr lang="en-US" altLang="en-US" smtClean="0"/>
          </a:p>
        </p:txBody>
      </p:sp>
      <p:sp>
        <p:nvSpPr>
          <p:cNvPr id="13315" name="Rectangle 2"/>
          <p:cNvSpPr>
            <a:spLocks noGrp="1" noRot="1" noChangeAspect="1" noChangeArrowheads="1" noTextEdit="1"/>
          </p:cNvSpPr>
          <p:nvPr>
            <p:ph type="sldImg"/>
          </p:nvPr>
        </p:nvSpPr>
        <p:spPr>
          <a:xfrm>
            <a:off x="89025" y="745610"/>
            <a:ext cx="6627564" cy="3729633"/>
          </a:xfrm>
          <a:ln/>
        </p:spPr>
      </p:sp>
      <p:sp>
        <p:nvSpPr>
          <p:cNvPr id="13316"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916200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54939" y="9445170"/>
            <a:ext cx="2949100" cy="4972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1" tIns="45715" rIns="91431" bIns="45715"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CD117B1-79FF-4935-AB97-933A63AD959B}" type="slidenum">
              <a:rPr lang="en-US" altLang="en-US"/>
              <a:pPr algn="r" eaLnBrk="1" hangingPunct="1">
                <a:spcBef>
                  <a:spcPct val="0"/>
                </a:spcBef>
              </a:pPr>
              <a:t>43</a:t>
            </a:fld>
            <a:endParaRPr lang="en-US" altLang="en-US"/>
          </a:p>
        </p:txBody>
      </p:sp>
      <p:sp>
        <p:nvSpPr>
          <p:cNvPr id="39939" name="Rectangle 2"/>
          <p:cNvSpPr>
            <a:spLocks noGrp="1" noRot="1" noChangeAspect="1" noChangeArrowheads="1" noTextEdit="1"/>
          </p:cNvSpPr>
          <p:nvPr>
            <p:ph type="sldImg"/>
          </p:nvPr>
        </p:nvSpPr>
        <p:spPr>
          <a:xfrm>
            <a:off x="89025" y="745610"/>
            <a:ext cx="6627564" cy="3729633"/>
          </a:xfrm>
          <a:ln/>
        </p:spPr>
      </p:sp>
      <p:sp>
        <p:nvSpPr>
          <p:cNvPr id="3994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933042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3854939" y="9445170"/>
            <a:ext cx="2949100" cy="4972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1" tIns="45715" rIns="91431" bIns="45715"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4AD0C7D-C0EA-46EB-995D-476D5DB1B89E}" type="slidenum">
              <a:rPr lang="en-US" altLang="en-US"/>
              <a:pPr algn="r" eaLnBrk="1" hangingPunct="1">
                <a:spcBef>
                  <a:spcPct val="0"/>
                </a:spcBef>
              </a:pPr>
              <a:t>44</a:t>
            </a:fld>
            <a:endParaRPr lang="en-US" altLang="en-US"/>
          </a:p>
        </p:txBody>
      </p:sp>
      <p:sp>
        <p:nvSpPr>
          <p:cNvPr id="41987" name="Rectangle 2"/>
          <p:cNvSpPr>
            <a:spLocks noGrp="1" noRot="1" noChangeAspect="1" noChangeArrowheads="1" noTextEdit="1"/>
          </p:cNvSpPr>
          <p:nvPr>
            <p:ph type="sldImg"/>
          </p:nvPr>
        </p:nvSpPr>
        <p:spPr>
          <a:xfrm>
            <a:off x="89025" y="745610"/>
            <a:ext cx="6627564" cy="3729633"/>
          </a:xfrm>
          <a:ln/>
        </p:spPr>
      </p:sp>
      <p:sp>
        <p:nvSpPr>
          <p:cNvPr id="41988"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075852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54939" y="9445170"/>
            <a:ext cx="2949100" cy="4972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1" tIns="45715" rIns="91431" bIns="45715"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62DBDC3-A6FB-4BC2-BDFC-096A075D40EC}" type="slidenum">
              <a:rPr lang="en-US" altLang="en-US"/>
              <a:pPr algn="r" eaLnBrk="1" hangingPunct="1">
                <a:spcBef>
                  <a:spcPct val="0"/>
                </a:spcBef>
              </a:pPr>
              <a:t>45</a:t>
            </a:fld>
            <a:endParaRPr lang="en-US" altLang="en-US"/>
          </a:p>
        </p:txBody>
      </p:sp>
      <p:sp>
        <p:nvSpPr>
          <p:cNvPr id="44035" name="Rectangle 2"/>
          <p:cNvSpPr>
            <a:spLocks noGrp="1" noRot="1" noChangeAspect="1" noChangeArrowheads="1" noTextEdit="1"/>
          </p:cNvSpPr>
          <p:nvPr>
            <p:ph type="sldImg"/>
          </p:nvPr>
        </p:nvSpPr>
        <p:spPr>
          <a:xfrm>
            <a:off x="89025" y="745610"/>
            <a:ext cx="6627564" cy="3729633"/>
          </a:xfrm>
          <a:ln/>
        </p:spPr>
      </p:sp>
      <p:sp>
        <p:nvSpPr>
          <p:cNvPr id="44036"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277289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54939" y="9445170"/>
            <a:ext cx="2949100" cy="4972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1" tIns="45715" rIns="91431" bIns="45715"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9666796-C0A4-41D5-9499-612509A565D1}" type="slidenum">
              <a:rPr lang="en-US" altLang="en-US"/>
              <a:pPr algn="r" eaLnBrk="1" hangingPunct="1">
                <a:spcBef>
                  <a:spcPct val="0"/>
                </a:spcBef>
              </a:pPr>
              <a:t>46</a:t>
            </a:fld>
            <a:endParaRPr lang="en-US" altLang="en-US"/>
          </a:p>
        </p:txBody>
      </p:sp>
      <p:sp>
        <p:nvSpPr>
          <p:cNvPr id="46083" name="Rectangle 2"/>
          <p:cNvSpPr>
            <a:spLocks noGrp="1" noRot="1" noChangeAspect="1" noChangeArrowheads="1" noTextEdit="1"/>
          </p:cNvSpPr>
          <p:nvPr>
            <p:ph type="sldImg"/>
          </p:nvPr>
        </p:nvSpPr>
        <p:spPr>
          <a:xfrm>
            <a:off x="89025" y="745610"/>
            <a:ext cx="6627564" cy="3729633"/>
          </a:xfrm>
          <a:ln/>
        </p:spPr>
      </p:sp>
      <p:sp>
        <p:nvSpPr>
          <p:cNvPr id="46084"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901018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54939" y="9445170"/>
            <a:ext cx="2949100" cy="4972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1" tIns="45715" rIns="91431" bIns="45715"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61627B5-A21D-4695-8C82-DD43DA217E75}" type="slidenum">
              <a:rPr lang="en-US" altLang="en-US"/>
              <a:pPr algn="r" eaLnBrk="1" hangingPunct="1">
                <a:spcBef>
                  <a:spcPct val="0"/>
                </a:spcBef>
              </a:pPr>
              <a:t>47</a:t>
            </a:fld>
            <a:endParaRPr lang="en-US" altLang="en-US"/>
          </a:p>
        </p:txBody>
      </p:sp>
      <p:sp>
        <p:nvSpPr>
          <p:cNvPr id="37891" name="Rectangle 2"/>
          <p:cNvSpPr>
            <a:spLocks noGrp="1" noRot="1" noChangeAspect="1" noChangeArrowheads="1" noTextEdit="1"/>
          </p:cNvSpPr>
          <p:nvPr>
            <p:ph type="sldImg"/>
          </p:nvPr>
        </p:nvSpPr>
        <p:spPr>
          <a:xfrm>
            <a:off x="89025" y="745610"/>
            <a:ext cx="6627564" cy="3729633"/>
          </a:xfrm>
          <a:ln/>
        </p:spPr>
      </p:sp>
      <p:sp>
        <p:nvSpPr>
          <p:cNvPr id="37892"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013297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E8C7A54-AA62-4C41-A54C-3A2089508505}" type="slidenum">
              <a:rPr lang="en-GB" smtClean="0"/>
              <a:pPr>
                <a:defRPr/>
              </a:pPr>
              <a:t>51</a:t>
            </a:fld>
            <a:endParaRPr lang="en-GB" dirty="0"/>
          </a:p>
        </p:txBody>
      </p:sp>
    </p:spTree>
    <p:extLst>
      <p:ext uri="{BB962C8B-B14F-4D97-AF65-F5344CB8AC3E}">
        <p14:creationId xmlns:p14="http://schemas.microsoft.com/office/powerpoint/2010/main" val="3537832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solidFill>
                  <a:srgbClr val="000000"/>
                </a:solidFill>
              </a:rPr>
              <a:pPr>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cleo.net.uk/resources/displayframe.php?src=308/consultants_resources/_files/intespur2.swf"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37.x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wmf"/><Relationship Id="rId7" Type="http://schemas.openxmlformats.org/officeDocument/2006/relationships/image" Target="../media/image48.w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4.wmf"/><Relationship Id="rId5" Type="http://schemas.openxmlformats.org/officeDocument/2006/relationships/image" Target="../media/image47.wmf"/><Relationship Id="rId4" Type="http://schemas.openxmlformats.org/officeDocument/2006/relationships/image" Target="../media/image46.wmf"/></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River Formations</a:t>
            </a:r>
            <a:endParaRPr lang="en-GB" dirty="0"/>
          </a:p>
        </p:txBody>
      </p:sp>
      <p:pic>
        <p:nvPicPr>
          <p:cNvPr id="3" name="Picture 2"/>
          <p:cNvPicPr>
            <a:picLocks noChangeAspect="1"/>
          </p:cNvPicPr>
          <p:nvPr/>
        </p:nvPicPr>
        <p:blipFill>
          <a:blip r:embed="rId2"/>
          <a:stretch>
            <a:fillRect/>
          </a:stretch>
        </p:blipFill>
        <p:spPr>
          <a:xfrm>
            <a:off x="755576" y="1844824"/>
            <a:ext cx="2805066" cy="3740088"/>
          </a:xfrm>
          <a:prstGeom prst="rect">
            <a:avLst/>
          </a:prstGeom>
        </p:spPr>
      </p:pic>
      <p:pic>
        <p:nvPicPr>
          <p:cNvPr id="1026" name="Picture 2" descr="Image result for oxbow la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1532036"/>
            <a:ext cx="3826768" cy="25312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3827226" y="4100945"/>
            <a:ext cx="3972495" cy="2489803"/>
          </a:xfrm>
          <a:prstGeom prst="rect">
            <a:avLst/>
          </a:prstGeom>
        </p:spPr>
      </p:pic>
    </p:spTree>
    <p:extLst>
      <p:ext uri="{BB962C8B-B14F-4D97-AF65-F5344CB8AC3E}">
        <p14:creationId xmlns:p14="http://schemas.microsoft.com/office/powerpoint/2010/main" val="1488259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you need to know?</a:t>
            </a:r>
            <a:endParaRPr lang="en-GB" dirty="0"/>
          </a:p>
        </p:txBody>
      </p:sp>
      <p:sp>
        <p:nvSpPr>
          <p:cNvPr id="3" name="Content Placeholder 2"/>
          <p:cNvSpPr>
            <a:spLocks noGrp="1"/>
          </p:cNvSpPr>
          <p:nvPr>
            <p:ph idx="1"/>
          </p:nvPr>
        </p:nvSpPr>
        <p:spPr>
          <a:xfrm>
            <a:off x="457200" y="1600200"/>
            <a:ext cx="8229600" cy="4061048"/>
          </a:xfrm>
          <a:solidFill>
            <a:schemeClr val="bg1"/>
          </a:solidFill>
          <a:ln>
            <a:solidFill>
              <a:schemeClr val="tx1"/>
            </a:solidFill>
          </a:ln>
        </p:spPr>
        <p:txBody>
          <a:bodyPr/>
          <a:lstStyle/>
          <a:p>
            <a:r>
              <a:rPr lang="en-GB" sz="2800" dirty="0" smtClean="0"/>
              <a:t>Explain the formation of:</a:t>
            </a:r>
          </a:p>
          <a:p>
            <a:pPr algn="ctr"/>
            <a:r>
              <a:rPr lang="en-GB" sz="2800" dirty="0" smtClean="0"/>
              <a:t>V Shape Valley</a:t>
            </a:r>
          </a:p>
          <a:p>
            <a:pPr algn="ctr"/>
            <a:r>
              <a:rPr lang="en-GB" sz="2800" dirty="0" smtClean="0"/>
              <a:t>Waterfall</a:t>
            </a:r>
          </a:p>
          <a:p>
            <a:pPr algn="ctr"/>
            <a:r>
              <a:rPr lang="en-GB" sz="2800" dirty="0" smtClean="0"/>
              <a:t>Meander</a:t>
            </a:r>
          </a:p>
          <a:p>
            <a:pPr algn="ctr"/>
            <a:r>
              <a:rPr lang="en-GB" sz="2800" dirty="0" smtClean="0"/>
              <a:t>Oxbow Lake</a:t>
            </a:r>
          </a:p>
          <a:p>
            <a:pPr algn="ctr"/>
            <a:endParaRPr lang="en-GB" sz="2800" dirty="0"/>
          </a:p>
          <a:p>
            <a:r>
              <a:rPr lang="en-GB" sz="2800" dirty="0" smtClean="0"/>
              <a:t>Just been brought into New Higher (won’t be in past papers).  </a:t>
            </a:r>
            <a:endParaRPr lang="en-GB" sz="2800" dirty="0"/>
          </a:p>
          <a:p>
            <a:endParaRPr lang="en-GB" dirty="0"/>
          </a:p>
        </p:txBody>
      </p:sp>
    </p:spTree>
    <p:extLst>
      <p:ext uri="{BB962C8B-B14F-4D97-AF65-F5344CB8AC3E}">
        <p14:creationId xmlns:p14="http://schemas.microsoft.com/office/powerpoint/2010/main" val="39781692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rot="20506511">
            <a:off x="1151620" y="2236357"/>
            <a:ext cx="6840760" cy="1200329"/>
          </a:xfrm>
          <a:prstGeom prst="rect">
            <a:avLst/>
          </a:prstGeom>
          <a:solidFill>
            <a:schemeClr val="bg1"/>
          </a:solidFill>
          <a:ln>
            <a:solidFill>
              <a:schemeClr val="tx1"/>
            </a:solidFill>
          </a:ln>
        </p:spPr>
        <p:txBody>
          <a:bodyPr wrap="square" rtlCol="0">
            <a:spAutoFit/>
          </a:bodyPr>
          <a:lstStyle/>
          <a:p>
            <a:r>
              <a:rPr lang="en-GB" dirty="0" smtClean="0"/>
              <a:t>Formations - what can you remember from way back?</a:t>
            </a:r>
            <a:endParaRPr lang="en-GB" dirty="0"/>
          </a:p>
        </p:txBody>
      </p:sp>
    </p:spTree>
    <p:extLst>
      <p:ext uri="{BB962C8B-B14F-4D97-AF65-F5344CB8AC3E}">
        <p14:creationId xmlns:p14="http://schemas.microsoft.com/office/powerpoint/2010/main" val="2004750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192"/>
            <a:ext cx="9249919" cy="6862192"/>
          </a:xfrm>
          <a:prstGeom prst="rect">
            <a:avLst/>
          </a:prstGeom>
        </p:spPr>
      </p:pic>
      <p:sp>
        <p:nvSpPr>
          <p:cNvPr id="2" name="Title 1"/>
          <p:cNvSpPr>
            <a:spLocks noGrp="1"/>
          </p:cNvSpPr>
          <p:nvPr>
            <p:ph type="title"/>
          </p:nvPr>
        </p:nvSpPr>
        <p:spPr>
          <a:xfrm rot="20903411">
            <a:off x="510159" y="2420888"/>
            <a:ext cx="8229600" cy="1143000"/>
          </a:xfrm>
          <a:solidFill>
            <a:schemeClr val="bg1"/>
          </a:solidFill>
          <a:ln>
            <a:solidFill>
              <a:schemeClr val="tx1"/>
            </a:solidFill>
          </a:ln>
        </p:spPr>
        <p:txBody>
          <a:bodyPr/>
          <a:lstStyle/>
          <a:p>
            <a:r>
              <a:rPr lang="en-GB" dirty="0" smtClean="0"/>
              <a:t>Time Travel Back to S3….</a:t>
            </a:r>
            <a:endParaRPr lang="en-GB" dirty="0"/>
          </a:p>
        </p:txBody>
      </p:sp>
    </p:spTree>
    <p:extLst>
      <p:ext uri="{BB962C8B-B14F-4D97-AF65-F5344CB8AC3E}">
        <p14:creationId xmlns:p14="http://schemas.microsoft.com/office/powerpoint/2010/main" val="2762225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9189245" cy="6858001"/>
          </a:xfrm>
          <a:prstGeom prst="rect">
            <a:avLst/>
          </a:prstGeom>
        </p:spPr>
      </p:pic>
      <p:sp>
        <p:nvSpPr>
          <p:cNvPr id="2" name="Title 1"/>
          <p:cNvSpPr>
            <a:spLocks noGrp="1"/>
          </p:cNvSpPr>
          <p:nvPr>
            <p:ph type="title"/>
          </p:nvPr>
        </p:nvSpPr>
        <p:spPr>
          <a:xfrm>
            <a:off x="479821" y="4221088"/>
            <a:ext cx="8229600" cy="1143000"/>
          </a:xfrm>
          <a:solidFill>
            <a:schemeClr val="bg1"/>
          </a:solidFill>
          <a:ln>
            <a:solidFill>
              <a:schemeClr val="tx1"/>
            </a:solidFill>
          </a:ln>
        </p:spPr>
        <p:txBody>
          <a:bodyPr/>
          <a:lstStyle/>
          <a:p>
            <a:r>
              <a:rPr lang="en-GB" dirty="0" smtClean="0"/>
              <a:t>River Profile and Characteristics!!</a:t>
            </a:r>
            <a:endParaRPr lang="en-GB" dirty="0"/>
          </a:p>
        </p:txBody>
      </p:sp>
    </p:spTree>
    <p:extLst>
      <p:ext uri="{BB962C8B-B14F-4D97-AF65-F5344CB8AC3E}">
        <p14:creationId xmlns:p14="http://schemas.microsoft.com/office/powerpoint/2010/main" val="3460955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Key Processes</a:t>
            </a:r>
            <a:endParaRPr lang="en-GB" dirty="0"/>
          </a:p>
        </p:txBody>
      </p:sp>
      <p:sp>
        <p:nvSpPr>
          <p:cNvPr id="3" name="Content Placeholder 2"/>
          <p:cNvSpPr>
            <a:spLocks noGrp="1"/>
          </p:cNvSpPr>
          <p:nvPr>
            <p:ph idx="1"/>
          </p:nvPr>
        </p:nvSpPr>
        <p:spPr>
          <a:xfrm>
            <a:off x="457200" y="1556792"/>
            <a:ext cx="8229600" cy="2548880"/>
          </a:xfrm>
          <a:solidFill>
            <a:schemeClr val="bg1"/>
          </a:solidFill>
          <a:ln>
            <a:solidFill>
              <a:schemeClr val="tx1"/>
            </a:solidFill>
          </a:ln>
        </p:spPr>
        <p:txBody>
          <a:bodyPr/>
          <a:lstStyle/>
          <a:p>
            <a:r>
              <a:rPr lang="en-GB" dirty="0" smtClean="0"/>
              <a:t>Abrasion</a:t>
            </a:r>
          </a:p>
          <a:p>
            <a:r>
              <a:rPr lang="en-GB" dirty="0" smtClean="0"/>
              <a:t>Hydraulic Action</a:t>
            </a:r>
          </a:p>
          <a:p>
            <a:r>
              <a:rPr lang="en-GB" dirty="0" smtClean="0"/>
              <a:t>Solution</a:t>
            </a:r>
          </a:p>
          <a:p>
            <a:r>
              <a:rPr lang="en-GB" dirty="0" smtClean="0"/>
              <a:t>Freeze Thaw Weathering</a:t>
            </a:r>
          </a:p>
          <a:p>
            <a:endParaRPr lang="en-GB" dirty="0"/>
          </a:p>
        </p:txBody>
      </p:sp>
      <p:pic>
        <p:nvPicPr>
          <p:cNvPr id="2050" name="Picture 2" descr="Image result for excited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3789040"/>
            <a:ext cx="2546342" cy="2917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8697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7975" y="332656"/>
            <a:ext cx="8229600" cy="1944216"/>
          </a:xfrm>
          <a:solidFill>
            <a:schemeClr val="bg1"/>
          </a:solidFill>
          <a:ln>
            <a:solidFill>
              <a:schemeClr val="tx1"/>
            </a:solidFill>
          </a:ln>
        </p:spPr>
        <p:txBody>
          <a:bodyPr/>
          <a:lstStyle/>
          <a:p>
            <a:r>
              <a:rPr lang="en-GB" sz="6000" dirty="0" smtClean="0"/>
              <a:t>Upper Course – V Shape Valley </a:t>
            </a:r>
          </a:p>
        </p:txBody>
      </p:sp>
      <p:sp>
        <p:nvSpPr>
          <p:cNvPr id="16386" name="AutoShape 2" descr="Image result for riv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492895"/>
            <a:ext cx="6912768" cy="38404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27044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do you notice?</a:t>
            </a:r>
            <a:endParaRPr lang="en-GB" dirty="0"/>
          </a:p>
        </p:txBody>
      </p:sp>
      <p:sp>
        <p:nvSpPr>
          <p:cNvPr id="3" name="Content Placeholder 2"/>
          <p:cNvSpPr>
            <a:spLocks noGrp="1"/>
          </p:cNvSpPr>
          <p:nvPr>
            <p:ph idx="1"/>
          </p:nvPr>
        </p:nvSpPr>
        <p:spPr/>
        <p:txBody>
          <a:bodyPr/>
          <a:lstStyle/>
          <a:p>
            <a:endParaRPr lang="en-GB"/>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772816"/>
            <a:ext cx="8249108" cy="458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91279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1" y="0"/>
            <a:ext cx="38528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 Box 1029"/>
          <p:cNvSpPr txBox="1">
            <a:spLocks noChangeArrowheads="1"/>
          </p:cNvSpPr>
          <p:nvPr/>
        </p:nvSpPr>
        <p:spPr bwMode="auto">
          <a:xfrm>
            <a:off x="1143001" y="6461128"/>
            <a:ext cx="53197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Bef>
                <a:spcPct val="50000"/>
              </a:spcBef>
              <a:spcAft>
                <a:spcPts val="0"/>
              </a:spcAft>
              <a:buFontTx/>
              <a:buNone/>
            </a:pPr>
            <a:r>
              <a:rPr lang="en-GB" altLang="en-US" sz="1000" b="0">
                <a:solidFill>
                  <a:srgbClr val="103154"/>
                </a:solidFill>
                <a:ea typeface="+mn-ea"/>
                <a:hlinkClick r:id="rId3"/>
              </a:rPr>
              <a:t>http://www.cleo.net.uk/resources/displayframe.php?src=308/consultants_resources%2f_files%2fintespur2.swf</a:t>
            </a:r>
            <a:r>
              <a:rPr lang="en-GB" altLang="en-US" sz="1000" b="0">
                <a:solidFill>
                  <a:srgbClr val="103154"/>
                </a:solidFill>
                <a:ea typeface="+mn-ea"/>
              </a:rPr>
              <a:t> </a:t>
            </a:r>
          </a:p>
        </p:txBody>
      </p:sp>
      <p:sp>
        <p:nvSpPr>
          <p:cNvPr id="6" name="Rectangle 5"/>
          <p:cNvSpPr/>
          <p:nvPr/>
        </p:nvSpPr>
        <p:spPr>
          <a:xfrm>
            <a:off x="4731609" y="733597"/>
            <a:ext cx="3461204" cy="584775"/>
          </a:xfrm>
          <a:prstGeom prst="rect">
            <a:avLst/>
          </a:prstGeom>
          <a:noFill/>
        </p:spPr>
        <p:txBody>
          <a:bodyPr wrap="none">
            <a:spAutoFit/>
          </a:bodyPr>
          <a:lstStyle/>
          <a:p>
            <a:pPr algn="ctr" eaLnBrk="1" fontAlgn="auto" hangingPunct="1">
              <a:spcBef>
                <a:spcPts val="0"/>
              </a:spcBef>
              <a:spcAft>
                <a:spcPts val="0"/>
              </a:spcAft>
              <a:defRPr/>
            </a:pPr>
            <a:r>
              <a:rPr lang="en-US" sz="3200" dirty="0">
                <a:ln w="22225">
                  <a:solidFill>
                    <a:srgbClr val="F1B015"/>
                  </a:solidFill>
                  <a:prstDash val="solid"/>
                </a:ln>
                <a:solidFill>
                  <a:srgbClr val="F1B015">
                    <a:lumMod val="40000"/>
                    <a:lumOff val="60000"/>
                  </a:srgbClr>
                </a:solidFill>
                <a:latin typeface="Century Gothic" panose="020B0502020202020204" pitchFamily="34" charset="0"/>
                <a:ea typeface="+mn-ea"/>
              </a:rPr>
              <a:t>V-shaped valley</a:t>
            </a:r>
          </a:p>
        </p:txBody>
      </p:sp>
      <p:sp>
        <p:nvSpPr>
          <p:cNvPr id="9" name="Rectangle 8"/>
          <p:cNvSpPr/>
          <p:nvPr/>
        </p:nvSpPr>
        <p:spPr>
          <a:xfrm>
            <a:off x="4592147" y="2129289"/>
            <a:ext cx="3740127" cy="584775"/>
          </a:xfrm>
          <a:prstGeom prst="rect">
            <a:avLst/>
          </a:prstGeom>
          <a:noFill/>
        </p:spPr>
        <p:txBody>
          <a:bodyPr wrap="none">
            <a:spAutoFit/>
          </a:bodyPr>
          <a:lstStyle/>
          <a:p>
            <a:pPr algn="ctr" eaLnBrk="1" fontAlgn="auto" hangingPunct="1">
              <a:spcBef>
                <a:spcPts val="0"/>
              </a:spcBef>
              <a:spcAft>
                <a:spcPts val="0"/>
              </a:spcAft>
              <a:defRPr/>
            </a:pPr>
            <a:r>
              <a:rPr lang="en-GB" sz="3200" dirty="0">
                <a:ln w="22225">
                  <a:solidFill>
                    <a:srgbClr val="F1B015"/>
                  </a:solidFill>
                  <a:prstDash val="solid"/>
                </a:ln>
                <a:solidFill>
                  <a:srgbClr val="F1B015">
                    <a:lumMod val="40000"/>
                    <a:lumOff val="60000"/>
                  </a:srgbClr>
                </a:solidFill>
                <a:latin typeface="Century Gothic" panose="020B0502020202020204" pitchFamily="34" charset="0"/>
                <a:ea typeface="+mn-ea"/>
              </a:rPr>
              <a:t>Steep valley sides</a:t>
            </a:r>
          </a:p>
        </p:txBody>
      </p:sp>
      <p:sp>
        <p:nvSpPr>
          <p:cNvPr id="10" name="Rectangle 9"/>
          <p:cNvSpPr/>
          <p:nvPr/>
        </p:nvSpPr>
        <p:spPr>
          <a:xfrm>
            <a:off x="4641577" y="3429004"/>
            <a:ext cx="3669594" cy="584775"/>
          </a:xfrm>
          <a:prstGeom prst="rect">
            <a:avLst/>
          </a:prstGeom>
          <a:noFill/>
        </p:spPr>
        <p:txBody>
          <a:bodyPr wrap="none">
            <a:spAutoFit/>
          </a:bodyPr>
          <a:lstStyle/>
          <a:p>
            <a:pPr algn="ctr" eaLnBrk="1" fontAlgn="auto" hangingPunct="1">
              <a:spcBef>
                <a:spcPts val="0"/>
              </a:spcBef>
              <a:spcAft>
                <a:spcPts val="0"/>
              </a:spcAft>
              <a:defRPr/>
            </a:pPr>
            <a:r>
              <a:rPr lang="en-GB" sz="3200" dirty="0">
                <a:ln w="22225">
                  <a:solidFill>
                    <a:srgbClr val="F1B015"/>
                  </a:solidFill>
                  <a:prstDash val="solid"/>
                </a:ln>
                <a:solidFill>
                  <a:srgbClr val="F1B015">
                    <a:lumMod val="40000"/>
                    <a:lumOff val="60000"/>
                  </a:srgbClr>
                </a:solidFill>
                <a:latin typeface="Century Gothic" panose="020B0502020202020204" pitchFamily="34" charset="0"/>
                <a:ea typeface="+mn-ea"/>
              </a:rPr>
              <a:t>Interlocking spurs</a:t>
            </a:r>
          </a:p>
        </p:txBody>
      </p:sp>
      <p:cxnSp>
        <p:nvCxnSpPr>
          <p:cNvPr id="3" name="Straight Arrow Connector 2"/>
          <p:cNvCxnSpPr>
            <a:stCxn id="6" idx="1"/>
          </p:cNvCxnSpPr>
          <p:nvPr/>
        </p:nvCxnSpPr>
        <p:spPr>
          <a:xfrm flipH="1">
            <a:off x="3298936" y="1025985"/>
            <a:ext cx="1432673" cy="1688077"/>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4457702" y="2386528"/>
            <a:ext cx="812501" cy="1042475"/>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411328" y="3823463"/>
            <a:ext cx="1847407" cy="930951"/>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3802857" y="3817363"/>
            <a:ext cx="1463692" cy="1180306"/>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 name="Freeform 1"/>
          <p:cNvSpPr/>
          <p:nvPr/>
        </p:nvSpPr>
        <p:spPr>
          <a:xfrm>
            <a:off x="1366243" y="2202656"/>
            <a:ext cx="1535907" cy="1940720"/>
          </a:xfrm>
          <a:custGeom>
            <a:avLst/>
            <a:gdLst/>
            <a:ahLst/>
            <a:cxnLst/>
            <a:rect l="0" t="0" r="0" b="0"/>
            <a:pathLst>
              <a:path w="2047876" h="1940720">
                <a:moveTo>
                  <a:pt x="35719" y="11907"/>
                </a:moveTo>
                <a:lnTo>
                  <a:pt x="35719" y="11907"/>
                </a:lnTo>
                <a:lnTo>
                  <a:pt x="23813" y="11907"/>
                </a:lnTo>
                <a:lnTo>
                  <a:pt x="23813" y="11907"/>
                </a:lnTo>
                <a:lnTo>
                  <a:pt x="11907" y="11907"/>
                </a:lnTo>
                <a:lnTo>
                  <a:pt x="0" y="0"/>
                </a:lnTo>
                <a:lnTo>
                  <a:pt x="0" y="11907"/>
                </a:lnTo>
                <a:lnTo>
                  <a:pt x="0" y="11907"/>
                </a:lnTo>
                <a:lnTo>
                  <a:pt x="0" y="11907"/>
                </a:lnTo>
                <a:lnTo>
                  <a:pt x="11907" y="23813"/>
                </a:lnTo>
                <a:lnTo>
                  <a:pt x="11907" y="47625"/>
                </a:lnTo>
                <a:lnTo>
                  <a:pt x="23813" y="47625"/>
                </a:lnTo>
                <a:lnTo>
                  <a:pt x="23813" y="71438"/>
                </a:lnTo>
                <a:lnTo>
                  <a:pt x="35719" y="83344"/>
                </a:lnTo>
                <a:lnTo>
                  <a:pt x="47625" y="107157"/>
                </a:lnTo>
                <a:lnTo>
                  <a:pt x="59532" y="119063"/>
                </a:lnTo>
                <a:lnTo>
                  <a:pt x="71438" y="142875"/>
                </a:lnTo>
                <a:lnTo>
                  <a:pt x="83344" y="166688"/>
                </a:lnTo>
                <a:lnTo>
                  <a:pt x="107157" y="190500"/>
                </a:lnTo>
                <a:lnTo>
                  <a:pt x="130969" y="226219"/>
                </a:lnTo>
                <a:lnTo>
                  <a:pt x="154782" y="250032"/>
                </a:lnTo>
                <a:lnTo>
                  <a:pt x="166688" y="273844"/>
                </a:lnTo>
                <a:lnTo>
                  <a:pt x="202407" y="297657"/>
                </a:lnTo>
                <a:lnTo>
                  <a:pt x="226219" y="321469"/>
                </a:lnTo>
                <a:lnTo>
                  <a:pt x="250032" y="357188"/>
                </a:lnTo>
                <a:lnTo>
                  <a:pt x="273844" y="381000"/>
                </a:lnTo>
                <a:lnTo>
                  <a:pt x="297657" y="416719"/>
                </a:lnTo>
                <a:lnTo>
                  <a:pt x="333375" y="440532"/>
                </a:lnTo>
                <a:lnTo>
                  <a:pt x="357188" y="476250"/>
                </a:lnTo>
                <a:lnTo>
                  <a:pt x="392907" y="511969"/>
                </a:lnTo>
                <a:lnTo>
                  <a:pt x="416719" y="535782"/>
                </a:lnTo>
                <a:lnTo>
                  <a:pt x="452438" y="559594"/>
                </a:lnTo>
                <a:lnTo>
                  <a:pt x="488157" y="595313"/>
                </a:lnTo>
                <a:lnTo>
                  <a:pt x="511969" y="619125"/>
                </a:lnTo>
                <a:lnTo>
                  <a:pt x="547688" y="654844"/>
                </a:lnTo>
                <a:lnTo>
                  <a:pt x="571500" y="690563"/>
                </a:lnTo>
                <a:lnTo>
                  <a:pt x="607219" y="726282"/>
                </a:lnTo>
                <a:lnTo>
                  <a:pt x="642938" y="750094"/>
                </a:lnTo>
                <a:lnTo>
                  <a:pt x="678657" y="785813"/>
                </a:lnTo>
                <a:lnTo>
                  <a:pt x="714375" y="821532"/>
                </a:lnTo>
                <a:lnTo>
                  <a:pt x="738188" y="845344"/>
                </a:lnTo>
                <a:lnTo>
                  <a:pt x="773907" y="869157"/>
                </a:lnTo>
                <a:lnTo>
                  <a:pt x="809625" y="904875"/>
                </a:lnTo>
                <a:lnTo>
                  <a:pt x="845344" y="928688"/>
                </a:lnTo>
                <a:lnTo>
                  <a:pt x="881063" y="952500"/>
                </a:lnTo>
                <a:lnTo>
                  <a:pt x="916782" y="976313"/>
                </a:lnTo>
                <a:lnTo>
                  <a:pt x="952500" y="1012032"/>
                </a:lnTo>
                <a:lnTo>
                  <a:pt x="988219" y="1023938"/>
                </a:lnTo>
                <a:lnTo>
                  <a:pt x="1012032" y="1047750"/>
                </a:lnTo>
                <a:lnTo>
                  <a:pt x="1047750" y="1071563"/>
                </a:lnTo>
                <a:lnTo>
                  <a:pt x="1083469" y="1095375"/>
                </a:lnTo>
                <a:lnTo>
                  <a:pt x="1107282" y="1107282"/>
                </a:lnTo>
                <a:lnTo>
                  <a:pt x="1131094" y="1131094"/>
                </a:lnTo>
                <a:lnTo>
                  <a:pt x="1166813" y="1154907"/>
                </a:lnTo>
                <a:lnTo>
                  <a:pt x="1190625" y="1178719"/>
                </a:lnTo>
                <a:lnTo>
                  <a:pt x="1214438" y="1190625"/>
                </a:lnTo>
                <a:lnTo>
                  <a:pt x="1238250" y="1214438"/>
                </a:lnTo>
                <a:lnTo>
                  <a:pt x="1273969" y="1238250"/>
                </a:lnTo>
                <a:lnTo>
                  <a:pt x="1297782" y="1262063"/>
                </a:lnTo>
                <a:lnTo>
                  <a:pt x="1321594" y="1273969"/>
                </a:lnTo>
                <a:lnTo>
                  <a:pt x="1345407" y="1297782"/>
                </a:lnTo>
                <a:lnTo>
                  <a:pt x="1369219" y="1321594"/>
                </a:lnTo>
                <a:lnTo>
                  <a:pt x="1393032" y="1333500"/>
                </a:lnTo>
                <a:lnTo>
                  <a:pt x="1416844" y="1357313"/>
                </a:lnTo>
                <a:lnTo>
                  <a:pt x="1440657" y="1369219"/>
                </a:lnTo>
                <a:lnTo>
                  <a:pt x="1452563" y="1393032"/>
                </a:lnTo>
                <a:lnTo>
                  <a:pt x="1476375" y="1404938"/>
                </a:lnTo>
                <a:lnTo>
                  <a:pt x="1500188" y="1416844"/>
                </a:lnTo>
                <a:lnTo>
                  <a:pt x="1512094" y="1440657"/>
                </a:lnTo>
                <a:lnTo>
                  <a:pt x="1535907" y="1452563"/>
                </a:lnTo>
                <a:lnTo>
                  <a:pt x="1547813" y="1464469"/>
                </a:lnTo>
                <a:lnTo>
                  <a:pt x="1571625" y="1488282"/>
                </a:lnTo>
                <a:lnTo>
                  <a:pt x="1583532" y="1500188"/>
                </a:lnTo>
                <a:lnTo>
                  <a:pt x="1595438" y="1512094"/>
                </a:lnTo>
                <a:lnTo>
                  <a:pt x="1619250" y="1524000"/>
                </a:lnTo>
                <a:lnTo>
                  <a:pt x="1631157" y="1535907"/>
                </a:lnTo>
                <a:lnTo>
                  <a:pt x="1654969" y="1547813"/>
                </a:lnTo>
                <a:lnTo>
                  <a:pt x="1666875" y="1571625"/>
                </a:lnTo>
                <a:lnTo>
                  <a:pt x="1690688" y="1583532"/>
                </a:lnTo>
                <a:lnTo>
                  <a:pt x="1702594" y="1595438"/>
                </a:lnTo>
                <a:lnTo>
                  <a:pt x="1726407" y="1619250"/>
                </a:lnTo>
                <a:lnTo>
                  <a:pt x="1738313" y="1631157"/>
                </a:lnTo>
                <a:lnTo>
                  <a:pt x="1762125" y="1654969"/>
                </a:lnTo>
                <a:lnTo>
                  <a:pt x="1785938" y="1678782"/>
                </a:lnTo>
                <a:lnTo>
                  <a:pt x="1809750" y="1702594"/>
                </a:lnTo>
                <a:lnTo>
                  <a:pt x="1833563" y="1726407"/>
                </a:lnTo>
                <a:lnTo>
                  <a:pt x="1857375" y="1750219"/>
                </a:lnTo>
                <a:lnTo>
                  <a:pt x="1881188" y="1762125"/>
                </a:lnTo>
                <a:lnTo>
                  <a:pt x="1905000" y="1797844"/>
                </a:lnTo>
                <a:lnTo>
                  <a:pt x="1928813" y="1821657"/>
                </a:lnTo>
                <a:lnTo>
                  <a:pt x="1952625" y="1845469"/>
                </a:lnTo>
                <a:lnTo>
                  <a:pt x="1976438" y="1869282"/>
                </a:lnTo>
                <a:lnTo>
                  <a:pt x="2000250" y="1893094"/>
                </a:lnTo>
                <a:lnTo>
                  <a:pt x="2024063" y="1916907"/>
                </a:lnTo>
                <a:lnTo>
                  <a:pt x="2035969" y="1940719"/>
                </a:lnTo>
                <a:lnTo>
                  <a:pt x="2047875" y="1940719"/>
                </a:lnTo>
                <a:lnTo>
                  <a:pt x="2047875" y="1940719"/>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eaLnBrk="1" fontAlgn="auto" hangingPunct="1">
              <a:spcBef>
                <a:spcPts val="0"/>
              </a:spcBef>
              <a:spcAft>
                <a:spcPts val="0"/>
              </a:spcAft>
            </a:pPr>
            <a:endParaRPr lang="en-GB" sz="1800" b="0">
              <a:solidFill>
                <a:srgbClr val="103154"/>
              </a:solidFill>
            </a:endParaRPr>
          </a:p>
        </p:txBody>
      </p:sp>
      <p:sp>
        <p:nvSpPr>
          <p:cNvPr id="4" name="Freeform 3"/>
          <p:cNvSpPr/>
          <p:nvPr/>
        </p:nvSpPr>
        <p:spPr>
          <a:xfrm>
            <a:off x="1803798" y="2714625"/>
            <a:ext cx="1259087" cy="1547814"/>
          </a:xfrm>
          <a:custGeom>
            <a:avLst/>
            <a:gdLst/>
            <a:ahLst/>
            <a:cxnLst/>
            <a:rect l="0" t="0" r="0" b="0"/>
            <a:pathLst>
              <a:path w="1678782" h="1547814">
                <a:moveTo>
                  <a:pt x="0" y="0"/>
                </a:moveTo>
                <a:lnTo>
                  <a:pt x="0" y="0"/>
                </a:lnTo>
                <a:lnTo>
                  <a:pt x="0" y="0"/>
                </a:lnTo>
                <a:lnTo>
                  <a:pt x="0" y="0"/>
                </a:lnTo>
                <a:lnTo>
                  <a:pt x="0" y="0"/>
                </a:lnTo>
                <a:lnTo>
                  <a:pt x="0" y="0"/>
                </a:lnTo>
                <a:lnTo>
                  <a:pt x="11906" y="0"/>
                </a:lnTo>
                <a:lnTo>
                  <a:pt x="23812" y="11906"/>
                </a:lnTo>
                <a:lnTo>
                  <a:pt x="35718" y="35719"/>
                </a:lnTo>
                <a:lnTo>
                  <a:pt x="59531" y="59531"/>
                </a:lnTo>
                <a:lnTo>
                  <a:pt x="71437" y="83344"/>
                </a:lnTo>
                <a:lnTo>
                  <a:pt x="107156" y="107156"/>
                </a:lnTo>
                <a:lnTo>
                  <a:pt x="130968" y="142875"/>
                </a:lnTo>
                <a:lnTo>
                  <a:pt x="166687" y="178594"/>
                </a:lnTo>
                <a:lnTo>
                  <a:pt x="202406" y="214313"/>
                </a:lnTo>
                <a:lnTo>
                  <a:pt x="238125" y="250031"/>
                </a:lnTo>
                <a:lnTo>
                  <a:pt x="285750" y="285750"/>
                </a:lnTo>
                <a:lnTo>
                  <a:pt x="333375" y="321469"/>
                </a:lnTo>
                <a:lnTo>
                  <a:pt x="381000" y="369094"/>
                </a:lnTo>
                <a:lnTo>
                  <a:pt x="428625" y="416719"/>
                </a:lnTo>
                <a:lnTo>
                  <a:pt x="476250" y="464344"/>
                </a:lnTo>
                <a:lnTo>
                  <a:pt x="523875" y="511969"/>
                </a:lnTo>
                <a:lnTo>
                  <a:pt x="583406" y="559594"/>
                </a:lnTo>
                <a:lnTo>
                  <a:pt x="642937" y="619125"/>
                </a:lnTo>
                <a:lnTo>
                  <a:pt x="690562" y="666750"/>
                </a:lnTo>
                <a:lnTo>
                  <a:pt x="762000" y="726281"/>
                </a:lnTo>
                <a:lnTo>
                  <a:pt x="821531" y="785813"/>
                </a:lnTo>
                <a:lnTo>
                  <a:pt x="869156" y="833438"/>
                </a:lnTo>
                <a:lnTo>
                  <a:pt x="928687" y="892969"/>
                </a:lnTo>
                <a:lnTo>
                  <a:pt x="988218" y="940594"/>
                </a:lnTo>
                <a:lnTo>
                  <a:pt x="1035843" y="988219"/>
                </a:lnTo>
                <a:lnTo>
                  <a:pt x="1095375" y="1035844"/>
                </a:lnTo>
                <a:lnTo>
                  <a:pt x="1143000" y="1083469"/>
                </a:lnTo>
                <a:lnTo>
                  <a:pt x="1190625" y="1131094"/>
                </a:lnTo>
                <a:lnTo>
                  <a:pt x="1250156" y="1178719"/>
                </a:lnTo>
                <a:lnTo>
                  <a:pt x="1297781" y="1214438"/>
                </a:lnTo>
                <a:lnTo>
                  <a:pt x="1345406" y="1262063"/>
                </a:lnTo>
                <a:lnTo>
                  <a:pt x="1381125" y="1297781"/>
                </a:lnTo>
                <a:lnTo>
                  <a:pt x="1428750" y="1333500"/>
                </a:lnTo>
                <a:lnTo>
                  <a:pt x="1464468" y="1357313"/>
                </a:lnTo>
                <a:lnTo>
                  <a:pt x="1488281" y="1393031"/>
                </a:lnTo>
                <a:lnTo>
                  <a:pt x="1524000" y="1416844"/>
                </a:lnTo>
                <a:lnTo>
                  <a:pt x="1547812" y="1440656"/>
                </a:lnTo>
                <a:lnTo>
                  <a:pt x="1583531" y="1464469"/>
                </a:lnTo>
                <a:lnTo>
                  <a:pt x="1607343" y="1488281"/>
                </a:lnTo>
                <a:lnTo>
                  <a:pt x="1619250" y="1500188"/>
                </a:lnTo>
                <a:lnTo>
                  <a:pt x="1643062" y="1512094"/>
                </a:lnTo>
                <a:lnTo>
                  <a:pt x="1654968" y="1524000"/>
                </a:lnTo>
                <a:lnTo>
                  <a:pt x="1654968" y="1535906"/>
                </a:lnTo>
                <a:lnTo>
                  <a:pt x="1666875" y="1535906"/>
                </a:lnTo>
                <a:lnTo>
                  <a:pt x="1666875" y="1535906"/>
                </a:lnTo>
                <a:lnTo>
                  <a:pt x="1666875" y="1547813"/>
                </a:lnTo>
                <a:lnTo>
                  <a:pt x="1666875"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lnTo>
                  <a:pt x="1678781" y="1547813"/>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eaLnBrk="1" fontAlgn="auto" hangingPunct="1">
              <a:spcBef>
                <a:spcPts val="0"/>
              </a:spcBef>
              <a:spcAft>
                <a:spcPts val="0"/>
              </a:spcAft>
            </a:pPr>
            <a:endParaRPr lang="en-GB" sz="1800" b="0">
              <a:solidFill>
                <a:srgbClr val="103154"/>
              </a:solidFill>
            </a:endParaRPr>
          </a:p>
        </p:txBody>
      </p:sp>
    </p:spTree>
    <p:extLst>
      <p:ext uri="{BB962C8B-B14F-4D97-AF65-F5344CB8AC3E}">
        <p14:creationId xmlns:p14="http://schemas.microsoft.com/office/powerpoint/2010/main" val="1067200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heckerboard(across)">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heckerboard(across)">
                                      <p:cBhvr>
                                        <p:cTn id="16" dur="500"/>
                                        <p:tgtEl>
                                          <p:spTgt spid="11"/>
                                        </p:tgtEl>
                                      </p:cBhvr>
                                    </p:animEffect>
                                  </p:childTnLst>
                                </p:cTn>
                              </p:par>
                            </p:childTnLst>
                          </p:cTn>
                        </p:par>
                        <p:par>
                          <p:cTn id="17" fill="hold">
                            <p:stCondLst>
                              <p:cond delay="500"/>
                            </p:stCondLst>
                            <p:childTnLst>
                              <p:par>
                                <p:cTn id="18" presetID="5" presetClass="entr" presetSubtype="1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checkerboard(across)">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checkerboard(across)">
                                      <p:cBhvr>
                                        <p:cTn id="25" dur="500"/>
                                        <p:tgtEl>
                                          <p:spTgt spid="12"/>
                                        </p:tgtEl>
                                      </p:cBhvr>
                                    </p:animEffect>
                                  </p:childTnLst>
                                </p:cTn>
                              </p:par>
                            </p:childTnLst>
                          </p:cTn>
                        </p:par>
                        <p:par>
                          <p:cTn id="26" fill="hold">
                            <p:stCondLst>
                              <p:cond delay="500"/>
                            </p:stCondLst>
                            <p:childTnLst>
                              <p:par>
                                <p:cTn id="27" presetID="5" presetClass="entr" presetSubtype="1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checkerboard(across)">
                                      <p:cBhvr>
                                        <p:cTn id="29" dur="500"/>
                                        <p:tgtEl>
                                          <p:spTgt spid="13"/>
                                        </p:tgtEl>
                                      </p:cBhvr>
                                    </p:animEffect>
                                  </p:childTnLst>
                                </p:cTn>
                              </p:par>
                            </p:childTnLst>
                          </p:cTn>
                        </p:par>
                        <p:par>
                          <p:cTn id="30" fill="hold">
                            <p:stCondLst>
                              <p:cond delay="1000"/>
                            </p:stCondLst>
                            <p:childTnLst>
                              <p:par>
                                <p:cTn id="31" presetID="5" presetClass="entr" presetSubtype="1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checkerboard(across)">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9" grpId="0" autoUpdateAnimBg="0"/>
      <p:bldP spid="1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75706" y="-867873"/>
            <a:ext cx="6309320" cy="8422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a:stretch>
            <a:fillRect/>
          </a:stretch>
        </p:blipFill>
        <p:spPr>
          <a:xfrm>
            <a:off x="-26068" y="-1"/>
            <a:ext cx="9124417" cy="6858001"/>
          </a:xfrm>
          <a:prstGeom prst="rect">
            <a:avLst/>
          </a:prstGeom>
        </p:spPr>
      </p:pic>
    </p:spTree>
    <p:extLst>
      <p:ext uri="{BB962C8B-B14F-4D97-AF65-F5344CB8AC3E}">
        <p14:creationId xmlns:p14="http://schemas.microsoft.com/office/powerpoint/2010/main" val="3806501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Explanation</a:t>
            </a:r>
            <a:endParaRPr lang="en-GB" dirty="0"/>
          </a:p>
        </p:txBody>
      </p:sp>
      <p:sp>
        <p:nvSpPr>
          <p:cNvPr id="26627" name="Rectangle 3"/>
          <p:cNvSpPr>
            <a:spLocks noGrp="1" noChangeArrowheads="1"/>
          </p:cNvSpPr>
          <p:nvPr>
            <p:ph idx="1"/>
          </p:nvPr>
        </p:nvSpPr>
        <p:spPr>
          <a:xfrm>
            <a:off x="17124" y="0"/>
            <a:ext cx="9126876" cy="6858000"/>
          </a:xfrm>
          <a:solidFill>
            <a:schemeClr val="bg1"/>
          </a:solidFill>
          <a:ln>
            <a:solidFill>
              <a:schemeClr val="tx1"/>
            </a:solidFill>
          </a:ln>
        </p:spPr>
        <p:txBody>
          <a:bodyPr>
            <a:noAutofit/>
          </a:bodyPr>
          <a:lstStyle/>
          <a:p>
            <a:pPr marL="457200" indent="-457200">
              <a:buFont typeface="+mj-lt"/>
              <a:buAutoNum type="arabicPeriod"/>
            </a:pPr>
            <a:r>
              <a:rPr lang="en-GB" altLang="en-US" sz="2400" dirty="0">
                <a:latin typeface="Calibri" panose="020F0502020204030204" pitchFamily="34" charset="0"/>
              </a:rPr>
              <a:t>Rivers begin high up in the mountains so they flow quickly downhill eroding the landscape vertically. The river cuts a deep notch down into the landscape using hydraulic action, when the sheer force of the water gets into small cracks and breaks down the sides of the river valley. Abrasion also occurs which is when the river bed and banks are eroded by the load hitting against them. Another type of erosion that happens is solution, when the river water dissolves minerals from the rocks and washes them away</a:t>
            </a:r>
            <a:r>
              <a:rPr lang="en-GB" altLang="en-US" sz="2400" dirty="0" smtClean="0">
                <a:latin typeface="Calibri" panose="020F0502020204030204" pitchFamily="34" charset="0"/>
              </a:rPr>
              <a:t>.</a:t>
            </a:r>
            <a:endParaRPr lang="en-GB" altLang="en-US" sz="2400" dirty="0">
              <a:latin typeface="Calibri" panose="020F0502020204030204" pitchFamily="34" charset="0"/>
            </a:endParaRPr>
          </a:p>
          <a:p>
            <a:pPr marL="457200" indent="-457200">
              <a:lnSpc>
                <a:spcPct val="100000"/>
              </a:lnSpc>
              <a:buFont typeface="+mj-lt"/>
              <a:buAutoNum type="arabicPeriod"/>
            </a:pPr>
            <a:r>
              <a:rPr lang="en-GB" altLang="en-US" sz="2400" dirty="0" smtClean="0">
                <a:latin typeface="Calibri" panose="020F0502020204030204" pitchFamily="34" charset="0"/>
              </a:rPr>
              <a:t>As </a:t>
            </a:r>
            <a:r>
              <a:rPr lang="en-GB" altLang="en-US" sz="2400" dirty="0">
                <a:latin typeface="Calibri" panose="020F0502020204030204" pitchFamily="34" charset="0"/>
              </a:rPr>
              <a:t>the river erodes downwards the sides of the valley are exposed to freeze-thaw </a:t>
            </a:r>
            <a:r>
              <a:rPr lang="en-GB" altLang="en-US" sz="2400" dirty="0" smtClean="0">
                <a:latin typeface="Calibri" panose="020F0502020204030204" pitchFamily="34" charset="0"/>
              </a:rPr>
              <a:t>weathering (water goes into cracks, freezes and expands –breaking the rock).</a:t>
            </a:r>
          </a:p>
          <a:p>
            <a:pPr marL="457200" indent="-457200">
              <a:lnSpc>
                <a:spcPct val="100000"/>
              </a:lnSpc>
              <a:buFont typeface="+mj-lt"/>
              <a:buAutoNum type="arabicPeriod"/>
            </a:pPr>
            <a:r>
              <a:rPr lang="en-GB" altLang="en-US" sz="2400" dirty="0" smtClean="0">
                <a:latin typeface="Calibri" panose="020F0502020204030204" pitchFamily="34" charset="0"/>
              </a:rPr>
              <a:t> Freeze thaw loosens </a:t>
            </a:r>
            <a:r>
              <a:rPr lang="en-GB" altLang="en-US" sz="2400" dirty="0">
                <a:latin typeface="Calibri" panose="020F0502020204030204" pitchFamily="34" charset="0"/>
              </a:rPr>
              <a:t>the rocks (some of which will fall into the </a:t>
            </a:r>
            <a:r>
              <a:rPr lang="en-GB" altLang="en-US" sz="2400" dirty="0" smtClean="0">
                <a:latin typeface="Calibri" panose="020F0502020204030204" pitchFamily="34" charset="0"/>
              </a:rPr>
              <a:t>river by gravity) </a:t>
            </a:r>
            <a:r>
              <a:rPr lang="en-GB" altLang="en-US" sz="2400" dirty="0">
                <a:latin typeface="Calibri" panose="020F0502020204030204" pitchFamily="34" charset="0"/>
              </a:rPr>
              <a:t>and steepens the valley </a:t>
            </a:r>
            <a:r>
              <a:rPr lang="en-GB" altLang="en-US" sz="2400" dirty="0" smtClean="0">
                <a:latin typeface="Calibri" panose="020F0502020204030204" pitchFamily="34" charset="0"/>
              </a:rPr>
              <a:t>sides. The </a:t>
            </a:r>
            <a:r>
              <a:rPr lang="en-GB" altLang="en-US" sz="2400" dirty="0">
                <a:latin typeface="Calibri" panose="020F0502020204030204" pitchFamily="34" charset="0"/>
              </a:rPr>
              <a:t>rocks which have fallen into the river assist the process of </a:t>
            </a:r>
            <a:r>
              <a:rPr lang="en-GB" altLang="en-US" sz="2400" dirty="0" smtClean="0">
                <a:latin typeface="Calibri" panose="020F0502020204030204" pitchFamily="34" charset="0"/>
              </a:rPr>
              <a:t>abrasion and </a:t>
            </a:r>
            <a:r>
              <a:rPr lang="en-GB" altLang="en-US" sz="2400" dirty="0">
                <a:latin typeface="Calibri" panose="020F0502020204030204" pitchFamily="34" charset="0"/>
              </a:rPr>
              <a:t>this leads to further erosion.</a:t>
            </a:r>
          </a:p>
          <a:p>
            <a:pPr marL="457200" indent="-457200">
              <a:lnSpc>
                <a:spcPct val="100000"/>
              </a:lnSpc>
              <a:buFont typeface="+mj-lt"/>
              <a:buAutoNum type="arabicPeriod"/>
            </a:pPr>
            <a:r>
              <a:rPr lang="en-GB" altLang="en-US" sz="2400" dirty="0">
                <a:latin typeface="Calibri" panose="020F0502020204030204" pitchFamily="34" charset="0"/>
              </a:rPr>
              <a:t>The river transports the rocks downstream and the channel becomes wider and deeper creating a V-shaped </a:t>
            </a:r>
            <a:r>
              <a:rPr lang="en-GB" altLang="en-US" sz="2400" dirty="0" smtClean="0">
                <a:latin typeface="Calibri" panose="020F0502020204030204" pitchFamily="34" charset="0"/>
              </a:rPr>
              <a:t>valley. The river flows around rock outcrops called interlocking spurs. </a:t>
            </a:r>
            <a:r>
              <a:rPr lang="en-US" altLang="en-US" sz="2000" dirty="0">
                <a:latin typeface="Century Gothic" panose="020B0502020202020204" pitchFamily="34" charset="0"/>
              </a:rPr>
              <a:t/>
            </a:r>
            <a:br>
              <a:rPr lang="en-US" altLang="en-US" sz="2000" dirty="0">
                <a:latin typeface="Century Gothic" panose="020B0502020202020204" pitchFamily="34" charset="0"/>
              </a:rPr>
            </a:br>
            <a:endParaRPr lang="en-US" altLang="en-US" sz="2000" dirty="0">
              <a:latin typeface="Century Gothic" panose="020B0502020202020204" pitchFamily="34" charset="0"/>
            </a:endParaRPr>
          </a:p>
        </p:txBody>
      </p:sp>
    </p:spTree>
    <p:extLst>
      <p:ext uri="{BB962C8B-B14F-4D97-AF65-F5344CB8AC3E}">
        <p14:creationId xmlns:p14="http://schemas.microsoft.com/office/powerpoint/2010/main" val="60705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27">
                                            <p:bg/>
                                          </p:spTgt>
                                        </p:tgtEl>
                                        <p:attrNameLst>
                                          <p:attrName>style.visibility</p:attrName>
                                        </p:attrNameLst>
                                      </p:cBhvr>
                                      <p:to>
                                        <p:strVal val="visible"/>
                                      </p:to>
                                    </p:set>
                                    <p:anim calcmode="lin" valueType="num">
                                      <p:cBhvr additive="base">
                                        <p:cTn id="7" dur="500" fill="hold"/>
                                        <p:tgtEl>
                                          <p:spTgt spid="2662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627">
                                            <p:txEl>
                                              <p:pRg st="0" end="0"/>
                                            </p:txEl>
                                          </p:spTgt>
                                        </p:tgtEl>
                                        <p:attrNameLst>
                                          <p:attrName>style.visibility</p:attrName>
                                        </p:attrNameLst>
                                      </p:cBhvr>
                                      <p:to>
                                        <p:strVal val="visible"/>
                                      </p:to>
                                    </p:set>
                                    <p:anim calcmode="lin" valueType="num">
                                      <p:cBhvr additive="base">
                                        <p:cTn id="13"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627">
                                            <p:txEl>
                                              <p:pRg st="1" end="1"/>
                                            </p:txEl>
                                          </p:spTgt>
                                        </p:tgtEl>
                                        <p:attrNameLst>
                                          <p:attrName>style.visibility</p:attrName>
                                        </p:attrNameLst>
                                      </p:cBhvr>
                                      <p:to>
                                        <p:strVal val="visible"/>
                                      </p:to>
                                    </p:set>
                                    <p:anim calcmode="lin" valueType="num">
                                      <p:cBhvr additive="base">
                                        <p:cTn id="19" dur="5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6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627">
                                            <p:txEl>
                                              <p:pRg st="2" end="2"/>
                                            </p:txEl>
                                          </p:spTgt>
                                        </p:tgtEl>
                                        <p:attrNameLst>
                                          <p:attrName>style.visibility</p:attrName>
                                        </p:attrNameLst>
                                      </p:cBhvr>
                                      <p:to>
                                        <p:strVal val="visible"/>
                                      </p:to>
                                    </p:set>
                                    <p:anim calcmode="lin" valueType="num">
                                      <p:cBhvr additive="base">
                                        <p:cTn id="25" dur="5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6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6627">
                                            <p:txEl>
                                              <p:pRg st="3" end="3"/>
                                            </p:txEl>
                                          </p:spTgt>
                                        </p:tgtEl>
                                        <p:attrNameLst>
                                          <p:attrName>style.visibility</p:attrName>
                                        </p:attrNameLst>
                                      </p:cBhvr>
                                      <p:to>
                                        <p:strVal val="visible"/>
                                      </p:to>
                                    </p:set>
                                    <p:anim calcmode="lin" valueType="num">
                                      <p:cBhvr additive="base">
                                        <p:cTn id="31" dur="5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662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974" y="692696"/>
            <a:ext cx="9022689" cy="5400600"/>
          </a:xfrm>
          <a:prstGeom prst="rect">
            <a:avLst/>
          </a:prstGeom>
        </p:spPr>
      </p:pic>
    </p:spTree>
    <p:extLst>
      <p:ext uri="{BB962C8B-B14F-4D97-AF65-F5344CB8AC3E}">
        <p14:creationId xmlns:p14="http://schemas.microsoft.com/office/powerpoint/2010/main" val="1261366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1143000"/>
          </a:xfrm>
          <a:solidFill>
            <a:schemeClr val="bg1"/>
          </a:solidFill>
          <a:ln>
            <a:solidFill>
              <a:schemeClr val="tx1"/>
            </a:solidFill>
          </a:ln>
        </p:spPr>
        <p:txBody>
          <a:bodyPr/>
          <a:lstStyle/>
          <a:p>
            <a:r>
              <a:rPr lang="en-GB" dirty="0" smtClean="0"/>
              <a:t>How are formations marked?</a:t>
            </a:r>
            <a:endParaRPr lang="en-GB" dirty="0"/>
          </a:p>
        </p:txBody>
      </p:sp>
      <p:pic>
        <p:nvPicPr>
          <p:cNvPr id="4" name="Picture 3"/>
          <p:cNvPicPr>
            <a:picLocks noChangeAspect="1"/>
          </p:cNvPicPr>
          <p:nvPr/>
        </p:nvPicPr>
        <p:blipFill>
          <a:blip r:embed="rId2"/>
          <a:stretch>
            <a:fillRect/>
          </a:stretch>
        </p:blipFill>
        <p:spPr>
          <a:xfrm>
            <a:off x="683568" y="1417638"/>
            <a:ext cx="3096344" cy="5201048"/>
          </a:xfrm>
          <a:prstGeom prst="rect">
            <a:avLst/>
          </a:prstGeom>
        </p:spPr>
      </p:pic>
      <p:sp>
        <p:nvSpPr>
          <p:cNvPr id="5" name="TextBox 4"/>
          <p:cNvSpPr txBox="1"/>
          <p:nvPr/>
        </p:nvSpPr>
        <p:spPr>
          <a:xfrm>
            <a:off x="4283968" y="2564904"/>
            <a:ext cx="3096344" cy="2308324"/>
          </a:xfrm>
          <a:prstGeom prst="rect">
            <a:avLst/>
          </a:prstGeom>
          <a:solidFill>
            <a:schemeClr val="bg1"/>
          </a:solidFill>
          <a:ln>
            <a:solidFill>
              <a:schemeClr val="tx1"/>
            </a:solidFill>
          </a:ln>
        </p:spPr>
        <p:txBody>
          <a:bodyPr wrap="square" rtlCol="0">
            <a:spAutoFit/>
          </a:bodyPr>
          <a:lstStyle/>
          <a:p>
            <a:r>
              <a:rPr lang="en-GB" dirty="0" smtClean="0"/>
              <a:t>Specimen Paper Marking Guidelines. </a:t>
            </a:r>
            <a:endParaRPr lang="en-GB" dirty="0"/>
          </a:p>
        </p:txBody>
      </p:sp>
    </p:spTree>
    <p:extLst>
      <p:ext uri="{BB962C8B-B14F-4D97-AF65-F5344CB8AC3E}">
        <p14:creationId xmlns:p14="http://schemas.microsoft.com/office/powerpoint/2010/main" val="3087027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7975" y="332656"/>
            <a:ext cx="8229600" cy="1944216"/>
          </a:xfrm>
          <a:solidFill>
            <a:schemeClr val="bg1"/>
          </a:solidFill>
          <a:ln>
            <a:solidFill>
              <a:schemeClr val="tx1"/>
            </a:solidFill>
          </a:ln>
        </p:spPr>
        <p:txBody>
          <a:bodyPr/>
          <a:lstStyle/>
          <a:p>
            <a:r>
              <a:rPr lang="en-GB" sz="6000" dirty="0" smtClean="0"/>
              <a:t>Upper Course – Waterfall Formation</a:t>
            </a:r>
            <a:endParaRPr lang="en-GB" sz="6000" dirty="0"/>
          </a:p>
        </p:txBody>
      </p:sp>
      <p:sp>
        <p:nvSpPr>
          <p:cNvPr id="16386" name="AutoShape 2" descr="Image result for riv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420888"/>
            <a:ext cx="6552728" cy="368591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06583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latin typeface="Comic Sans MS"/>
                <a:cs typeface="Comic Sans MS"/>
              </a:rPr>
              <a:t>Niagara Falls</a:t>
            </a:r>
            <a:endParaRPr lang="en-US" b="1" dirty="0">
              <a:latin typeface="Comic Sans MS"/>
              <a:cs typeface="Comic Sans MS"/>
            </a:endParaRPr>
          </a:p>
        </p:txBody>
      </p:sp>
      <p:pic>
        <p:nvPicPr>
          <p:cNvPr id="5" name="Picture 4"/>
          <p:cNvPicPr>
            <a:picLocks noChangeAspect="1"/>
          </p:cNvPicPr>
          <p:nvPr/>
        </p:nvPicPr>
        <p:blipFill>
          <a:blip r:embed="rId3" cstate="print"/>
          <a:stretch>
            <a:fillRect/>
          </a:stretch>
        </p:blipFill>
        <p:spPr>
          <a:xfrm>
            <a:off x="1314196" y="1783665"/>
            <a:ext cx="6954904" cy="4779152"/>
          </a:xfrm>
          <a:prstGeom prst="rect">
            <a:avLst/>
          </a:prstGeom>
        </p:spPr>
      </p:pic>
    </p:spTree>
    <p:extLst>
      <p:ext uri="{BB962C8B-B14F-4D97-AF65-F5344CB8AC3E}">
        <p14:creationId xmlns:p14="http://schemas.microsoft.com/office/powerpoint/2010/main" val="36652515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Victoria Falls, Zimbabwe</a:t>
            </a:r>
            <a:endParaRPr lang="en-US" dirty="0"/>
          </a:p>
        </p:txBody>
      </p:sp>
      <p:pic>
        <p:nvPicPr>
          <p:cNvPr id="8" name="Picture 7"/>
          <p:cNvPicPr>
            <a:picLocks noChangeAspect="1"/>
          </p:cNvPicPr>
          <p:nvPr/>
        </p:nvPicPr>
        <p:blipFill>
          <a:blip r:embed="rId2" cstate="print"/>
          <a:stretch>
            <a:fillRect/>
          </a:stretch>
        </p:blipFill>
        <p:spPr>
          <a:xfrm>
            <a:off x="1322915" y="1795905"/>
            <a:ext cx="6498167" cy="4337966"/>
          </a:xfrm>
          <a:prstGeom prst="rect">
            <a:avLst/>
          </a:prstGeom>
        </p:spPr>
      </p:pic>
    </p:spTree>
    <p:extLst>
      <p:ext uri="{BB962C8B-B14F-4D97-AF65-F5344CB8AC3E}">
        <p14:creationId xmlns:p14="http://schemas.microsoft.com/office/powerpoint/2010/main" val="13873771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Iguazu</a:t>
            </a:r>
            <a:r>
              <a:rPr lang="en-US" dirty="0" smtClean="0"/>
              <a:t> Falls, Argentina</a:t>
            </a:r>
            <a:endParaRPr lang="en-US" dirty="0"/>
          </a:p>
        </p:txBody>
      </p:sp>
      <p:pic>
        <p:nvPicPr>
          <p:cNvPr id="4" name="Picture 3"/>
          <p:cNvPicPr>
            <a:picLocks noChangeAspect="1"/>
          </p:cNvPicPr>
          <p:nvPr/>
        </p:nvPicPr>
        <p:blipFill>
          <a:blip r:embed="rId2" cstate="print"/>
          <a:stretch>
            <a:fillRect/>
          </a:stretch>
        </p:blipFill>
        <p:spPr>
          <a:xfrm>
            <a:off x="1979083" y="1591056"/>
            <a:ext cx="5118064" cy="4938240"/>
          </a:xfrm>
          <a:prstGeom prst="rect">
            <a:avLst/>
          </a:prstGeom>
        </p:spPr>
      </p:pic>
    </p:spTree>
    <p:extLst>
      <p:ext uri="{BB962C8B-B14F-4D97-AF65-F5344CB8AC3E}">
        <p14:creationId xmlns:p14="http://schemas.microsoft.com/office/powerpoint/2010/main" val="37683975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Angel Falls, Venezuela</a:t>
            </a:r>
            <a:endParaRPr lang="en-US" dirty="0"/>
          </a:p>
        </p:txBody>
      </p:sp>
      <p:pic>
        <p:nvPicPr>
          <p:cNvPr id="5" name="Picture 4"/>
          <p:cNvPicPr>
            <a:picLocks noChangeAspect="1"/>
          </p:cNvPicPr>
          <p:nvPr/>
        </p:nvPicPr>
        <p:blipFill>
          <a:blip r:embed="rId2" cstate="print"/>
          <a:stretch>
            <a:fillRect/>
          </a:stretch>
        </p:blipFill>
        <p:spPr>
          <a:xfrm>
            <a:off x="457200" y="1790958"/>
            <a:ext cx="4610175" cy="2759875"/>
          </a:xfrm>
          <a:prstGeom prst="rect">
            <a:avLst/>
          </a:prstGeom>
        </p:spPr>
      </p:pic>
      <p:pic>
        <p:nvPicPr>
          <p:cNvPr id="6" name="Picture 5"/>
          <p:cNvPicPr>
            <a:picLocks noChangeAspect="1"/>
          </p:cNvPicPr>
          <p:nvPr/>
        </p:nvPicPr>
        <p:blipFill>
          <a:blip r:embed="rId3" cstate="print"/>
          <a:stretch>
            <a:fillRect/>
          </a:stretch>
        </p:blipFill>
        <p:spPr>
          <a:xfrm>
            <a:off x="4917017" y="4361340"/>
            <a:ext cx="4226983" cy="2380243"/>
          </a:xfrm>
          <a:prstGeom prst="rect">
            <a:avLst/>
          </a:prstGeom>
        </p:spPr>
      </p:pic>
    </p:spTree>
    <p:extLst>
      <p:ext uri="{BB962C8B-B14F-4D97-AF65-F5344CB8AC3E}">
        <p14:creationId xmlns:p14="http://schemas.microsoft.com/office/powerpoint/2010/main" val="21799688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Kaieteur Falls, Guyana</a:t>
            </a:r>
            <a:endParaRPr lang="en-US" dirty="0"/>
          </a:p>
        </p:txBody>
      </p:sp>
      <p:pic>
        <p:nvPicPr>
          <p:cNvPr id="3" name="Picture 2"/>
          <p:cNvPicPr>
            <a:picLocks noChangeAspect="1"/>
          </p:cNvPicPr>
          <p:nvPr/>
        </p:nvPicPr>
        <p:blipFill>
          <a:blip r:embed="rId2" cstate="print"/>
          <a:stretch>
            <a:fillRect/>
          </a:stretch>
        </p:blipFill>
        <p:spPr>
          <a:xfrm>
            <a:off x="1703916" y="1735667"/>
            <a:ext cx="6265333" cy="4699000"/>
          </a:xfrm>
          <a:prstGeom prst="rect">
            <a:avLst/>
          </a:prstGeom>
        </p:spPr>
      </p:pic>
    </p:spTree>
    <p:extLst>
      <p:ext uri="{BB962C8B-B14F-4D97-AF65-F5344CB8AC3E}">
        <p14:creationId xmlns:p14="http://schemas.microsoft.com/office/powerpoint/2010/main" val="7994037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Gullfoss</a:t>
            </a:r>
            <a:r>
              <a:rPr lang="en-US" dirty="0" smtClean="0"/>
              <a:t>, Iceland</a:t>
            </a:r>
            <a:endParaRPr lang="en-US" dirty="0"/>
          </a:p>
        </p:txBody>
      </p:sp>
      <p:pic>
        <p:nvPicPr>
          <p:cNvPr id="3" name="Picture 2"/>
          <p:cNvPicPr>
            <a:picLocks noChangeAspect="1"/>
          </p:cNvPicPr>
          <p:nvPr/>
        </p:nvPicPr>
        <p:blipFill>
          <a:blip r:embed="rId2" cstate="print"/>
          <a:stretch>
            <a:fillRect/>
          </a:stretch>
        </p:blipFill>
        <p:spPr>
          <a:xfrm>
            <a:off x="1248832" y="1780503"/>
            <a:ext cx="6868583" cy="4575961"/>
          </a:xfrm>
          <a:prstGeom prst="rect">
            <a:avLst/>
          </a:prstGeom>
        </p:spPr>
      </p:pic>
    </p:spTree>
    <p:extLst>
      <p:ext uri="{BB962C8B-B14F-4D97-AF65-F5344CB8AC3E}">
        <p14:creationId xmlns:p14="http://schemas.microsoft.com/office/powerpoint/2010/main" val="21527759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Plitvice</a:t>
            </a:r>
            <a:r>
              <a:rPr lang="en-US" dirty="0" smtClean="0"/>
              <a:t> Falls, Croatia</a:t>
            </a:r>
            <a:endParaRPr lang="en-US" dirty="0"/>
          </a:p>
        </p:txBody>
      </p:sp>
      <p:pic>
        <p:nvPicPr>
          <p:cNvPr id="3" name="Picture 2"/>
          <p:cNvPicPr>
            <a:picLocks noChangeAspect="1"/>
          </p:cNvPicPr>
          <p:nvPr/>
        </p:nvPicPr>
        <p:blipFill>
          <a:blip r:embed="rId2" cstate="print"/>
          <a:stretch>
            <a:fillRect/>
          </a:stretch>
        </p:blipFill>
        <p:spPr>
          <a:xfrm>
            <a:off x="899582" y="1892485"/>
            <a:ext cx="7310443" cy="4277597"/>
          </a:xfrm>
          <a:prstGeom prst="rect">
            <a:avLst/>
          </a:prstGeom>
        </p:spPr>
      </p:pic>
    </p:spTree>
    <p:extLst>
      <p:ext uri="{BB962C8B-B14F-4D97-AF65-F5344CB8AC3E}">
        <p14:creationId xmlns:p14="http://schemas.microsoft.com/office/powerpoint/2010/main" val="5862370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Krka</a:t>
            </a:r>
            <a:r>
              <a:rPr lang="en-GB" dirty="0" smtClean="0"/>
              <a:t> Falls, Croatia</a:t>
            </a:r>
            <a:endParaRPr lang="en-GB" dirty="0"/>
          </a:p>
        </p:txBody>
      </p:sp>
      <p:pic>
        <p:nvPicPr>
          <p:cNvPr id="3" name="Picture 2"/>
          <p:cNvPicPr>
            <a:picLocks noChangeAspect="1"/>
          </p:cNvPicPr>
          <p:nvPr/>
        </p:nvPicPr>
        <p:blipFill>
          <a:blip r:embed="rId2" cstate="print"/>
          <a:stretch>
            <a:fillRect/>
          </a:stretch>
        </p:blipFill>
        <p:spPr>
          <a:xfrm>
            <a:off x="1874981" y="1498600"/>
            <a:ext cx="5359400" cy="5359400"/>
          </a:xfrm>
          <a:prstGeom prst="rect">
            <a:avLst/>
          </a:prstGeom>
        </p:spPr>
      </p:pic>
    </p:spTree>
    <p:extLst>
      <p:ext uri="{BB962C8B-B14F-4D97-AF65-F5344CB8AC3E}">
        <p14:creationId xmlns:p14="http://schemas.microsoft.com/office/powerpoint/2010/main" val="42816541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cstate="print"/>
          <a:stretch>
            <a:fillRect/>
          </a:stretch>
        </p:blipFill>
        <p:spPr>
          <a:xfrm>
            <a:off x="1143000" y="0"/>
            <a:ext cx="6858000" cy="6858000"/>
          </a:xfrm>
          <a:prstGeom prst="rect">
            <a:avLst/>
          </a:prstGeom>
        </p:spPr>
      </p:pic>
    </p:spTree>
    <p:extLst>
      <p:ext uri="{BB962C8B-B14F-4D97-AF65-F5344CB8AC3E}">
        <p14:creationId xmlns:p14="http://schemas.microsoft.com/office/powerpoint/2010/main" val="20567810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993900" y="0"/>
            <a:ext cx="5143500" cy="6858000"/>
          </a:xfrm>
          <a:prstGeom prst="rect">
            <a:avLst/>
          </a:prstGeom>
        </p:spPr>
      </p:pic>
    </p:spTree>
    <p:extLst>
      <p:ext uri="{BB962C8B-B14F-4D97-AF65-F5344CB8AC3E}">
        <p14:creationId xmlns:p14="http://schemas.microsoft.com/office/powerpoint/2010/main" val="29743460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8805619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Yosemite Falls, USA</a:t>
            </a:r>
            <a:endParaRPr lang="en-US" dirty="0"/>
          </a:p>
        </p:txBody>
      </p:sp>
      <p:pic>
        <p:nvPicPr>
          <p:cNvPr id="3" name="Picture 2"/>
          <p:cNvPicPr>
            <a:picLocks noChangeAspect="1"/>
          </p:cNvPicPr>
          <p:nvPr/>
        </p:nvPicPr>
        <p:blipFill>
          <a:blip r:embed="rId2" cstate="print"/>
          <a:stretch>
            <a:fillRect/>
          </a:stretch>
        </p:blipFill>
        <p:spPr>
          <a:xfrm>
            <a:off x="2571750" y="1672166"/>
            <a:ext cx="3970866" cy="4963583"/>
          </a:xfrm>
          <a:prstGeom prst="rect">
            <a:avLst/>
          </a:prstGeom>
        </p:spPr>
      </p:pic>
    </p:spTree>
    <p:extLst>
      <p:ext uri="{BB962C8B-B14F-4D97-AF65-F5344CB8AC3E}">
        <p14:creationId xmlns:p14="http://schemas.microsoft.com/office/powerpoint/2010/main" val="15835533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Sutherland Falls, New Zealand</a:t>
            </a:r>
            <a:endParaRPr lang="en-US" dirty="0"/>
          </a:p>
        </p:txBody>
      </p:sp>
      <p:pic>
        <p:nvPicPr>
          <p:cNvPr id="3" name="Picture 2"/>
          <p:cNvPicPr>
            <a:picLocks noChangeAspect="1"/>
          </p:cNvPicPr>
          <p:nvPr/>
        </p:nvPicPr>
        <p:blipFill>
          <a:blip r:embed="rId2" cstate="print"/>
          <a:stretch>
            <a:fillRect/>
          </a:stretch>
        </p:blipFill>
        <p:spPr>
          <a:xfrm>
            <a:off x="2508248" y="1561450"/>
            <a:ext cx="3852335" cy="5136447"/>
          </a:xfrm>
          <a:prstGeom prst="rect">
            <a:avLst/>
          </a:prstGeom>
        </p:spPr>
      </p:pic>
    </p:spTree>
    <p:extLst>
      <p:ext uri="{BB962C8B-B14F-4D97-AF65-F5344CB8AC3E}">
        <p14:creationId xmlns:p14="http://schemas.microsoft.com/office/powerpoint/2010/main" val="575516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Nohkalikai</a:t>
            </a:r>
            <a:r>
              <a:rPr lang="en-US" dirty="0" smtClean="0"/>
              <a:t> Falls, India</a:t>
            </a:r>
            <a:endParaRPr lang="en-US" dirty="0"/>
          </a:p>
        </p:txBody>
      </p:sp>
      <p:pic>
        <p:nvPicPr>
          <p:cNvPr id="3" name="Picture 2"/>
          <p:cNvPicPr>
            <a:picLocks noChangeAspect="1"/>
          </p:cNvPicPr>
          <p:nvPr/>
        </p:nvPicPr>
        <p:blipFill>
          <a:blip r:embed="rId2" cstate="print"/>
          <a:stretch>
            <a:fillRect/>
          </a:stretch>
        </p:blipFill>
        <p:spPr>
          <a:xfrm>
            <a:off x="1471082" y="1758421"/>
            <a:ext cx="6107994" cy="4580995"/>
          </a:xfrm>
          <a:prstGeom prst="rect">
            <a:avLst/>
          </a:prstGeom>
        </p:spPr>
      </p:pic>
    </p:spTree>
    <p:extLst>
      <p:ext uri="{BB962C8B-B14F-4D97-AF65-F5344CB8AC3E}">
        <p14:creationId xmlns:p14="http://schemas.microsoft.com/office/powerpoint/2010/main" val="9451430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Comic Sans MS"/>
                <a:cs typeface="Comic Sans MS"/>
              </a:rPr>
              <a:t>What are waterfalls?</a:t>
            </a:r>
            <a:endParaRPr lang="en-US" b="1" dirty="0">
              <a:latin typeface="Comic Sans MS"/>
              <a:cs typeface="Comic Sans MS"/>
            </a:endParaRPr>
          </a:p>
        </p:txBody>
      </p:sp>
      <p:sp>
        <p:nvSpPr>
          <p:cNvPr id="3" name="Content Placeholder 2"/>
          <p:cNvSpPr>
            <a:spLocks noGrp="1"/>
          </p:cNvSpPr>
          <p:nvPr>
            <p:ph idx="1"/>
          </p:nvPr>
        </p:nvSpPr>
        <p:spPr>
          <a:solidFill>
            <a:schemeClr val="bg1"/>
          </a:solidFill>
          <a:ln>
            <a:solidFill>
              <a:schemeClr val="tx1"/>
            </a:solidFill>
          </a:ln>
        </p:spPr>
        <p:txBody>
          <a:bodyPr>
            <a:normAutofit fontScale="92500"/>
          </a:bodyPr>
          <a:lstStyle/>
          <a:p>
            <a:r>
              <a:rPr lang="en-US" b="1" dirty="0" smtClean="0">
                <a:latin typeface="Comic Sans MS"/>
                <a:cs typeface="Comic Sans MS"/>
              </a:rPr>
              <a:t>Waterfalls are perhaps the most spectacular erosional feature of a river.</a:t>
            </a:r>
          </a:p>
          <a:p>
            <a:r>
              <a:rPr lang="en-US" b="1" dirty="0" smtClean="0">
                <a:latin typeface="Comic Sans MS"/>
                <a:cs typeface="Comic Sans MS"/>
              </a:rPr>
              <a:t>Occur in upper course of the river.</a:t>
            </a:r>
          </a:p>
          <a:p>
            <a:pPr marL="0" indent="0">
              <a:buNone/>
            </a:pPr>
            <a:endParaRPr lang="en-US" b="1" dirty="0">
              <a:latin typeface="Comic Sans MS"/>
              <a:cs typeface="Comic Sans MS"/>
            </a:endParaRPr>
          </a:p>
          <a:p>
            <a:pPr marL="0" indent="0">
              <a:buNone/>
            </a:pPr>
            <a:r>
              <a:rPr lang="en-US" b="1" dirty="0" smtClean="0">
                <a:solidFill>
                  <a:srgbClr val="000000"/>
                </a:solidFill>
                <a:latin typeface="Comic Sans MS"/>
                <a:cs typeface="Comic Sans MS"/>
              </a:rPr>
              <a:t>A waterfall is an area of a river or stream where the water flows over a steep vertical drop, often landing in a plunge pool below. They occur in the upper course of a river/stream. </a:t>
            </a:r>
            <a:endParaRPr lang="en-US" b="1" dirty="0">
              <a:solidFill>
                <a:srgbClr val="000000"/>
              </a:solidFill>
              <a:latin typeface="Comic Sans MS"/>
              <a:cs typeface="Comic Sans MS"/>
            </a:endParaRPr>
          </a:p>
        </p:txBody>
      </p:sp>
    </p:spTree>
    <p:extLst>
      <p:ext uri="{BB962C8B-B14F-4D97-AF65-F5344CB8AC3E}">
        <p14:creationId xmlns:p14="http://schemas.microsoft.com/office/powerpoint/2010/main" val="15879352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 y="188640"/>
            <a:ext cx="9121014" cy="37444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4519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974" y="692696"/>
            <a:ext cx="9022689" cy="5400600"/>
          </a:xfrm>
          <a:prstGeom prst="rect">
            <a:avLst/>
          </a:prstGeom>
        </p:spPr>
      </p:pic>
    </p:spTree>
    <p:extLst>
      <p:ext uri="{BB962C8B-B14F-4D97-AF65-F5344CB8AC3E}">
        <p14:creationId xmlns:p14="http://schemas.microsoft.com/office/powerpoint/2010/main" val="17699276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5" descr="Minnehaha-Falls-1_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6870" name="Line 6"/>
          <p:cNvSpPr>
            <a:spLocks noChangeShapeType="1"/>
          </p:cNvSpPr>
          <p:nvPr/>
        </p:nvSpPr>
        <p:spPr bwMode="auto">
          <a:xfrm flipV="1">
            <a:off x="2844405" y="1989138"/>
            <a:ext cx="2591990" cy="647700"/>
          </a:xfrm>
          <a:prstGeom prst="line">
            <a:avLst/>
          </a:prstGeom>
          <a:noFill/>
          <a:ln w="5715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6872" name="Line 8"/>
          <p:cNvSpPr>
            <a:spLocks noChangeShapeType="1"/>
          </p:cNvSpPr>
          <p:nvPr/>
        </p:nvSpPr>
        <p:spPr bwMode="auto">
          <a:xfrm flipV="1">
            <a:off x="2951560" y="4365627"/>
            <a:ext cx="3780234" cy="504825"/>
          </a:xfrm>
          <a:prstGeom prst="line">
            <a:avLst/>
          </a:prstGeom>
          <a:noFill/>
          <a:ln w="5715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6873" name="Line 9"/>
          <p:cNvSpPr>
            <a:spLocks noChangeShapeType="1"/>
          </p:cNvSpPr>
          <p:nvPr/>
        </p:nvSpPr>
        <p:spPr bwMode="auto">
          <a:xfrm flipV="1">
            <a:off x="3059907" y="4797425"/>
            <a:ext cx="2321719" cy="1079500"/>
          </a:xfrm>
          <a:prstGeom prst="line">
            <a:avLst/>
          </a:prstGeom>
          <a:noFill/>
          <a:ln w="5715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6874" name="Text Box 10"/>
          <p:cNvSpPr txBox="1">
            <a:spLocks noChangeArrowheads="1"/>
          </p:cNvSpPr>
          <p:nvPr/>
        </p:nvSpPr>
        <p:spPr bwMode="auto">
          <a:xfrm>
            <a:off x="1143000" y="2492375"/>
            <a:ext cx="1728788"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2400" b="1">
                <a:solidFill>
                  <a:schemeClr val="bg1"/>
                </a:solidFill>
                <a:latin typeface="Century Gothic" panose="020B0502020202020204" pitchFamily="34" charset="0"/>
              </a:rPr>
              <a:t>Hard Rock </a:t>
            </a:r>
            <a:endParaRPr lang="en-US" altLang="en-US" sz="2400" b="1">
              <a:solidFill>
                <a:schemeClr val="bg1"/>
              </a:solidFill>
              <a:latin typeface="Century Gothic" panose="020B0502020202020204" pitchFamily="34" charset="0"/>
            </a:endParaRPr>
          </a:p>
        </p:txBody>
      </p:sp>
      <p:sp>
        <p:nvSpPr>
          <p:cNvPr id="36875" name="Text Box 11"/>
          <p:cNvSpPr txBox="1">
            <a:spLocks noChangeArrowheads="1"/>
          </p:cNvSpPr>
          <p:nvPr/>
        </p:nvSpPr>
        <p:spPr bwMode="auto">
          <a:xfrm>
            <a:off x="1385889" y="4652963"/>
            <a:ext cx="1674019"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2400" b="1">
                <a:solidFill>
                  <a:schemeClr val="bg1"/>
                </a:solidFill>
                <a:latin typeface="Century Gothic" panose="020B0502020202020204" pitchFamily="34" charset="0"/>
              </a:rPr>
              <a:t>Soft rock</a:t>
            </a:r>
            <a:endParaRPr lang="en-US" altLang="en-US" sz="2400" b="1">
              <a:solidFill>
                <a:schemeClr val="bg1"/>
              </a:solidFill>
              <a:latin typeface="Century Gothic" panose="020B0502020202020204" pitchFamily="34" charset="0"/>
            </a:endParaRPr>
          </a:p>
        </p:txBody>
      </p:sp>
      <p:sp>
        <p:nvSpPr>
          <p:cNvPr id="36876" name="Text Box 12"/>
          <p:cNvSpPr txBox="1">
            <a:spLocks noChangeArrowheads="1"/>
          </p:cNvSpPr>
          <p:nvPr/>
        </p:nvSpPr>
        <p:spPr bwMode="auto">
          <a:xfrm>
            <a:off x="1439467" y="5661025"/>
            <a:ext cx="1835944"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2400" b="1">
                <a:solidFill>
                  <a:schemeClr val="bg1"/>
                </a:solidFill>
                <a:latin typeface="Century Gothic" panose="020B0502020202020204" pitchFamily="34" charset="0"/>
              </a:rPr>
              <a:t>Plunge pool</a:t>
            </a:r>
            <a:endParaRPr lang="en-US" altLang="en-US" sz="2400" b="1">
              <a:solidFill>
                <a:schemeClr val="bg1"/>
              </a:solidFill>
              <a:latin typeface="Century Gothic" panose="020B0502020202020204" pitchFamily="34" charset="0"/>
            </a:endParaRPr>
          </a:p>
        </p:txBody>
      </p:sp>
      <p:sp>
        <p:nvSpPr>
          <p:cNvPr id="35849" name="Line 13"/>
          <p:cNvSpPr>
            <a:spLocks noChangeShapeType="1"/>
          </p:cNvSpPr>
          <p:nvPr/>
        </p:nvSpPr>
        <p:spPr bwMode="auto">
          <a:xfrm>
            <a:off x="4193381" y="1484313"/>
            <a:ext cx="0" cy="2952750"/>
          </a:xfrm>
          <a:prstGeom prst="line">
            <a:avLst/>
          </a:prstGeom>
          <a:noFill/>
          <a:ln w="5715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5850" name="Text Box 14"/>
          <p:cNvSpPr txBox="1">
            <a:spLocks noChangeArrowheads="1"/>
          </p:cNvSpPr>
          <p:nvPr/>
        </p:nvSpPr>
        <p:spPr bwMode="auto">
          <a:xfrm>
            <a:off x="3113486" y="1052513"/>
            <a:ext cx="2321719"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2400" b="1">
                <a:solidFill>
                  <a:schemeClr val="bg1"/>
                </a:solidFill>
                <a:latin typeface="Century Gothic" panose="020B0502020202020204" pitchFamily="34" charset="0"/>
              </a:rPr>
              <a:t>Steep sided gorge</a:t>
            </a:r>
            <a:endParaRPr lang="en-US" altLang="en-US" sz="2400" b="1">
              <a:solidFill>
                <a:schemeClr val="bg1"/>
              </a:solidFill>
              <a:latin typeface="Century Gothic" panose="020B0502020202020204" pitchFamily="34" charset="0"/>
            </a:endParaRPr>
          </a:p>
        </p:txBody>
      </p:sp>
      <p:sp>
        <p:nvSpPr>
          <p:cNvPr id="35851" name="Rectangle 15"/>
          <p:cNvSpPr>
            <a:spLocks noChangeArrowheads="1"/>
          </p:cNvSpPr>
          <p:nvPr/>
        </p:nvSpPr>
        <p:spPr bwMode="auto">
          <a:xfrm>
            <a:off x="1116446" y="3429001"/>
            <a:ext cx="2093843"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2400" b="1">
                <a:solidFill>
                  <a:schemeClr val="bg1"/>
                </a:solidFill>
                <a:latin typeface="Century Gothic" panose="020B0502020202020204" pitchFamily="34" charset="0"/>
              </a:rPr>
              <a:t>Undercutting</a:t>
            </a:r>
            <a:endParaRPr lang="en-US" altLang="en-US" sz="2400" b="1">
              <a:solidFill>
                <a:schemeClr val="bg1"/>
              </a:solidFill>
              <a:latin typeface="Century Gothic" panose="020B0502020202020204" pitchFamily="34" charset="0"/>
            </a:endParaRPr>
          </a:p>
        </p:txBody>
      </p:sp>
      <p:sp>
        <p:nvSpPr>
          <p:cNvPr id="36880" name="Line 16"/>
          <p:cNvSpPr>
            <a:spLocks noChangeShapeType="1"/>
          </p:cNvSpPr>
          <p:nvPr/>
        </p:nvSpPr>
        <p:spPr bwMode="auto">
          <a:xfrm flipV="1">
            <a:off x="2951561" y="3429000"/>
            <a:ext cx="3888581" cy="287338"/>
          </a:xfrm>
          <a:prstGeom prst="line">
            <a:avLst/>
          </a:prstGeom>
          <a:noFill/>
          <a:ln w="5715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 name="Freeform 1"/>
          <p:cNvSpPr/>
          <p:nvPr/>
        </p:nvSpPr>
        <p:spPr>
          <a:xfrm>
            <a:off x="6850856" y="2343150"/>
            <a:ext cx="1293020" cy="390526"/>
          </a:xfrm>
          <a:custGeom>
            <a:avLst/>
            <a:gdLst/>
            <a:ahLst/>
            <a:cxnLst/>
            <a:rect l="0" t="0" r="0" b="0"/>
            <a:pathLst>
              <a:path w="1724026" h="390526">
                <a:moveTo>
                  <a:pt x="0" y="371475"/>
                </a:moveTo>
                <a:lnTo>
                  <a:pt x="0" y="381000"/>
                </a:lnTo>
                <a:lnTo>
                  <a:pt x="0" y="381000"/>
                </a:lnTo>
                <a:lnTo>
                  <a:pt x="0" y="381000"/>
                </a:lnTo>
                <a:lnTo>
                  <a:pt x="0" y="381000"/>
                </a:lnTo>
                <a:lnTo>
                  <a:pt x="9525" y="381000"/>
                </a:lnTo>
                <a:lnTo>
                  <a:pt x="19050" y="390525"/>
                </a:lnTo>
                <a:lnTo>
                  <a:pt x="38100" y="390525"/>
                </a:lnTo>
                <a:lnTo>
                  <a:pt x="57150" y="381000"/>
                </a:lnTo>
                <a:lnTo>
                  <a:pt x="66675" y="381000"/>
                </a:lnTo>
                <a:lnTo>
                  <a:pt x="85725" y="381000"/>
                </a:lnTo>
                <a:lnTo>
                  <a:pt x="114300" y="371475"/>
                </a:lnTo>
                <a:lnTo>
                  <a:pt x="133350" y="371475"/>
                </a:lnTo>
                <a:lnTo>
                  <a:pt x="161925" y="361950"/>
                </a:lnTo>
                <a:lnTo>
                  <a:pt x="190500" y="361950"/>
                </a:lnTo>
                <a:lnTo>
                  <a:pt x="219075" y="342900"/>
                </a:lnTo>
                <a:lnTo>
                  <a:pt x="247650" y="342900"/>
                </a:lnTo>
                <a:lnTo>
                  <a:pt x="276225" y="333375"/>
                </a:lnTo>
                <a:lnTo>
                  <a:pt x="304800" y="323850"/>
                </a:lnTo>
                <a:lnTo>
                  <a:pt x="342900" y="314325"/>
                </a:lnTo>
                <a:lnTo>
                  <a:pt x="381000" y="304800"/>
                </a:lnTo>
                <a:lnTo>
                  <a:pt x="419100" y="295275"/>
                </a:lnTo>
                <a:lnTo>
                  <a:pt x="447675" y="285750"/>
                </a:lnTo>
                <a:lnTo>
                  <a:pt x="485775" y="285750"/>
                </a:lnTo>
                <a:lnTo>
                  <a:pt x="523875" y="266700"/>
                </a:lnTo>
                <a:lnTo>
                  <a:pt x="571500" y="257175"/>
                </a:lnTo>
                <a:lnTo>
                  <a:pt x="609600" y="247650"/>
                </a:lnTo>
                <a:lnTo>
                  <a:pt x="647700" y="238125"/>
                </a:lnTo>
                <a:lnTo>
                  <a:pt x="695325" y="219075"/>
                </a:lnTo>
                <a:lnTo>
                  <a:pt x="733425" y="209550"/>
                </a:lnTo>
                <a:lnTo>
                  <a:pt x="781050" y="200025"/>
                </a:lnTo>
                <a:lnTo>
                  <a:pt x="828675" y="180975"/>
                </a:lnTo>
                <a:lnTo>
                  <a:pt x="866775" y="171450"/>
                </a:lnTo>
                <a:lnTo>
                  <a:pt x="914400" y="161925"/>
                </a:lnTo>
                <a:lnTo>
                  <a:pt x="962025" y="152400"/>
                </a:lnTo>
                <a:lnTo>
                  <a:pt x="1000125" y="142875"/>
                </a:lnTo>
                <a:lnTo>
                  <a:pt x="1047750" y="133350"/>
                </a:lnTo>
                <a:lnTo>
                  <a:pt x="1085850" y="114300"/>
                </a:lnTo>
                <a:lnTo>
                  <a:pt x="1133475" y="104775"/>
                </a:lnTo>
                <a:lnTo>
                  <a:pt x="1171575" y="104775"/>
                </a:lnTo>
                <a:lnTo>
                  <a:pt x="1219200" y="85725"/>
                </a:lnTo>
                <a:lnTo>
                  <a:pt x="1257300" y="76200"/>
                </a:lnTo>
                <a:lnTo>
                  <a:pt x="1295400" y="66675"/>
                </a:lnTo>
                <a:lnTo>
                  <a:pt x="1343025" y="57150"/>
                </a:lnTo>
                <a:lnTo>
                  <a:pt x="1381125" y="47625"/>
                </a:lnTo>
                <a:lnTo>
                  <a:pt x="1409700" y="47625"/>
                </a:lnTo>
                <a:lnTo>
                  <a:pt x="1447800" y="38100"/>
                </a:lnTo>
                <a:lnTo>
                  <a:pt x="1485900" y="19050"/>
                </a:lnTo>
                <a:lnTo>
                  <a:pt x="1514475" y="19050"/>
                </a:lnTo>
                <a:lnTo>
                  <a:pt x="1552575" y="19050"/>
                </a:lnTo>
                <a:lnTo>
                  <a:pt x="1581150" y="9525"/>
                </a:lnTo>
                <a:lnTo>
                  <a:pt x="1609725" y="0"/>
                </a:lnTo>
                <a:lnTo>
                  <a:pt x="1628775" y="9525"/>
                </a:lnTo>
                <a:lnTo>
                  <a:pt x="1647825" y="0"/>
                </a:lnTo>
                <a:lnTo>
                  <a:pt x="1666875" y="0"/>
                </a:lnTo>
                <a:lnTo>
                  <a:pt x="1676400" y="0"/>
                </a:lnTo>
                <a:lnTo>
                  <a:pt x="1685925" y="0"/>
                </a:lnTo>
                <a:lnTo>
                  <a:pt x="1695450" y="0"/>
                </a:lnTo>
                <a:lnTo>
                  <a:pt x="1704975" y="0"/>
                </a:lnTo>
                <a:lnTo>
                  <a:pt x="1714500" y="0"/>
                </a:lnTo>
                <a:lnTo>
                  <a:pt x="1714500" y="0"/>
                </a:lnTo>
                <a:lnTo>
                  <a:pt x="1724025" y="0"/>
                </a:lnTo>
                <a:lnTo>
                  <a:pt x="1724025" y="9525"/>
                </a:lnTo>
                <a:lnTo>
                  <a:pt x="1724025" y="0"/>
                </a:lnTo>
                <a:lnTo>
                  <a:pt x="1724025" y="0"/>
                </a:lnTo>
                <a:lnTo>
                  <a:pt x="1724025" y="9525"/>
                </a:lnTo>
                <a:lnTo>
                  <a:pt x="1724025" y="9525"/>
                </a:lnTo>
                <a:lnTo>
                  <a:pt x="1724025" y="0"/>
                </a:lnTo>
                <a:lnTo>
                  <a:pt x="1724025" y="9525"/>
                </a:lnTo>
                <a:lnTo>
                  <a:pt x="1724025" y="19050"/>
                </a:lnTo>
                <a:lnTo>
                  <a:pt x="1724025" y="1905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 name="Freeform 2"/>
          <p:cNvSpPr/>
          <p:nvPr/>
        </p:nvSpPr>
        <p:spPr>
          <a:xfrm>
            <a:off x="8043862" y="3448050"/>
            <a:ext cx="7145" cy="28576"/>
          </a:xfrm>
          <a:custGeom>
            <a:avLst/>
            <a:gdLst/>
            <a:ahLst/>
            <a:cxnLst/>
            <a:rect l="0" t="0" r="0" b="0"/>
            <a:pathLst>
              <a:path w="9526" h="28576">
                <a:moveTo>
                  <a:pt x="9525" y="0"/>
                </a:moveTo>
                <a:lnTo>
                  <a:pt x="0" y="9525"/>
                </a:lnTo>
                <a:lnTo>
                  <a:pt x="0" y="19050"/>
                </a:lnTo>
                <a:lnTo>
                  <a:pt x="0" y="19050"/>
                </a:lnTo>
                <a:lnTo>
                  <a:pt x="0" y="19050"/>
                </a:lnTo>
                <a:lnTo>
                  <a:pt x="0" y="28575"/>
                </a:lnTo>
                <a:lnTo>
                  <a:pt x="0" y="28575"/>
                </a:lnTo>
                <a:lnTo>
                  <a:pt x="0" y="28575"/>
                </a:lnTo>
                <a:lnTo>
                  <a:pt x="0" y="28575"/>
                </a:lnTo>
                <a:lnTo>
                  <a:pt x="0" y="28575"/>
                </a:lnTo>
                <a:lnTo>
                  <a:pt x="0" y="19050"/>
                </a:lnTo>
                <a:lnTo>
                  <a:pt x="0" y="9525"/>
                </a:lnTo>
                <a:lnTo>
                  <a:pt x="0" y="0"/>
                </a:lnTo>
                <a:lnTo>
                  <a:pt x="9525" y="0"/>
                </a:lnTo>
                <a:close/>
              </a:path>
            </a:pathLst>
          </a:custGeom>
          <a:noFill/>
          <a:ln w="38100" cap="flat" cmpd="sng" algn="ctr">
            <a:solidFill>
              <a:srgbClr val="000000"/>
            </a:solidFill>
            <a:prstDash val="solid"/>
            <a:round/>
            <a:headEnd type="none" w="med" len="med"/>
            <a:tailEnd type="none" w="med" len="med"/>
          </a:ln>
          <a:effectLst/>
          <a:scene3d>
            <a:camera prst="orthographicFront">
              <a:rot lat="0" lon="0" rev="0"/>
            </a:camera>
            <a:lightRig rig="glow" dir="tl"/>
          </a:scene3d>
          <a:sp3d>
            <a:bevelT w="0" h="0"/>
          </a:sp3d>
          <a:extLst>
            <a:ext uri="{909E8E84-426E-40dd-AFC4-6F175D3DCCD1}">
              <a14:hiddenFill xmlns="" xmlns:a14="http://schemas.microsoft.com/office/drawing/2010/main">
                <a:solidFill>
                  <a:schemeClr val="accent1">
                    <a:shade val="80000"/>
                    <a:lumMod val="90000"/>
                  </a:schemeClr>
                </a:solidFill>
              </a14:hiddenFill>
            </a:ext>
            <a:ext uri="{AF507438-7753-43e0-B8FC-AC1667EBCBE1}">
              <a14:hiddenEffects xmlns="" xmlns:a14="http://schemas.microsoft.com/office/drawing/2010/main">
                <a:effectLst>
                  <a:outerShdw blurRad="25400" dist="35921" dir="2699988">
                    <a:srgbClr val="808080">
                      <a:alpha val="60000"/>
                    </a:srgbClr>
                  </a:outerShdw>
                </a:effectLst>
              </a14:hiddenEffects>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Freeform 3"/>
          <p:cNvSpPr/>
          <p:nvPr/>
        </p:nvSpPr>
        <p:spPr>
          <a:xfrm>
            <a:off x="8143875" y="3381375"/>
            <a:ext cx="7145" cy="28576"/>
          </a:xfrm>
          <a:custGeom>
            <a:avLst/>
            <a:gdLst/>
            <a:ahLst/>
            <a:cxnLst/>
            <a:rect l="0" t="0" r="0" b="0"/>
            <a:pathLst>
              <a:path w="9526" h="28576">
                <a:moveTo>
                  <a:pt x="9525" y="0"/>
                </a:moveTo>
                <a:lnTo>
                  <a:pt x="9525" y="9525"/>
                </a:lnTo>
                <a:lnTo>
                  <a:pt x="0" y="19050"/>
                </a:lnTo>
                <a:lnTo>
                  <a:pt x="0" y="28575"/>
                </a:lnTo>
                <a:lnTo>
                  <a:pt x="0" y="28575"/>
                </a:lnTo>
                <a:lnTo>
                  <a:pt x="0" y="28575"/>
                </a:lnTo>
                <a:lnTo>
                  <a:pt x="0" y="28575"/>
                </a:lnTo>
                <a:lnTo>
                  <a:pt x="0" y="19050"/>
                </a:lnTo>
                <a:lnTo>
                  <a:pt x="0" y="19050"/>
                </a:lnTo>
                <a:lnTo>
                  <a:pt x="0" y="19050"/>
                </a:lnTo>
                <a:lnTo>
                  <a:pt x="0" y="9525"/>
                </a:lnTo>
                <a:lnTo>
                  <a:pt x="9525" y="0"/>
                </a:lnTo>
                <a:close/>
              </a:path>
            </a:pathLst>
          </a:custGeom>
          <a:noFill/>
          <a:ln w="38100" cap="flat" cmpd="sng" algn="ctr">
            <a:solidFill>
              <a:srgbClr val="000000"/>
            </a:solidFill>
            <a:prstDash val="solid"/>
            <a:round/>
            <a:headEnd type="none" w="med" len="med"/>
            <a:tailEnd type="none" w="med" len="med"/>
          </a:ln>
          <a:effectLst/>
          <a:scene3d>
            <a:camera prst="orthographicFront">
              <a:rot lat="0" lon="0" rev="0"/>
            </a:camera>
            <a:lightRig rig="glow" dir="tl"/>
          </a:scene3d>
          <a:sp3d>
            <a:bevelT w="0" h="0"/>
          </a:sp3d>
          <a:extLst>
            <a:ext uri="{909E8E84-426E-40dd-AFC4-6F175D3DCCD1}">
              <a14:hiddenFill xmlns="" xmlns:a14="http://schemas.microsoft.com/office/drawing/2010/main">
                <a:solidFill>
                  <a:schemeClr val="accent1">
                    <a:shade val="80000"/>
                    <a:lumMod val="90000"/>
                  </a:schemeClr>
                </a:solidFill>
              </a14:hiddenFill>
            </a:ext>
            <a:ext uri="{AF507438-7753-43e0-B8FC-AC1667EBCBE1}">
              <a14:hiddenEffects xmlns="" xmlns:a14="http://schemas.microsoft.com/office/drawing/2010/main">
                <a:effectLst>
                  <a:outerShdw blurRad="25400" dist="35921" dir="2699988">
                    <a:srgbClr val="808080">
                      <a:alpha val="60000"/>
                    </a:srgbClr>
                  </a:outerShdw>
                </a:effectLst>
              </a14:hiddenEffects>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Freeform 4"/>
          <p:cNvSpPr/>
          <p:nvPr/>
        </p:nvSpPr>
        <p:spPr>
          <a:xfrm>
            <a:off x="8108156" y="3228975"/>
            <a:ext cx="7145" cy="47626"/>
          </a:xfrm>
          <a:custGeom>
            <a:avLst/>
            <a:gdLst/>
            <a:ahLst/>
            <a:cxnLst/>
            <a:rect l="0" t="0" r="0" b="0"/>
            <a:pathLst>
              <a:path w="9526" h="47626">
                <a:moveTo>
                  <a:pt x="9525" y="19050"/>
                </a:moveTo>
                <a:lnTo>
                  <a:pt x="9525" y="28575"/>
                </a:lnTo>
                <a:lnTo>
                  <a:pt x="9525" y="38100"/>
                </a:lnTo>
                <a:lnTo>
                  <a:pt x="9525" y="47625"/>
                </a:lnTo>
                <a:lnTo>
                  <a:pt x="9525" y="47625"/>
                </a:lnTo>
                <a:lnTo>
                  <a:pt x="9525" y="47625"/>
                </a:lnTo>
                <a:lnTo>
                  <a:pt x="9525" y="47625"/>
                </a:lnTo>
                <a:lnTo>
                  <a:pt x="0" y="47625"/>
                </a:lnTo>
                <a:lnTo>
                  <a:pt x="0" y="47625"/>
                </a:lnTo>
                <a:lnTo>
                  <a:pt x="0" y="38100"/>
                </a:lnTo>
                <a:lnTo>
                  <a:pt x="0" y="38100"/>
                </a:lnTo>
                <a:lnTo>
                  <a:pt x="0" y="28575"/>
                </a:lnTo>
                <a:lnTo>
                  <a:pt x="0" y="19050"/>
                </a:lnTo>
                <a:lnTo>
                  <a:pt x="0" y="0"/>
                </a:lnTo>
                <a:lnTo>
                  <a:pt x="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6" name="Freeform 5"/>
          <p:cNvSpPr/>
          <p:nvPr/>
        </p:nvSpPr>
        <p:spPr>
          <a:xfrm>
            <a:off x="8101013" y="3200401"/>
            <a:ext cx="1" cy="57151"/>
          </a:xfrm>
          <a:custGeom>
            <a:avLst/>
            <a:gdLst/>
            <a:ahLst/>
            <a:cxnLst/>
            <a:rect l="0" t="0" r="0" b="0"/>
            <a:pathLst>
              <a:path w="1" h="57151">
                <a:moveTo>
                  <a:pt x="0" y="19050"/>
                </a:moveTo>
                <a:lnTo>
                  <a:pt x="0" y="28575"/>
                </a:lnTo>
                <a:lnTo>
                  <a:pt x="0" y="38100"/>
                </a:lnTo>
                <a:lnTo>
                  <a:pt x="0" y="47625"/>
                </a:lnTo>
                <a:lnTo>
                  <a:pt x="0" y="47625"/>
                </a:lnTo>
                <a:lnTo>
                  <a:pt x="0" y="57150"/>
                </a:lnTo>
                <a:lnTo>
                  <a:pt x="0" y="57150"/>
                </a:lnTo>
                <a:lnTo>
                  <a:pt x="0" y="57150"/>
                </a:lnTo>
                <a:lnTo>
                  <a:pt x="0" y="47625"/>
                </a:lnTo>
                <a:lnTo>
                  <a:pt x="0" y="47625"/>
                </a:lnTo>
                <a:lnTo>
                  <a:pt x="0" y="38100"/>
                </a:lnTo>
                <a:lnTo>
                  <a:pt x="0" y="38100"/>
                </a:lnTo>
                <a:lnTo>
                  <a:pt x="0" y="19050"/>
                </a:lnTo>
                <a:lnTo>
                  <a:pt x="0" y="9525"/>
                </a:lnTo>
                <a:lnTo>
                  <a:pt x="0" y="0"/>
                </a:lnTo>
                <a:lnTo>
                  <a:pt x="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7" name="Freeform 6"/>
          <p:cNvSpPr/>
          <p:nvPr/>
        </p:nvSpPr>
        <p:spPr>
          <a:xfrm>
            <a:off x="7936707" y="3209926"/>
            <a:ext cx="14288" cy="57151"/>
          </a:xfrm>
          <a:custGeom>
            <a:avLst/>
            <a:gdLst/>
            <a:ahLst/>
            <a:cxnLst/>
            <a:rect l="0" t="0" r="0" b="0"/>
            <a:pathLst>
              <a:path w="19051" h="57151">
                <a:moveTo>
                  <a:pt x="9525" y="19050"/>
                </a:moveTo>
                <a:lnTo>
                  <a:pt x="9525" y="38100"/>
                </a:lnTo>
                <a:lnTo>
                  <a:pt x="9525" y="57150"/>
                </a:lnTo>
                <a:lnTo>
                  <a:pt x="19050" y="57150"/>
                </a:lnTo>
                <a:lnTo>
                  <a:pt x="19050" y="57150"/>
                </a:lnTo>
                <a:lnTo>
                  <a:pt x="19050" y="57150"/>
                </a:lnTo>
                <a:lnTo>
                  <a:pt x="9525" y="57150"/>
                </a:lnTo>
                <a:lnTo>
                  <a:pt x="9525" y="57150"/>
                </a:lnTo>
                <a:lnTo>
                  <a:pt x="9525" y="47625"/>
                </a:lnTo>
                <a:lnTo>
                  <a:pt x="9525" y="38100"/>
                </a:lnTo>
                <a:lnTo>
                  <a:pt x="9525" y="38100"/>
                </a:lnTo>
                <a:lnTo>
                  <a:pt x="0" y="19050"/>
                </a:lnTo>
                <a:lnTo>
                  <a:pt x="0" y="0"/>
                </a:lnTo>
                <a:lnTo>
                  <a:pt x="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Freeform 7"/>
          <p:cNvSpPr/>
          <p:nvPr/>
        </p:nvSpPr>
        <p:spPr>
          <a:xfrm>
            <a:off x="7786687" y="3276600"/>
            <a:ext cx="7145" cy="47626"/>
          </a:xfrm>
          <a:custGeom>
            <a:avLst/>
            <a:gdLst/>
            <a:ahLst/>
            <a:cxnLst/>
            <a:rect l="0" t="0" r="0" b="0"/>
            <a:pathLst>
              <a:path w="9526" h="47626">
                <a:moveTo>
                  <a:pt x="0" y="28575"/>
                </a:moveTo>
                <a:lnTo>
                  <a:pt x="9525" y="47625"/>
                </a:lnTo>
                <a:lnTo>
                  <a:pt x="9525" y="47625"/>
                </a:lnTo>
                <a:lnTo>
                  <a:pt x="9525" y="47625"/>
                </a:lnTo>
                <a:lnTo>
                  <a:pt x="9525" y="47625"/>
                </a:lnTo>
                <a:lnTo>
                  <a:pt x="9525" y="38100"/>
                </a:lnTo>
                <a:lnTo>
                  <a:pt x="9525" y="38100"/>
                </a:lnTo>
                <a:lnTo>
                  <a:pt x="9525" y="38100"/>
                </a:lnTo>
                <a:lnTo>
                  <a:pt x="9525" y="28575"/>
                </a:lnTo>
                <a:lnTo>
                  <a:pt x="0" y="19050"/>
                </a:lnTo>
                <a:lnTo>
                  <a:pt x="0" y="9525"/>
                </a:lnTo>
                <a:lnTo>
                  <a:pt x="0" y="9525"/>
                </a:lnTo>
                <a:lnTo>
                  <a:pt x="0" y="0"/>
                </a:lnTo>
                <a:lnTo>
                  <a:pt x="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Freeform 8"/>
          <p:cNvSpPr/>
          <p:nvPr/>
        </p:nvSpPr>
        <p:spPr>
          <a:xfrm>
            <a:off x="7708106" y="3314700"/>
            <a:ext cx="7145" cy="47626"/>
          </a:xfrm>
          <a:custGeom>
            <a:avLst/>
            <a:gdLst/>
            <a:ahLst/>
            <a:cxnLst/>
            <a:rect l="0" t="0" r="0" b="0"/>
            <a:pathLst>
              <a:path w="9526" h="47626">
                <a:moveTo>
                  <a:pt x="0" y="9525"/>
                </a:moveTo>
                <a:lnTo>
                  <a:pt x="0" y="28575"/>
                </a:lnTo>
                <a:lnTo>
                  <a:pt x="9525" y="38100"/>
                </a:lnTo>
                <a:lnTo>
                  <a:pt x="9525" y="47625"/>
                </a:lnTo>
                <a:lnTo>
                  <a:pt x="9525" y="47625"/>
                </a:lnTo>
                <a:lnTo>
                  <a:pt x="9525" y="47625"/>
                </a:lnTo>
                <a:lnTo>
                  <a:pt x="9525" y="47625"/>
                </a:lnTo>
                <a:lnTo>
                  <a:pt x="9525" y="47625"/>
                </a:lnTo>
                <a:lnTo>
                  <a:pt x="9525" y="38100"/>
                </a:lnTo>
                <a:lnTo>
                  <a:pt x="9525" y="28575"/>
                </a:lnTo>
                <a:lnTo>
                  <a:pt x="0" y="28575"/>
                </a:lnTo>
                <a:lnTo>
                  <a:pt x="0" y="19050"/>
                </a:lnTo>
                <a:lnTo>
                  <a:pt x="0" y="0"/>
                </a:lnTo>
                <a:lnTo>
                  <a:pt x="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Freeform 9"/>
          <p:cNvSpPr/>
          <p:nvPr/>
        </p:nvSpPr>
        <p:spPr>
          <a:xfrm>
            <a:off x="7550944" y="3952875"/>
            <a:ext cx="14288" cy="28576"/>
          </a:xfrm>
          <a:custGeom>
            <a:avLst/>
            <a:gdLst/>
            <a:ahLst/>
            <a:cxnLst/>
            <a:rect l="0" t="0" r="0" b="0"/>
            <a:pathLst>
              <a:path w="19051" h="28576">
                <a:moveTo>
                  <a:pt x="0" y="0"/>
                </a:moveTo>
                <a:lnTo>
                  <a:pt x="0" y="0"/>
                </a:lnTo>
                <a:lnTo>
                  <a:pt x="9525" y="9525"/>
                </a:lnTo>
                <a:lnTo>
                  <a:pt x="9525" y="19050"/>
                </a:lnTo>
                <a:lnTo>
                  <a:pt x="9525" y="28575"/>
                </a:lnTo>
                <a:lnTo>
                  <a:pt x="19050" y="28575"/>
                </a:lnTo>
                <a:lnTo>
                  <a:pt x="19050" y="28575"/>
                </a:lnTo>
                <a:lnTo>
                  <a:pt x="19050" y="28575"/>
                </a:lnTo>
                <a:lnTo>
                  <a:pt x="9525" y="19050"/>
                </a:lnTo>
                <a:lnTo>
                  <a:pt x="9525" y="19050"/>
                </a:lnTo>
                <a:lnTo>
                  <a:pt x="9525" y="9525"/>
                </a:lnTo>
                <a:lnTo>
                  <a:pt x="9525" y="0"/>
                </a:lnTo>
                <a:lnTo>
                  <a:pt x="9525" y="0"/>
                </a:lnTo>
                <a:lnTo>
                  <a:pt x="9525"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69312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870"/>
                                        </p:tgtEl>
                                        <p:attrNameLst>
                                          <p:attrName>style.visibility</p:attrName>
                                        </p:attrNameLst>
                                      </p:cBhvr>
                                      <p:to>
                                        <p:strVal val="visible"/>
                                      </p:to>
                                    </p:set>
                                    <p:anim calcmode="lin" valueType="num">
                                      <p:cBhvr additive="base">
                                        <p:cTn id="7" dur="500" fill="hold"/>
                                        <p:tgtEl>
                                          <p:spTgt spid="36870"/>
                                        </p:tgtEl>
                                        <p:attrNameLst>
                                          <p:attrName>ppt_x</p:attrName>
                                        </p:attrNameLst>
                                      </p:cBhvr>
                                      <p:tavLst>
                                        <p:tav tm="0">
                                          <p:val>
                                            <p:strVal val="#ppt_x"/>
                                          </p:val>
                                        </p:tav>
                                        <p:tav tm="100000">
                                          <p:val>
                                            <p:strVal val="#ppt_x"/>
                                          </p:val>
                                        </p:tav>
                                      </p:tavLst>
                                    </p:anim>
                                    <p:anim calcmode="lin" valueType="num">
                                      <p:cBhvr additive="base">
                                        <p:cTn id="8" dur="500" fill="hold"/>
                                        <p:tgtEl>
                                          <p:spTgt spid="3687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6874"/>
                                        </p:tgtEl>
                                        <p:attrNameLst>
                                          <p:attrName>style.visibility</p:attrName>
                                        </p:attrNameLst>
                                      </p:cBhvr>
                                      <p:to>
                                        <p:strVal val="visible"/>
                                      </p:to>
                                    </p:set>
                                    <p:anim calcmode="lin" valueType="num">
                                      <p:cBhvr additive="base">
                                        <p:cTn id="12" dur="500" fill="hold"/>
                                        <p:tgtEl>
                                          <p:spTgt spid="36874"/>
                                        </p:tgtEl>
                                        <p:attrNameLst>
                                          <p:attrName>ppt_x</p:attrName>
                                        </p:attrNameLst>
                                      </p:cBhvr>
                                      <p:tavLst>
                                        <p:tav tm="0">
                                          <p:val>
                                            <p:strVal val="#ppt_x"/>
                                          </p:val>
                                        </p:tav>
                                        <p:tav tm="100000">
                                          <p:val>
                                            <p:strVal val="#ppt_x"/>
                                          </p:val>
                                        </p:tav>
                                      </p:tavLst>
                                    </p:anim>
                                    <p:anim calcmode="lin" valueType="num">
                                      <p:cBhvr additive="base">
                                        <p:cTn id="13" dur="500" fill="hold"/>
                                        <p:tgtEl>
                                          <p:spTgt spid="3687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6875"/>
                                        </p:tgtEl>
                                        <p:attrNameLst>
                                          <p:attrName>style.visibility</p:attrName>
                                        </p:attrNameLst>
                                      </p:cBhvr>
                                      <p:to>
                                        <p:strVal val="visible"/>
                                      </p:to>
                                    </p:set>
                                    <p:anim calcmode="lin" valueType="num">
                                      <p:cBhvr additive="base">
                                        <p:cTn id="18" dur="500" fill="hold"/>
                                        <p:tgtEl>
                                          <p:spTgt spid="36875"/>
                                        </p:tgtEl>
                                        <p:attrNameLst>
                                          <p:attrName>ppt_x</p:attrName>
                                        </p:attrNameLst>
                                      </p:cBhvr>
                                      <p:tavLst>
                                        <p:tav tm="0">
                                          <p:val>
                                            <p:strVal val="#ppt_x"/>
                                          </p:val>
                                        </p:tav>
                                        <p:tav tm="100000">
                                          <p:val>
                                            <p:strVal val="#ppt_x"/>
                                          </p:val>
                                        </p:tav>
                                      </p:tavLst>
                                    </p:anim>
                                    <p:anim calcmode="lin" valueType="num">
                                      <p:cBhvr additive="base">
                                        <p:cTn id="19" dur="500" fill="hold"/>
                                        <p:tgtEl>
                                          <p:spTgt spid="36875"/>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36872"/>
                                        </p:tgtEl>
                                        <p:attrNameLst>
                                          <p:attrName>style.visibility</p:attrName>
                                        </p:attrNameLst>
                                      </p:cBhvr>
                                      <p:to>
                                        <p:strVal val="visible"/>
                                      </p:to>
                                    </p:set>
                                    <p:anim calcmode="lin" valueType="num">
                                      <p:cBhvr additive="base">
                                        <p:cTn id="23" dur="500" fill="hold"/>
                                        <p:tgtEl>
                                          <p:spTgt spid="36872"/>
                                        </p:tgtEl>
                                        <p:attrNameLst>
                                          <p:attrName>ppt_x</p:attrName>
                                        </p:attrNameLst>
                                      </p:cBhvr>
                                      <p:tavLst>
                                        <p:tav tm="0">
                                          <p:val>
                                            <p:strVal val="#ppt_x"/>
                                          </p:val>
                                        </p:tav>
                                        <p:tav tm="100000">
                                          <p:val>
                                            <p:strVal val="#ppt_x"/>
                                          </p:val>
                                        </p:tav>
                                      </p:tavLst>
                                    </p:anim>
                                    <p:anim calcmode="lin" valueType="num">
                                      <p:cBhvr additive="base">
                                        <p:cTn id="24" dur="500" fill="hold"/>
                                        <p:tgtEl>
                                          <p:spTgt spid="3687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6876"/>
                                        </p:tgtEl>
                                        <p:attrNameLst>
                                          <p:attrName>style.visibility</p:attrName>
                                        </p:attrNameLst>
                                      </p:cBhvr>
                                      <p:to>
                                        <p:strVal val="visible"/>
                                      </p:to>
                                    </p:set>
                                    <p:anim calcmode="lin" valueType="num">
                                      <p:cBhvr additive="base">
                                        <p:cTn id="29" dur="500" fill="hold"/>
                                        <p:tgtEl>
                                          <p:spTgt spid="36876"/>
                                        </p:tgtEl>
                                        <p:attrNameLst>
                                          <p:attrName>ppt_x</p:attrName>
                                        </p:attrNameLst>
                                      </p:cBhvr>
                                      <p:tavLst>
                                        <p:tav tm="0">
                                          <p:val>
                                            <p:strVal val="#ppt_x"/>
                                          </p:val>
                                        </p:tav>
                                        <p:tav tm="100000">
                                          <p:val>
                                            <p:strVal val="#ppt_x"/>
                                          </p:val>
                                        </p:tav>
                                      </p:tavLst>
                                    </p:anim>
                                    <p:anim calcmode="lin" valueType="num">
                                      <p:cBhvr additive="base">
                                        <p:cTn id="30" dur="500" fill="hold"/>
                                        <p:tgtEl>
                                          <p:spTgt spid="36876"/>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2" presetClass="entr" presetSubtype="4" fill="hold" grpId="0" nodeType="afterEffect">
                                  <p:stCondLst>
                                    <p:cond delay="0"/>
                                  </p:stCondLst>
                                  <p:childTnLst>
                                    <p:set>
                                      <p:cBhvr>
                                        <p:cTn id="33" dur="1" fill="hold">
                                          <p:stCondLst>
                                            <p:cond delay="0"/>
                                          </p:stCondLst>
                                        </p:cTn>
                                        <p:tgtEl>
                                          <p:spTgt spid="36873"/>
                                        </p:tgtEl>
                                        <p:attrNameLst>
                                          <p:attrName>style.visibility</p:attrName>
                                        </p:attrNameLst>
                                      </p:cBhvr>
                                      <p:to>
                                        <p:strVal val="visible"/>
                                      </p:to>
                                    </p:set>
                                    <p:anim calcmode="lin" valueType="num">
                                      <p:cBhvr additive="base">
                                        <p:cTn id="34" dur="500" fill="hold"/>
                                        <p:tgtEl>
                                          <p:spTgt spid="36873"/>
                                        </p:tgtEl>
                                        <p:attrNameLst>
                                          <p:attrName>ppt_x</p:attrName>
                                        </p:attrNameLst>
                                      </p:cBhvr>
                                      <p:tavLst>
                                        <p:tav tm="0">
                                          <p:val>
                                            <p:strVal val="#ppt_x"/>
                                          </p:val>
                                        </p:tav>
                                        <p:tav tm="100000">
                                          <p:val>
                                            <p:strVal val="#ppt_x"/>
                                          </p:val>
                                        </p:tav>
                                      </p:tavLst>
                                    </p:anim>
                                    <p:anim calcmode="lin" valueType="num">
                                      <p:cBhvr additive="base">
                                        <p:cTn id="35" dur="500" fill="hold"/>
                                        <p:tgtEl>
                                          <p:spTgt spid="3687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6880"/>
                                        </p:tgtEl>
                                        <p:attrNameLst>
                                          <p:attrName>style.visibility</p:attrName>
                                        </p:attrNameLst>
                                      </p:cBhvr>
                                      <p:to>
                                        <p:strVal val="visible"/>
                                      </p:to>
                                    </p:set>
                                    <p:anim calcmode="lin" valueType="num">
                                      <p:cBhvr additive="base">
                                        <p:cTn id="40" dur="500" fill="hold"/>
                                        <p:tgtEl>
                                          <p:spTgt spid="36880"/>
                                        </p:tgtEl>
                                        <p:attrNameLst>
                                          <p:attrName>ppt_x</p:attrName>
                                        </p:attrNameLst>
                                      </p:cBhvr>
                                      <p:tavLst>
                                        <p:tav tm="0">
                                          <p:val>
                                            <p:strVal val="#ppt_x"/>
                                          </p:val>
                                        </p:tav>
                                        <p:tav tm="100000">
                                          <p:val>
                                            <p:strVal val="#ppt_x"/>
                                          </p:val>
                                        </p:tav>
                                      </p:tavLst>
                                    </p:anim>
                                    <p:anim calcmode="lin" valueType="num">
                                      <p:cBhvr additive="base">
                                        <p:cTn id="41" dur="500" fill="hold"/>
                                        <p:tgtEl>
                                          <p:spTgt spid="368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0" grpId="0" animBg="1" autoUpdateAnimBg="0"/>
      <p:bldP spid="36872" grpId="0" animBg="1" autoUpdateAnimBg="0"/>
      <p:bldP spid="36873" grpId="0" animBg="1" autoUpdateAnimBg="0"/>
      <p:bldP spid="36874" grpId="0" autoUpdateAnimBg="0"/>
      <p:bldP spid="36875" grpId="0" autoUpdateAnimBg="0"/>
      <p:bldP spid="36876" grpId="0" autoUpdateAnimBg="0"/>
      <p:bldP spid="36880"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4294967295"/>
          </p:nvPr>
        </p:nvSpPr>
        <p:spPr>
          <a:xfrm>
            <a:off x="0" y="620688"/>
            <a:ext cx="9144000" cy="5124400"/>
          </a:xfrm>
          <a:solidFill>
            <a:schemeClr val="bg1"/>
          </a:solidFill>
          <a:ln>
            <a:solidFill>
              <a:schemeClr val="tx1"/>
            </a:solidFill>
          </a:ln>
        </p:spPr>
        <p:txBody>
          <a:bodyPr>
            <a:noAutofit/>
          </a:bodyPr>
          <a:lstStyle/>
          <a:p>
            <a:pPr marL="457200" indent="-457200" eaLnBrk="1" hangingPunct="1">
              <a:lnSpc>
                <a:spcPct val="80000"/>
              </a:lnSpc>
              <a:buFont typeface="+mj-lt"/>
              <a:buAutoNum type="arabicPeriod"/>
            </a:pPr>
            <a:r>
              <a:rPr lang="en-GB" altLang="en-US" sz="2400" dirty="0">
                <a:latin typeface="Century Gothic" panose="020B0502020202020204" pitchFamily="34" charset="0"/>
              </a:rPr>
              <a:t>The river flows over bands of less resistant (softer) and resistant (harder) </a:t>
            </a:r>
            <a:r>
              <a:rPr lang="en-GB" altLang="en-US" sz="2400" dirty="0" smtClean="0">
                <a:latin typeface="Century Gothic" panose="020B0502020202020204" pitchFamily="34" charset="0"/>
              </a:rPr>
              <a:t>rocks. The river erodes the less resistant rock quicker by hydraulic action (explain), abrasion (explain) and solution (explain). Due to the differential erosion, the hard rock is undercut.</a:t>
            </a:r>
          </a:p>
          <a:p>
            <a:pPr marL="457200" indent="-457200" eaLnBrk="1" hangingPunct="1">
              <a:lnSpc>
                <a:spcPct val="80000"/>
              </a:lnSpc>
              <a:buFont typeface="+mj-lt"/>
              <a:buAutoNum type="arabicPeriod"/>
            </a:pPr>
            <a:r>
              <a:rPr lang="en-GB" altLang="en-US" sz="2400" dirty="0" smtClean="0">
                <a:latin typeface="Century Gothic" panose="020B0502020202020204" pitchFamily="34" charset="0"/>
              </a:rPr>
              <a:t>This undercutting of </a:t>
            </a:r>
            <a:r>
              <a:rPr lang="en-GB" altLang="en-US" sz="2400" dirty="0">
                <a:latin typeface="Century Gothic" panose="020B0502020202020204" pitchFamily="34" charset="0"/>
              </a:rPr>
              <a:t>the harder rock </a:t>
            </a:r>
            <a:r>
              <a:rPr lang="en-GB" altLang="en-US" sz="2400" dirty="0" smtClean="0">
                <a:latin typeface="Century Gothic" panose="020B0502020202020204" pitchFamily="34" charset="0"/>
              </a:rPr>
              <a:t>leaves </a:t>
            </a:r>
            <a:r>
              <a:rPr lang="en-GB" altLang="en-US" sz="2400" dirty="0">
                <a:latin typeface="Century Gothic" panose="020B0502020202020204" pitchFamily="34" charset="0"/>
              </a:rPr>
              <a:t>an overhang which becomes unsupported and collapses into the plunge pool below.</a:t>
            </a:r>
          </a:p>
          <a:p>
            <a:pPr marL="457200" indent="-457200" eaLnBrk="1" hangingPunct="1">
              <a:lnSpc>
                <a:spcPct val="80000"/>
              </a:lnSpc>
              <a:buFont typeface="+mj-lt"/>
              <a:buAutoNum type="arabicPeriod"/>
            </a:pPr>
            <a:r>
              <a:rPr lang="en-GB" altLang="en-US" sz="2400" dirty="0">
                <a:latin typeface="Century Gothic" panose="020B0502020202020204" pitchFamily="34" charset="0"/>
              </a:rPr>
              <a:t>After the overhang falls, some of the rocks are swirled around by the river and this helps to form a deep plunge pool below the waterfall. The plunge pool is also deepened during times of high discharge when hydraulic action is most powerful.</a:t>
            </a:r>
          </a:p>
          <a:p>
            <a:pPr marL="457200" indent="-457200" eaLnBrk="1" hangingPunct="1">
              <a:lnSpc>
                <a:spcPct val="80000"/>
              </a:lnSpc>
              <a:buFont typeface="+mj-lt"/>
              <a:buAutoNum type="arabicPeriod"/>
            </a:pPr>
            <a:r>
              <a:rPr lang="en-GB" altLang="en-US" sz="2400" dirty="0">
                <a:latin typeface="Century Gothic" panose="020B0502020202020204" pitchFamily="34" charset="0"/>
              </a:rPr>
              <a:t>The waterfall is moved upstream, the process continues and a steep-sided gorge is cut back into the hillside.</a:t>
            </a:r>
            <a:endParaRPr lang="en-US" altLang="en-US" sz="2400" dirty="0">
              <a:latin typeface="Century Gothic" panose="020B0502020202020204" pitchFamily="34" charset="0"/>
            </a:endParaRPr>
          </a:p>
        </p:txBody>
      </p:sp>
    </p:spTree>
    <p:extLst>
      <p:ext uri="{BB962C8B-B14F-4D97-AF65-F5344CB8AC3E}">
        <p14:creationId xmlns:p14="http://schemas.microsoft.com/office/powerpoint/2010/main" val="38208848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7975" y="160338"/>
            <a:ext cx="8234809" cy="2628975"/>
          </a:xfrm>
          <a:solidFill>
            <a:schemeClr val="bg1"/>
          </a:solidFill>
          <a:ln>
            <a:solidFill>
              <a:schemeClr val="tx1"/>
            </a:solidFill>
          </a:ln>
        </p:spPr>
        <p:txBody>
          <a:bodyPr/>
          <a:lstStyle/>
          <a:p>
            <a:r>
              <a:rPr lang="en-GB" sz="6000" dirty="0" smtClean="0"/>
              <a:t>Middle Course – Meander and Oxbow Lake</a:t>
            </a:r>
          </a:p>
        </p:txBody>
      </p:sp>
      <p:sp>
        <p:nvSpPr>
          <p:cNvPr id="16386" name="AutoShape 2" descr="Image result for riv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908716"/>
            <a:ext cx="6336704" cy="39492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294990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meand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4236" y="1500189"/>
            <a:ext cx="5941189" cy="52044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3" name="Text Box 3"/>
          <p:cNvSpPr txBox="1">
            <a:spLocks noChangeArrowheads="1"/>
          </p:cNvSpPr>
          <p:nvPr/>
        </p:nvSpPr>
        <p:spPr bwMode="auto">
          <a:xfrm>
            <a:off x="0" y="308770"/>
            <a:ext cx="8596148" cy="10064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762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dirty="0">
                <a:latin typeface="Century Gothic" panose="020B0502020202020204" pitchFamily="34" charset="0"/>
              </a:rPr>
              <a:t>A </a:t>
            </a:r>
            <a:r>
              <a:rPr lang="en-US" altLang="en-US" sz="2000" b="1" dirty="0">
                <a:latin typeface="Century Gothic" panose="020B0502020202020204" pitchFamily="34" charset="0"/>
              </a:rPr>
              <a:t>meander </a:t>
            </a:r>
            <a:r>
              <a:rPr lang="en-US" altLang="en-US" sz="2000" dirty="0">
                <a:latin typeface="Century Gothic" panose="020B0502020202020204" pitchFamily="34" charset="0"/>
              </a:rPr>
              <a:t>is a</a:t>
            </a:r>
            <a:r>
              <a:rPr lang="en-US" altLang="en-US" sz="2000" b="1" dirty="0">
                <a:latin typeface="Century Gothic" panose="020B0502020202020204" pitchFamily="34" charset="0"/>
              </a:rPr>
              <a:t> bend</a:t>
            </a:r>
            <a:r>
              <a:rPr lang="en-US" altLang="en-US" sz="2000" dirty="0">
                <a:latin typeface="Century Gothic" panose="020B0502020202020204" pitchFamily="34" charset="0"/>
              </a:rPr>
              <a:t> in the river found in flatter areas of the</a:t>
            </a:r>
          </a:p>
          <a:p>
            <a:pPr algn="ctr" eaLnBrk="1" hangingPunct="1">
              <a:spcBef>
                <a:spcPct val="0"/>
              </a:spcBef>
              <a:buFontTx/>
              <a:buNone/>
            </a:pPr>
            <a:r>
              <a:rPr lang="en-US" altLang="en-US" sz="2000" dirty="0">
                <a:latin typeface="Century Gothic" panose="020B0502020202020204" pitchFamily="34" charset="0"/>
              </a:rPr>
              <a:t>river.  It is caused by the speed of the river slowing down and </a:t>
            </a:r>
          </a:p>
          <a:p>
            <a:pPr algn="ctr" eaLnBrk="1" hangingPunct="1">
              <a:spcBef>
                <a:spcPct val="0"/>
              </a:spcBef>
              <a:buFontTx/>
              <a:buNone/>
            </a:pPr>
            <a:r>
              <a:rPr lang="en-US" altLang="en-US" sz="2000" dirty="0">
                <a:latin typeface="Century Gothic" panose="020B0502020202020204" pitchFamily="34" charset="0"/>
              </a:rPr>
              <a:t>therefore the river starts to </a:t>
            </a:r>
            <a:r>
              <a:rPr lang="en-US" altLang="en-US" sz="2000" b="1" dirty="0">
                <a:latin typeface="Century Gothic" panose="020B0502020202020204" pitchFamily="34" charset="0"/>
              </a:rPr>
              <a:t>wander</a:t>
            </a:r>
            <a:r>
              <a:rPr lang="en-US" altLang="en-US" sz="2000" dirty="0">
                <a:latin typeface="Century Gothic" panose="020B0502020202020204" pitchFamily="34" charset="0"/>
              </a:rPr>
              <a:t> across the landscape</a:t>
            </a:r>
          </a:p>
        </p:txBody>
      </p:sp>
      <p:sp>
        <p:nvSpPr>
          <p:cNvPr id="30727" name="AutoShape 7"/>
          <p:cNvSpPr>
            <a:spLocks noChangeArrowheads="1"/>
          </p:cNvSpPr>
          <p:nvPr/>
        </p:nvSpPr>
        <p:spPr bwMode="auto">
          <a:xfrm>
            <a:off x="4992291" y="1704144"/>
            <a:ext cx="2244005" cy="2230517"/>
          </a:xfrm>
          <a:prstGeom prst="downArrowCallout">
            <a:avLst>
              <a:gd name="adj1" fmla="val 7898"/>
              <a:gd name="adj2" fmla="val 11111"/>
              <a:gd name="adj3" fmla="val 18615"/>
              <a:gd name="adj4" fmla="val 39662"/>
            </a:avLst>
          </a:prstGeom>
          <a:solidFill>
            <a:schemeClr val="bg1"/>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1" dirty="0">
                <a:latin typeface="Century" panose="02040604050505020304" pitchFamily="18" charset="0"/>
              </a:rPr>
              <a:t>Meander</a:t>
            </a:r>
          </a:p>
          <a:p>
            <a:pPr algn="ctr" eaLnBrk="1" hangingPunct="1">
              <a:spcBef>
                <a:spcPct val="0"/>
              </a:spcBef>
              <a:buFontTx/>
              <a:buNone/>
            </a:pPr>
            <a:endParaRPr lang="en-US" altLang="en-US" sz="2400" dirty="0">
              <a:latin typeface="Century" panose="02040604050505020304" pitchFamily="18" charset="0"/>
            </a:endParaRPr>
          </a:p>
        </p:txBody>
      </p:sp>
    </p:spTree>
    <p:extLst>
      <p:ext uri="{BB962C8B-B14F-4D97-AF65-F5344CB8AC3E}">
        <p14:creationId xmlns:p14="http://schemas.microsoft.com/office/powerpoint/2010/main" val="26392381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727"/>
                                        </p:tgtEl>
                                        <p:attrNameLst>
                                          <p:attrName>style.visibility</p:attrName>
                                        </p:attrNameLst>
                                      </p:cBhvr>
                                      <p:to>
                                        <p:strVal val="visible"/>
                                      </p:to>
                                    </p:set>
                                    <p:anim calcmode="lin" valueType="num">
                                      <p:cBhvr additive="base">
                                        <p:cTn id="7" dur="500" fill="hold"/>
                                        <p:tgtEl>
                                          <p:spTgt spid="30727"/>
                                        </p:tgtEl>
                                        <p:attrNameLst>
                                          <p:attrName>ppt_x</p:attrName>
                                        </p:attrNameLst>
                                      </p:cBhvr>
                                      <p:tavLst>
                                        <p:tav tm="0">
                                          <p:val>
                                            <p:strVal val="#ppt_x"/>
                                          </p:val>
                                        </p:tav>
                                        <p:tav tm="100000">
                                          <p:val>
                                            <p:strVal val="#ppt_x"/>
                                          </p:val>
                                        </p:tav>
                                      </p:tavLst>
                                    </p:anim>
                                    <p:anim calcmode="lin" valueType="num">
                                      <p:cBhvr additive="base">
                                        <p:cTn id="8" dur="500" fill="hold"/>
                                        <p:tgtEl>
                                          <p:spTgt spid="307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meanderand deposit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5951" y="1066802"/>
            <a:ext cx="5331619" cy="4754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1" name="Text Box 3"/>
          <p:cNvSpPr txBox="1">
            <a:spLocks noChangeArrowheads="1"/>
          </p:cNvSpPr>
          <p:nvPr/>
        </p:nvSpPr>
        <p:spPr bwMode="auto">
          <a:xfrm>
            <a:off x="435889" y="236540"/>
            <a:ext cx="8231742" cy="7078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762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dirty="0">
                <a:latin typeface="Century Gothic" panose="020B0502020202020204" pitchFamily="34" charset="0"/>
              </a:rPr>
              <a:t>On a meander, the two sides of the river are different, one side is </a:t>
            </a:r>
          </a:p>
          <a:p>
            <a:pPr algn="ctr" eaLnBrk="1" hangingPunct="1">
              <a:spcBef>
                <a:spcPct val="0"/>
              </a:spcBef>
              <a:buFontTx/>
              <a:buNone/>
            </a:pPr>
            <a:r>
              <a:rPr lang="en-US" altLang="en-US" sz="2000" dirty="0">
                <a:latin typeface="Century Gothic" panose="020B0502020202020204" pitchFamily="34" charset="0"/>
              </a:rPr>
              <a:t>Shallow and is called a river beach.</a:t>
            </a:r>
          </a:p>
        </p:txBody>
      </p:sp>
      <p:sp>
        <p:nvSpPr>
          <p:cNvPr id="32772" name="Line 4"/>
          <p:cNvSpPr>
            <a:spLocks noChangeShapeType="1"/>
          </p:cNvSpPr>
          <p:nvPr/>
        </p:nvSpPr>
        <p:spPr bwMode="auto">
          <a:xfrm flipH="1">
            <a:off x="3143250" y="990600"/>
            <a:ext cx="1085850" cy="38100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GB"/>
          </a:p>
        </p:txBody>
      </p:sp>
      <p:sp>
        <p:nvSpPr>
          <p:cNvPr id="32773" name="Text Box 5"/>
          <p:cNvSpPr txBox="1">
            <a:spLocks noChangeArrowheads="1"/>
          </p:cNvSpPr>
          <p:nvPr/>
        </p:nvSpPr>
        <p:spPr bwMode="auto">
          <a:xfrm>
            <a:off x="1013231" y="6051550"/>
            <a:ext cx="7269939" cy="400110"/>
          </a:xfrm>
          <a:prstGeom prst="rect">
            <a:avLst/>
          </a:prstGeom>
          <a:noFill/>
          <a:ln w="76200">
            <a:noFill/>
            <a:miter lim="800000"/>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dirty="0">
                <a:latin typeface="Century Gothic" panose="020B0502020202020204" pitchFamily="34" charset="0"/>
              </a:rPr>
              <a:t>The other side is deep and has a steep river cliff next to it.</a:t>
            </a:r>
          </a:p>
        </p:txBody>
      </p:sp>
      <p:pic>
        <p:nvPicPr>
          <p:cNvPr id="32774" name="Picture 6" descr="erosio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1950" y="2362201"/>
            <a:ext cx="3829050" cy="3408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5" name="Line 7"/>
          <p:cNvSpPr>
            <a:spLocks noChangeShapeType="1"/>
          </p:cNvSpPr>
          <p:nvPr/>
        </p:nvSpPr>
        <p:spPr bwMode="auto">
          <a:xfrm flipV="1">
            <a:off x="3543300" y="4114800"/>
            <a:ext cx="1200150" cy="18288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GB"/>
          </a:p>
        </p:txBody>
      </p:sp>
      <p:sp>
        <p:nvSpPr>
          <p:cNvPr id="32776" name="Line 8"/>
          <p:cNvSpPr>
            <a:spLocks noChangeShapeType="1"/>
          </p:cNvSpPr>
          <p:nvPr/>
        </p:nvSpPr>
        <p:spPr bwMode="auto">
          <a:xfrm flipV="1">
            <a:off x="2000250" y="4191000"/>
            <a:ext cx="2400300" cy="76200"/>
          </a:xfrm>
          <a:prstGeom prst="line">
            <a:avLst/>
          </a:prstGeom>
          <a:noFill/>
          <a:ln w="76200">
            <a:solidFill>
              <a:schemeClr val="bg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GB"/>
          </a:p>
        </p:txBody>
      </p:sp>
    </p:spTree>
    <p:extLst>
      <p:ext uri="{BB962C8B-B14F-4D97-AF65-F5344CB8AC3E}">
        <p14:creationId xmlns:p14="http://schemas.microsoft.com/office/powerpoint/2010/main" val="10063169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2771"/>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32772"/>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32773"/>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32775"/>
                                        </p:tgtEl>
                                        <p:attrNameLst>
                                          <p:attrName>style.visibility</p:attrName>
                                        </p:attrNameLst>
                                      </p:cBhvr>
                                      <p:to>
                                        <p:strVal val="visible"/>
                                      </p:to>
                                    </p:set>
                                  </p:childTnLst>
                                </p:cTn>
                              </p:par>
                            </p:childTnLst>
                          </p:cTn>
                        </p:par>
                        <p:par>
                          <p:cTn id="18" fill="hold" nodeType="afterGroup">
                            <p:stCondLst>
                              <p:cond delay="500"/>
                            </p:stCondLst>
                            <p:childTnLst>
                              <p:par>
                                <p:cTn id="19" presetID="1" presetClass="entr" presetSubtype="0" fill="hold" nodeType="afterEffect">
                                  <p:stCondLst>
                                    <p:cond delay="0"/>
                                  </p:stCondLst>
                                  <p:childTnLst>
                                    <p:set>
                                      <p:cBhvr>
                                        <p:cTn id="20" dur="1" fill="hold">
                                          <p:stCondLst>
                                            <p:cond delay="499"/>
                                          </p:stCondLst>
                                        </p:cTn>
                                        <p:tgtEl>
                                          <p:spTgt spid="32774"/>
                                        </p:tgtEl>
                                        <p:attrNameLst>
                                          <p:attrName>style.visibility</p:attrName>
                                        </p:attrNameLst>
                                      </p:cBhvr>
                                      <p:to>
                                        <p:strVal val="visible"/>
                                      </p:to>
                                    </p:set>
                                  </p:childTnLst>
                                </p:cTn>
                              </p:par>
                            </p:childTnLst>
                          </p:cTn>
                        </p:par>
                        <p:par>
                          <p:cTn id="21" fill="hold" nodeType="afterGroup">
                            <p:stCondLst>
                              <p:cond delay="1000"/>
                            </p:stCondLst>
                            <p:childTnLst>
                              <p:par>
                                <p:cTn id="22" presetID="1" presetClass="entr" presetSubtype="0" fill="hold" grpId="0" nodeType="afterEffect">
                                  <p:stCondLst>
                                    <p:cond delay="0"/>
                                  </p:stCondLst>
                                  <p:childTnLst>
                                    <p:set>
                                      <p:cBhvr>
                                        <p:cTn id="23" dur="1" fill="hold">
                                          <p:stCondLst>
                                            <p:cond delay="499"/>
                                          </p:stCondLst>
                                        </p:cTn>
                                        <p:tgtEl>
                                          <p:spTgt spid="327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utoUpdateAnimBg="0"/>
      <p:bldP spid="32772" grpId="0" animBg="1"/>
      <p:bldP spid="32773" grpId="0" autoUpdateAnimBg="0"/>
      <p:bldP spid="32775" grpId="0" animBg="1"/>
      <p:bldP spid="3277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623" y="518318"/>
            <a:ext cx="8305800" cy="6126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23" name="Text Box 3"/>
          <p:cNvSpPr txBox="1">
            <a:spLocks noChangeArrowheads="1"/>
          </p:cNvSpPr>
          <p:nvPr/>
        </p:nvSpPr>
        <p:spPr bwMode="auto">
          <a:xfrm>
            <a:off x="2514600" y="838200"/>
            <a:ext cx="244475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sz="2400">
                <a:solidFill>
                  <a:srgbClr val="FF3300"/>
                </a:solidFill>
                <a:latin typeface="Comic Sans MS" pitchFamily="66" charset="0"/>
              </a:rPr>
              <a:t>Fastest current</a:t>
            </a:r>
          </a:p>
        </p:txBody>
      </p:sp>
      <p:sp>
        <p:nvSpPr>
          <p:cNvPr id="5124" name="Text Box 4"/>
          <p:cNvSpPr txBox="1">
            <a:spLocks noChangeArrowheads="1"/>
          </p:cNvSpPr>
          <p:nvPr/>
        </p:nvSpPr>
        <p:spPr bwMode="auto">
          <a:xfrm>
            <a:off x="5943600" y="838200"/>
            <a:ext cx="24130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sz="2400">
                <a:solidFill>
                  <a:srgbClr val="FF3300"/>
                </a:solidFill>
                <a:latin typeface="Comic Sans MS" pitchFamily="66" charset="0"/>
              </a:rPr>
              <a:t>slowest current</a:t>
            </a:r>
          </a:p>
        </p:txBody>
      </p:sp>
      <p:sp>
        <p:nvSpPr>
          <p:cNvPr id="5125" name="Text Box 5"/>
          <p:cNvSpPr txBox="1">
            <a:spLocks noChangeArrowheads="1"/>
          </p:cNvSpPr>
          <p:nvPr/>
        </p:nvSpPr>
        <p:spPr bwMode="auto">
          <a:xfrm>
            <a:off x="533400" y="4572000"/>
            <a:ext cx="1600200" cy="1483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75000"/>
              </a:lnSpc>
            </a:pPr>
            <a:r>
              <a:rPr lang="en-GB" altLang="en-US" sz="2000" dirty="0">
                <a:solidFill>
                  <a:srgbClr val="FFFF00"/>
                </a:solidFill>
                <a:latin typeface="Comic Sans MS" pitchFamily="66" charset="0"/>
              </a:rPr>
              <a:t>Outer bank</a:t>
            </a:r>
          </a:p>
          <a:p>
            <a:pPr eaLnBrk="1" hangingPunct="1">
              <a:lnSpc>
                <a:spcPct val="75000"/>
              </a:lnSpc>
            </a:pPr>
            <a:r>
              <a:rPr lang="en-GB" altLang="en-US" sz="2000" dirty="0">
                <a:solidFill>
                  <a:srgbClr val="FFFF00"/>
                </a:solidFill>
                <a:latin typeface="Comic Sans MS" pitchFamily="66" charset="0"/>
              </a:rPr>
              <a:t>Is </a:t>
            </a:r>
            <a:r>
              <a:rPr lang="en-GB" altLang="en-US" sz="2000" dirty="0" smtClean="0">
                <a:solidFill>
                  <a:srgbClr val="FFFF00"/>
                </a:solidFill>
                <a:latin typeface="Comic Sans MS" pitchFamily="66" charset="0"/>
              </a:rPr>
              <a:t>eroded by hydraulic action and abrasion</a:t>
            </a:r>
            <a:endParaRPr lang="en-GB" altLang="en-US" sz="2000" dirty="0">
              <a:solidFill>
                <a:srgbClr val="FF3300"/>
              </a:solidFill>
              <a:latin typeface="Comic Sans MS" pitchFamily="66" charset="0"/>
            </a:endParaRPr>
          </a:p>
        </p:txBody>
      </p:sp>
      <p:grpSp>
        <p:nvGrpSpPr>
          <p:cNvPr id="5126" name="Group 6"/>
          <p:cNvGrpSpPr>
            <a:grpSpLocks/>
          </p:cNvGrpSpPr>
          <p:nvPr/>
        </p:nvGrpSpPr>
        <p:grpSpPr bwMode="auto">
          <a:xfrm>
            <a:off x="6109874" y="3882075"/>
            <a:ext cx="2523352" cy="1744556"/>
            <a:chOff x="3855" y="2625"/>
            <a:chExt cx="2729" cy="756"/>
          </a:xfrm>
        </p:grpSpPr>
        <p:sp>
          <p:nvSpPr>
            <p:cNvPr id="4115" name="Text Box 7"/>
            <p:cNvSpPr txBox="1">
              <a:spLocks noChangeArrowheads="1"/>
            </p:cNvSpPr>
            <p:nvPr/>
          </p:nvSpPr>
          <p:spPr bwMode="auto">
            <a:xfrm>
              <a:off x="3855" y="2968"/>
              <a:ext cx="2729" cy="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sz="1400" dirty="0">
                  <a:solidFill>
                    <a:srgbClr val="FFFF00"/>
                  </a:solidFill>
                  <a:latin typeface="Comic Sans MS" pitchFamily="66" charset="0"/>
                </a:rPr>
                <a:t>Slip off slope</a:t>
              </a:r>
            </a:p>
            <a:p>
              <a:pPr eaLnBrk="1" hangingPunct="1"/>
              <a:r>
                <a:rPr lang="en-GB" altLang="en-US" sz="1400" dirty="0">
                  <a:solidFill>
                    <a:srgbClr val="FFFF00"/>
                  </a:solidFill>
                  <a:latin typeface="Comic Sans MS" pitchFamily="66" charset="0"/>
                </a:rPr>
                <a:t>( river beach )</a:t>
              </a:r>
            </a:p>
            <a:p>
              <a:pPr eaLnBrk="1" hangingPunct="1"/>
              <a:r>
                <a:rPr lang="en-GB" altLang="en-US" sz="1400" dirty="0">
                  <a:solidFill>
                    <a:srgbClr val="FFFF00"/>
                  </a:solidFill>
                  <a:latin typeface="Comic Sans MS" pitchFamily="66" charset="0"/>
                </a:rPr>
                <a:t>Deposition of</a:t>
              </a:r>
            </a:p>
            <a:p>
              <a:pPr eaLnBrk="1" hangingPunct="1"/>
              <a:r>
                <a:rPr lang="en-GB" altLang="en-US" sz="1400" dirty="0">
                  <a:solidFill>
                    <a:srgbClr val="FFFF00"/>
                  </a:solidFill>
                  <a:latin typeface="Comic Sans MS" pitchFamily="66" charset="0"/>
                </a:rPr>
                <a:t>Sand and </a:t>
              </a:r>
              <a:r>
                <a:rPr lang="en-GB" altLang="en-US" sz="1400" dirty="0" smtClean="0">
                  <a:solidFill>
                    <a:srgbClr val="FFFF00"/>
                  </a:solidFill>
                  <a:latin typeface="Comic Sans MS" pitchFamily="66" charset="0"/>
                </a:rPr>
                <a:t>shingle = shallow</a:t>
              </a:r>
              <a:endParaRPr lang="en-GB" altLang="en-US" sz="1400" dirty="0">
                <a:solidFill>
                  <a:srgbClr val="FF3300"/>
                </a:solidFill>
                <a:latin typeface="Comic Sans MS" pitchFamily="66" charset="0"/>
              </a:endParaRPr>
            </a:p>
          </p:txBody>
        </p:sp>
        <p:sp>
          <p:nvSpPr>
            <p:cNvPr id="4116" name="Line 8"/>
            <p:cNvSpPr>
              <a:spLocks noChangeShapeType="1"/>
            </p:cNvSpPr>
            <p:nvPr/>
          </p:nvSpPr>
          <p:spPr bwMode="auto">
            <a:xfrm flipH="1" flipV="1">
              <a:off x="4642" y="2625"/>
              <a:ext cx="192" cy="384"/>
            </a:xfrm>
            <a:prstGeom prst="line">
              <a:avLst/>
            </a:prstGeom>
            <a:noFill/>
            <a:ln w="762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grpSp>
        <p:nvGrpSpPr>
          <p:cNvPr id="5129" name="Group 9"/>
          <p:cNvGrpSpPr>
            <a:grpSpLocks/>
          </p:cNvGrpSpPr>
          <p:nvPr/>
        </p:nvGrpSpPr>
        <p:grpSpPr bwMode="auto">
          <a:xfrm>
            <a:off x="2078037" y="4953002"/>
            <a:ext cx="4224340" cy="1331913"/>
            <a:chOff x="1309" y="3120"/>
            <a:chExt cx="2661" cy="839"/>
          </a:xfrm>
        </p:grpSpPr>
        <p:sp>
          <p:nvSpPr>
            <p:cNvPr id="4113" name="Text Box 10"/>
            <p:cNvSpPr txBox="1">
              <a:spLocks noChangeArrowheads="1"/>
            </p:cNvSpPr>
            <p:nvPr/>
          </p:nvSpPr>
          <p:spPr bwMode="auto">
            <a:xfrm>
              <a:off x="1309" y="3552"/>
              <a:ext cx="2661"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75000"/>
                </a:lnSpc>
              </a:pPr>
              <a:r>
                <a:rPr lang="en-GB" altLang="en-US" sz="2400" dirty="0">
                  <a:solidFill>
                    <a:srgbClr val="FFFF00"/>
                  </a:solidFill>
                  <a:latin typeface="Comic Sans MS" pitchFamily="66" charset="0"/>
                </a:rPr>
                <a:t>Deepest part </a:t>
              </a:r>
            </a:p>
            <a:p>
              <a:pPr eaLnBrk="1" hangingPunct="1">
                <a:lnSpc>
                  <a:spcPct val="75000"/>
                </a:lnSpc>
              </a:pPr>
              <a:r>
                <a:rPr lang="en-GB" altLang="en-US" sz="2400" dirty="0">
                  <a:solidFill>
                    <a:srgbClr val="FFFF00"/>
                  </a:solidFill>
                  <a:latin typeface="Comic Sans MS" pitchFamily="66" charset="0"/>
                </a:rPr>
                <a:t>of the </a:t>
              </a:r>
              <a:r>
                <a:rPr lang="en-GB" altLang="en-US" sz="2400" dirty="0" smtClean="0">
                  <a:solidFill>
                    <a:srgbClr val="FFFF00"/>
                  </a:solidFill>
                  <a:latin typeface="Comic Sans MS" pitchFamily="66" charset="0"/>
                </a:rPr>
                <a:t>river due to erosion</a:t>
              </a:r>
              <a:endParaRPr lang="en-GB" altLang="en-US" sz="2400" dirty="0">
                <a:solidFill>
                  <a:srgbClr val="FF3300"/>
                </a:solidFill>
                <a:latin typeface="Comic Sans MS" pitchFamily="66" charset="0"/>
              </a:endParaRPr>
            </a:p>
          </p:txBody>
        </p:sp>
        <p:sp>
          <p:nvSpPr>
            <p:cNvPr id="4114" name="Line 11"/>
            <p:cNvSpPr>
              <a:spLocks noChangeShapeType="1"/>
            </p:cNvSpPr>
            <p:nvPr/>
          </p:nvSpPr>
          <p:spPr bwMode="auto">
            <a:xfrm flipH="1" flipV="1">
              <a:off x="2064" y="3120"/>
              <a:ext cx="0" cy="384"/>
            </a:xfrm>
            <a:prstGeom prst="line">
              <a:avLst/>
            </a:prstGeom>
            <a:noFill/>
            <a:ln w="762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grpSp>
        <p:nvGrpSpPr>
          <p:cNvPr id="5132" name="Group 12"/>
          <p:cNvGrpSpPr>
            <a:grpSpLocks/>
          </p:cNvGrpSpPr>
          <p:nvPr/>
        </p:nvGrpSpPr>
        <p:grpSpPr bwMode="auto">
          <a:xfrm>
            <a:off x="990600" y="1684338"/>
            <a:ext cx="1600200" cy="1744662"/>
            <a:chOff x="624" y="1061"/>
            <a:chExt cx="1008" cy="1099"/>
          </a:xfrm>
        </p:grpSpPr>
        <p:sp>
          <p:nvSpPr>
            <p:cNvPr id="4111" name="Text Box 13"/>
            <p:cNvSpPr txBox="1">
              <a:spLocks noChangeArrowheads="1"/>
            </p:cNvSpPr>
            <p:nvPr/>
          </p:nvSpPr>
          <p:spPr bwMode="auto">
            <a:xfrm>
              <a:off x="624" y="1061"/>
              <a:ext cx="887" cy="4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75000"/>
                </a:lnSpc>
              </a:pPr>
              <a:r>
                <a:rPr lang="en-GB" altLang="en-US" sz="2400">
                  <a:solidFill>
                    <a:srgbClr val="FF3300"/>
                  </a:solidFill>
                  <a:latin typeface="Comic Sans MS" pitchFamily="66" charset="0"/>
                </a:rPr>
                <a:t>Bank will</a:t>
              </a:r>
            </a:p>
            <a:p>
              <a:pPr eaLnBrk="1" hangingPunct="1">
                <a:lnSpc>
                  <a:spcPct val="75000"/>
                </a:lnSpc>
              </a:pPr>
              <a:r>
                <a:rPr lang="en-GB" altLang="en-US" sz="2400">
                  <a:solidFill>
                    <a:srgbClr val="FF3300"/>
                  </a:solidFill>
                  <a:latin typeface="Comic Sans MS" pitchFamily="66" charset="0"/>
                </a:rPr>
                <a:t>collapse</a:t>
              </a:r>
            </a:p>
          </p:txBody>
        </p:sp>
        <p:sp>
          <p:nvSpPr>
            <p:cNvPr id="4112" name="Line 14"/>
            <p:cNvSpPr>
              <a:spLocks noChangeShapeType="1"/>
            </p:cNvSpPr>
            <p:nvPr/>
          </p:nvSpPr>
          <p:spPr bwMode="auto">
            <a:xfrm>
              <a:off x="1344" y="1536"/>
              <a:ext cx="288" cy="624"/>
            </a:xfrm>
            <a:prstGeom prst="line">
              <a:avLst/>
            </a:prstGeom>
            <a:noFill/>
            <a:ln w="762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grpSp>
        <p:nvGrpSpPr>
          <p:cNvPr id="5135" name="Group 15"/>
          <p:cNvGrpSpPr>
            <a:grpSpLocks/>
          </p:cNvGrpSpPr>
          <p:nvPr/>
        </p:nvGrpSpPr>
        <p:grpSpPr bwMode="auto">
          <a:xfrm>
            <a:off x="609600" y="3276600"/>
            <a:ext cx="1752600" cy="1049338"/>
            <a:chOff x="384" y="2064"/>
            <a:chExt cx="1104" cy="661"/>
          </a:xfrm>
        </p:grpSpPr>
        <p:sp>
          <p:nvSpPr>
            <p:cNvPr id="4109" name="Text Box 16"/>
            <p:cNvSpPr txBox="1">
              <a:spLocks noChangeArrowheads="1"/>
            </p:cNvSpPr>
            <p:nvPr/>
          </p:nvSpPr>
          <p:spPr bwMode="auto">
            <a:xfrm>
              <a:off x="384" y="2064"/>
              <a:ext cx="659" cy="6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75000"/>
                </a:lnSpc>
              </a:pPr>
              <a:r>
                <a:rPr lang="en-GB" altLang="en-US" sz="2400">
                  <a:solidFill>
                    <a:srgbClr val="FFFF00"/>
                  </a:solidFill>
                  <a:latin typeface="Comic Sans MS" pitchFamily="66" charset="0"/>
                </a:rPr>
                <a:t>Small </a:t>
              </a:r>
            </a:p>
            <a:p>
              <a:pPr eaLnBrk="1" hangingPunct="1">
                <a:lnSpc>
                  <a:spcPct val="75000"/>
                </a:lnSpc>
              </a:pPr>
              <a:r>
                <a:rPr lang="en-GB" altLang="en-US" sz="2400">
                  <a:solidFill>
                    <a:srgbClr val="FFFF00"/>
                  </a:solidFill>
                  <a:latin typeface="Comic Sans MS" pitchFamily="66" charset="0"/>
                </a:rPr>
                <a:t>river</a:t>
              </a:r>
            </a:p>
            <a:p>
              <a:pPr eaLnBrk="1" hangingPunct="1">
                <a:lnSpc>
                  <a:spcPct val="75000"/>
                </a:lnSpc>
              </a:pPr>
              <a:r>
                <a:rPr lang="en-GB" altLang="en-US" sz="2400">
                  <a:solidFill>
                    <a:srgbClr val="FFFF00"/>
                  </a:solidFill>
                  <a:latin typeface="Comic Sans MS" pitchFamily="66" charset="0"/>
                </a:rPr>
                <a:t>cliff</a:t>
              </a:r>
              <a:endParaRPr lang="en-GB" altLang="en-US" sz="2400">
                <a:solidFill>
                  <a:srgbClr val="FF3300"/>
                </a:solidFill>
                <a:latin typeface="Comic Sans MS" pitchFamily="66" charset="0"/>
              </a:endParaRPr>
            </a:p>
          </p:txBody>
        </p:sp>
        <p:sp>
          <p:nvSpPr>
            <p:cNvPr id="4110" name="Line 17"/>
            <p:cNvSpPr>
              <a:spLocks noChangeShapeType="1"/>
            </p:cNvSpPr>
            <p:nvPr/>
          </p:nvSpPr>
          <p:spPr bwMode="auto">
            <a:xfrm>
              <a:off x="1152" y="2256"/>
              <a:ext cx="336" cy="0"/>
            </a:xfrm>
            <a:prstGeom prst="line">
              <a:avLst/>
            </a:prstGeom>
            <a:noFill/>
            <a:ln w="762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sp>
        <p:nvSpPr>
          <p:cNvPr id="5138" name="AutoShape 18"/>
          <p:cNvSpPr>
            <a:spLocks noChangeArrowheads="1"/>
          </p:cNvSpPr>
          <p:nvPr/>
        </p:nvSpPr>
        <p:spPr bwMode="auto">
          <a:xfrm>
            <a:off x="3124200" y="2743200"/>
            <a:ext cx="1066800" cy="1676400"/>
          </a:xfrm>
          <a:prstGeom prst="curvedRightArrow">
            <a:avLst>
              <a:gd name="adj1" fmla="val 32593"/>
              <a:gd name="adj2" fmla="val 62857"/>
              <a:gd name="adj3" fmla="val 74236"/>
            </a:avLst>
          </a:prstGeom>
          <a:solidFill>
            <a:srgbClr val="0000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altLang="en-US" sz="2400">
              <a:solidFill>
                <a:srgbClr val="0066FF"/>
              </a:solidFill>
              <a:latin typeface="Comic Sans MS" pitchFamily="66" charset="0"/>
            </a:endParaRPr>
          </a:p>
        </p:txBody>
      </p:sp>
      <p:sp>
        <p:nvSpPr>
          <p:cNvPr id="5139" name="AutoShape 19"/>
          <p:cNvSpPr>
            <a:spLocks noChangeArrowheads="1"/>
          </p:cNvSpPr>
          <p:nvPr/>
        </p:nvSpPr>
        <p:spPr bwMode="auto">
          <a:xfrm>
            <a:off x="5638800" y="2514600"/>
            <a:ext cx="685800" cy="1219200"/>
          </a:xfrm>
          <a:prstGeom prst="curvedRightArrow">
            <a:avLst>
              <a:gd name="adj1" fmla="val 15342"/>
              <a:gd name="adj2" fmla="val 71111"/>
              <a:gd name="adj3" fmla="val 61690"/>
            </a:avLst>
          </a:prstGeom>
          <a:solidFill>
            <a:srgbClr val="0066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altLang="en-US" sz="2400">
              <a:solidFill>
                <a:srgbClr val="0066FF"/>
              </a:solidFill>
              <a:latin typeface="Comic Sans MS" pitchFamily="66" charset="0"/>
            </a:endParaRPr>
          </a:p>
        </p:txBody>
      </p:sp>
      <p:sp>
        <p:nvSpPr>
          <p:cNvPr id="4108" name="Text Box 20"/>
          <p:cNvSpPr txBox="1">
            <a:spLocks noChangeArrowheads="1"/>
          </p:cNvSpPr>
          <p:nvPr/>
        </p:nvSpPr>
        <p:spPr bwMode="auto">
          <a:xfrm>
            <a:off x="3352800" y="0"/>
            <a:ext cx="3200400" cy="800100"/>
          </a:xfrm>
          <a:prstGeom prst="rect">
            <a:avLst/>
          </a:prstGeom>
          <a:solidFill>
            <a:srgbClr val="FFFF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sz="4000">
                <a:solidFill>
                  <a:srgbClr val="FF3300"/>
                </a:solidFill>
                <a:latin typeface="Comic Sans MS" pitchFamily="66" charset="0"/>
              </a:rPr>
              <a:t>River bend</a:t>
            </a:r>
            <a:endParaRPr lang="en-GB" altLang="en-US" sz="2400">
              <a:solidFill>
                <a:srgbClr val="FF3300"/>
              </a:solidFill>
              <a:latin typeface="Comic Sans MS" pitchFamily="66" charset="0"/>
            </a:endParaRPr>
          </a:p>
        </p:txBody>
      </p:sp>
    </p:spTree>
    <p:extLst>
      <p:ext uri="{BB962C8B-B14F-4D97-AF65-F5344CB8AC3E}">
        <p14:creationId xmlns:p14="http://schemas.microsoft.com/office/powerpoint/2010/main" val="9514889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additive="base">
                                        <p:cTn id="7" dur="500" fill="hold"/>
                                        <p:tgtEl>
                                          <p:spTgt spid="5123"/>
                                        </p:tgtEl>
                                        <p:attrNameLst>
                                          <p:attrName>ppt_x</p:attrName>
                                        </p:attrNameLst>
                                      </p:cBhvr>
                                      <p:tavLst>
                                        <p:tav tm="0">
                                          <p:val>
                                            <p:strVal val="0-#ppt_w/2"/>
                                          </p:val>
                                        </p:tav>
                                        <p:tav tm="100000">
                                          <p:val>
                                            <p:strVal val="#ppt_x"/>
                                          </p:val>
                                        </p:tav>
                                      </p:tavLst>
                                    </p:anim>
                                    <p:anim calcmode="lin" valueType="num">
                                      <p:cBhvr additive="base">
                                        <p:cTn id="8" dur="500" fill="hold"/>
                                        <p:tgtEl>
                                          <p:spTgt spid="512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38"/>
                                        </p:tgtEl>
                                        <p:attrNameLst>
                                          <p:attrName>style.visibility</p:attrName>
                                        </p:attrNameLst>
                                      </p:cBhvr>
                                      <p:to>
                                        <p:strVal val="visible"/>
                                      </p:to>
                                    </p:set>
                                    <p:anim calcmode="lin" valueType="num">
                                      <p:cBhvr additive="base">
                                        <p:cTn id="13" dur="500" fill="hold"/>
                                        <p:tgtEl>
                                          <p:spTgt spid="5138"/>
                                        </p:tgtEl>
                                        <p:attrNameLst>
                                          <p:attrName>ppt_x</p:attrName>
                                        </p:attrNameLst>
                                      </p:cBhvr>
                                      <p:tavLst>
                                        <p:tav tm="0">
                                          <p:val>
                                            <p:strVal val="0-#ppt_w/2"/>
                                          </p:val>
                                        </p:tav>
                                        <p:tav tm="100000">
                                          <p:val>
                                            <p:strVal val="#ppt_x"/>
                                          </p:val>
                                        </p:tav>
                                      </p:tavLst>
                                    </p:anim>
                                    <p:anim calcmode="lin" valueType="num">
                                      <p:cBhvr additive="base">
                                        <p:cTn id="14" dur="500" fill="hold"/>
                                        <p:tgtEl>
                                          <p:spTgt spid="513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124"/>
                                        </p:tgtEl>
                                        <p:attrNameLst>
                                          <p:attrName>style.visibility</p:attrName>
                                        </p:attrNameLst>
                                      </p:cBhvr>
                                      <p:to>
                                        <p:strVal val="visible"/>
                                      </p:to>
                                    </p:set>
                                    <p:anim calcmode="lin" valueType="num">
                                      <p:cBhvr additive="base">
                                        <p:cTn id="19" dur="500" fill="hold"/>
                                        <p:tgtEl>
                                          <p:spTgt spid="5124"/>
                                        </p:tgtEl>
                                        <p:attrNameLst>
                                          <p:attrName>ppt_x</p:attrName>
                                        </p:attrNameLst>
                                      </p:cBhvr>
                                      <p:tavLst>
                                        <p:tav tm="0">
                                          <p:val>
                                            <p:strVal val="0-#ppt_w/2"/>
                                          </p:val>
                                        </p:tav>
                                        <p:tav tm="100000">
                                          <p:val>
                                            <p:strVal val="#ppt_x"/>
                                          </p:val>
                                        </p:tav>
                                      </p:tavLst>
                                    </p:anim>
                                    <p:anim calcmode="lin" valueType="num">
                                      <p:cBhvr additive="base">
                                        <p:cTn id="20" dur="500" fill="hold"/>
                                        <p:tgtEl>
                                          <p:spTgt spid="512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139"/>
                                        </p:tgtEl>
                                        <p:attrNameLst>
                                          <p:attrName>style.visibility</p:attrName>
                                        </p:attrNameLst>
                                      </p:cBhvr>
                                      <p:to>
                                        <p:strVal val="visible"/>
                                      </p:to>
                                    </p:set>
                                    <p:anim calcmode="lin" valueType="num">
                                      <p:cBhvr additive="base">
                                        <p:cTn id="25" dur="500" fill="hold"/>
                                        <p:tgtEl>
                                          <p:spTgt spid="5139"/>
                                        </p:tgtEl>
                                        <p:attrNameLst>
                                          <p:attrName>ppt_x</p:attrName>
                                        </p:attrNameLst>
                                      </p:cBhvr>
                                      <p:tavLst>
                                        <p:tav tm="0">
                                          <p:val>
                                            <p:strVal val="0-#ppt_w/2"/>
                                          </p:val>
                                        </p:tav>
                                        <p:tav tm="100000">
                                          <p:val>
                                            <p:strVal val="#ppt_x"/>
                                          </p:val>
                                        </p:tav>
                                      </p:tavLst>
                                    </p:anim>
                                    <p:anim calcmode="lin" valueType="num">
                                      <p:cBhvr additive="base">
                                        <p:cTn id="26" dur="500" fill="hold"/>
                                        <p:tgtEl>
                                          <p:spTgt spid="513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125"/>
                                        </p:tgtEl>
                                        <p:attrNameLst>
                                          <p:attrName>style.visibility</p:attrName>
                                        </p:attrNameLst>
                                      </p:cBhvr>
                                      <p:to>
                                        <p:strVal val="visible"/>
                                      </p:to>
                                    </p:set>
                                    <p:anim calcmode="lin" valueType="num">
                                      <p:cBhvr additive="base">
                                        <p:cTn id="31" dur="500" fill="hold"/>
                                        <p:tgtEl>
                                          <p:spTgt spid="5125"/>
                                        </p:tgtEl>
                                        <p:attrNameLst>
                                          <p:attrName>ppt_x</p:attrName>
                                        </p:attrNameLst>
                                      </p:cBhvr>
                                      <p:tavLst>
                                        <p:tav tm="0">
                                          <p:val>
                                            <p:strVal val="0-#ppt_w/2"/>
                                          </p:val>
                                        </p:tav>
                                        <p:tav tm="100000">
                                          <p:val>
                                            <p:strVal val="#ppt_x"/>
                                          </p:val>
                                        </p:tav>
                                      </p:tavLst>
                                    </p:anim>
                                    <p:anim calcmode="lin" valueType="num">
                                      <p:cBhvr additive="base">
                                        <p:cTn id="32" dur="500" fill="hold"/>
                                        <p:tgtEl>
                                          <p:spTgt spid="5125"/>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5126"/>
                                        </p:tgtEl>
                                        <p:attrNameLst>
                                          <p:attrName>style.visibility</p:attrName>
                                        </p:attrNameLst>
                                      </p:cBhvr>
                                      <p:to>
                                        <p:strVal val="visible"/>
                                      </p:to>
                                    </p:set>
                                    <p:anim calcmode="lin" valueType="num">
                                      <p:cBhvr additive="base">
                                        <p:cTn id="37" dur="500" fill="hold"/>
                                        <p:tgtEl>
                                          <p:spTgt spid="5126"/>
                                        </p:tgtEl>
                                        <p:attrNameLst>
                                          <p:attrName>ppt_x</p:attrName>
                                        </p:attrNameLst>
                                      </p:cBhvr>
                                      <p:tavLst>
                                        <p:tav tm="0">
                                          <p:val>
                                            <p:strVal val="0-#ppt_w/2"/>
                                          </p:val>
                                        </p:tav>
                                        <p:tav tm="100000">
                                          <p:val>
                                            <p:strVal val="#ppt_x"/>
                                          </p:val>
                                        </p:tav>
                                      </p:tavLst>
                                    </p:anim>
                                    <p:anim calcmode="lin" valueType="num">
                                      <p:cBhvr additive="base">
                                        <p:cTn id="38" dur="500" fill="hold"/>
                                        <p:tgtEl>
                                          <p:spTgt spid="5126"/>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5129"/>
                                        </p:tgtEl>
                                        <p:attrNameLst>
                                          <p:attrName>style.visibility</p:attrName>
                                        </p:attrNameLst>
                                      </p:cBhvr>
                                      <p:to>
                                        <p:strVal val="visible"/>
                                      </p:to>
                                    </p:set>
                                    <p:anim calcmode="lin" valueType="num">
                                      <p:cBhvr additive="base">
                                        <p:cTn id="43" dur="500" fill="hold"/>
                                        <p:tgtEl>
                                          <p:spTgt spid="5129"/>
                                        </p:tgtEl>
                                        <p:attrNameLst>
                                          <p:attrName>ppt_x</p:attrName>
                                        </p:attrNameLst>
                                      </p:cBhvr>
                                      <p:tavLst>
                                        <p:tav tm="0">
                                          <p:val>
                                            <p:strVal val="0-#ppt_w/2"/>
                                          </p:val>
                                        </p:tav>
                                        <p:tav tm="100000">
                                          <p:val>
                                            <p:strVal val="#ppt_x"/>
                                          </p:val>
                                        </p:tav>
                                      </p:tavLst>
                                    </p:anim>
                                    <p:anim calcmode="lin" valueType="num">
                                      <p:cBhvr additive="base">
                                        <p:cTn id="44" dur="500" fill="hold"/>
                                        <p:tgtEl>
                                          <p:spTgt spid="5129"/>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nodeType="clickEffect">
                                  <p:stCondLst>
                                    <p:cond delay="0"/>
                                  </p:stCondLst>
                                  <p:childTnLst>
                                    <p:set>
                                      <p:cBhvr>
                                        <p:cTn id="48" dur="1" fill="hold">
                                          <p:stCondLst>
                                            <p:cond delay="0"/>
                                          </p:stCondLst>
                                        </p:cTn>
                                        <p:tgtEl>
                                          <p:spTgt spid="5132"/>
                                        </p:tgtEl>
                                        <p:attrNameLst>
                                          <p:attrName>style.visibility</p:attrName>
                                        </p:attrNameLst>
                                      </p:cBhvr>
                                      <p:to>
                                        <p:strVal val="visible"/>
                                      </p:to>
                                    </p:set>
                                    <p:anim calcmode="lin" valueType="num">
                                      <p:cBhvr additive="base">
                                        <p:cTn id="49" dur="500" fill="hold"/>
                                        <p:tgtEl>
                                          <p:spTgt spid="5132"/>
                                        </p:tgtEl>
                                        <p:attrNameLst>
                                          <p:attrName>ppt_x</p:attrName>
                                        </p:attrNameLst>
                                      </p:cBhvr>
                                      <p:tavLst>
                                        <p:tav tm="0">
                                          <p:val>
                                            <p:strVal val="0-#ppt_w/2"/>
                                          </p:val>
                                        </p:tav>
                                        <p:tav tm="100000">
                                          <p:val>
                                            <p:strVal val="#ppt_x"/>
                                          </p:val>
                                        </p:tav>
                                      </p:tavLst>
                                    </p:anim>
                                    <p:anim calcmode="lin" valueType="num">
                                      <p:cBhvr additive="base">
                                        <p:cTn id="50" dur="500" fill="hold"/>
                                        <p:tgtEl>
                                          <p:spTgt spid="5132"/>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5135"/>
                                        </p:tgtEl>
                                        <p:attrNameLst>
                                          <p:attrName>style.visibility</p:attrName>
                                        </p:attrNameLst>
                                      </p:cBhvr>
                                      <p:to>
                                        <p:strVal val="visible"/>
                                      </p:to>
                                    </p:set>
                                    <p:anim calcmode="lin" valueType="num">
                                      <p:cBhvr additive="base">
                                        <p:cTn id="55" dur="500" fill="hold"/>
                                        <p:tgtEl>
                                          <p:spTgt spid="5135"/>
                                        </p:tgtEl>
                                        <p:attrNameLst>
                                          <p:attrName>ppt_x</p:attrName>
                                        </p:attrNameLst>
                                      </p:cBhvr>
                                      <p:tavLst>
                                        <p:tav tm="0">
                                          <p:val>
                                            <p:strVal val="0-#ppt_w/2"/>
                                          </p:val>
                                        </p:tav>
                                        <p:tav tm="100000">
                                          <p:val>
                                            <p:strVal val="#ppt_x"/>
                                          </p:val>
                                        </p:tav>
                                      </p:tavLst>
                                    </p:anim>
                                    <p:anim calcmode="lin" valueType="num">
                                      <p:cBhvr additive="base">
                                        <p:cTn id="56" dur="500" fill="hold"/>
                                        <p:tgtEl>
                                          <p:spTgt spid="51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autoUpdateAnimBg="0"/>
      <p:bldP spid="5124" grpId="0" autoUpdateAnimBg="0"/>
      <p:bldP spid="5125" grpId="0" autoUpdateAnimBg="0"/>
      <p:bldP spid="5138" grpId="0" animBg="1" autoUpdateAnimBg="0"/>
      <p:bldP spid="5139"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571500"/>
            <a:ext cx="9144000" cy="5701117"/>
          </a:xfrm>
          <a:prstGeom prst="rect">
            <a:avLst/>
          </a:prstGeom>
        </p:spPr>
      </p:pic>
    </p:spTree>
    <p:extLst>
      <p:ext uri="{BB962C8B-B14F-4D97-AF65-F5344CB8AC3E}">
        <p14:creationId xmlns:p14="http://schemas.microsoft.com/office/powerpoint/2010/main" val="369120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55576" y="189798"/>
            <a:ext cx="7488832" cy="6660740"/>
          </a:xfrm>
          <a:prstGeom prst="rect">
            <a:avLst/>
          </a:prstGeom>
        </p:spPr>
      </p:pic>
    </p:spTree>
    <p:extLst>
      <p:ext uri="{BB962C8B-B14F-4D97-AF65-F5344CB8AC3E}">
        <p14:creationId xmlns:p14="http://schemas.microsoft.com/office/powerpoint/2010/main" val="34828522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980728"/>
            <a:ext cx="8784976" cy="4608512"/>
          </a:xfrm>
          <a:solidFill>
            <a:schemeClr val="bg1"/>
          </a:solidFill>
          <a:ln>
            <a:solidFill>
              <a:schemeClr val="tx1"/>
            </a:solidFill>
          </a:ln>
        </p:spPr>
        <p:txBody>
          <a:bodyPr/>
          <a:lstStyle/>
          <a:p>
            <a:pPr>
              <a:buFont typeface="+mj-lt"/>
              <a:buAutoNum type="arabicPeriod"/>
            </a:pPr>
            <a:r>
              <a:rPr lang="en-GB" sz="1800" dirty="0"/>
              <a:t>In a straight river channel pools and riffles will develop as water twists and turns around obstructions such as large boulders. This results in areas of slower and faster water </a:t>
            </a:r>
            <a:r>
              <a:rPr lang="en-GB" sz="1800" dirty="0" err="1" smtClean="0"/>
              <a:t>movement.Pools</a:t>
            </a:r>
            <a:r>
              <a:rPr lang="en-GB" sz="1800" dirty="0" smtClean="0"/>
              <a:t> </a:t>
            </a:r>
            <a:r>
              <a:rPr lang="en-GB" sz="1800" dirty="0"/>
              <a:t>are areas of deep water and greater erosion (energy build-up due to less friction). Riffles are areas of shallow water created by deposition of coarse sediment.</a:t>
            </a:r>
          </a:p>
          <a:p>
            <a:pPr>
              <a:buFont typeface="+mj-lt"/>
              <a:buAutoNum type="arabicPeriod"/>
            </a:pPr>
            <a:r>
              <a:rPr lang="en-GB" sz="1800" dirty="0" smtClean="0"/>
              <a:t>A </a:t>
            </a:r>
            <a:r>
              <a:rPr lang="en-GB" sz="1800" dirty="0"/>
              <a:t>corkscrew-like flow of water called </a:t>
            </a:r>
            <a:r>
              <a:rPr lang="en-GB" sz="1800" dirty="0" err="1"/>
              <a:t>Helicoidal</a:t>
            </a:r>
            <a:r>
              <a:rPr lang="en-GB" sz="1800" dirty="0"/>
              <a:t> Flow moves material from the outside of one meander bend and deposits it on the inside of the next bend.</a:t>
            </a:r>
          </a:p>
          <a:p>
            <a:pPr>
              <a:buFont typeface="+mj-lt"/>
              <a:buAutoNum type="arabicPeriod"/>
            </a:pPr>
            <a:r>
              <a:rPr lang="en-GB" sz="1800" dirty="0"/>
              <a:t>Water moving faster has more energy to erode. The river erodes the outside bends through hydraulic </a:t>
            </a:r>
            <a:r>
              <a:rPr lang="en-GB" sz="1800" dirty="0" smtClean="0"/>
              <a:t>action (explain), abrasion (explain) and solution (explain).This </a:t>
            </a:r>
            <a:r>
              <a:rPr lang="en-GB" sz="1800" dirty="0"/>
              <a:t>occurs on the outside of the bend and forms a river </a:t>
            </a:r>
            <a:r>
              <a:rPr lang="en-GB" sz="1800" dirty="0" smtClean="0"/>
              <a:t>cliff. </a:t>
            </a:r>
          </a:p>
          <a:p>
            <a:pPr>
              <a:buFont typeface="+mj-lt"/>
              <a:buAutoNum type="arabicPeriod"/>
            </a:pPr>
            <a:r>
              <a:rPr lang="en-GB" sz="1800" dirty="0" smtClean="0"/>
              <a:t>Water </a:t>
            </a:r>
            <a:r>
              <a:rPr lang="en-GB" sz="1800" dirty="0"/>
              <a:t>moves slowly on the inside of the bend and the river deposits some load, forming a gently sloping river beach (also called a slip-off slope).</a:t>
            </a:r>
          </a:p>
          <a:p>
            <a:pPr>
              <a:buFont typeface="+mj-lt"/>
              <a:buAutoNum type="arabicPeriod"/>
            </a:pPr>
            <a:r>
              <a:rPr lang="en-GB" sz="1800" dirty="0"/>
              <a:t>Continuous erosion on the outer bank and deposition on the inner bank forms a meander in the river, which will migrate downstream and change shape over time.</a:t>
            </a:r>
          </a:p>
        </p:txBody>
      </p:sp>
    </p:spTree>
    <p:extLst>
      <p:ext uri="{BB962C8B-B14F-4D97-AF65-F5344CB8AC3E}">
        <p14:creationId xmlns:p14="http://schemas.microsoft.com/office/powerpoint/2010/main" val="11518646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33092" y="476671"/>
            <a:ext cx="5502584" cy="4129559"/>
          </a:xfrm>
          <a:prstGeom prst="rect">
            <a:avLst/>
          </a:prstGeom>
        </p:spPr>
      </p:pic>
      <p:sp>
        <p:nvSpPr>
          <p:cNvPr id="5" name="Rectangle 4"/>
          <p:cNvSpPr/>
          <p:nvPr/>
        </p:nvSpPr>
        <p:spPr>
          <a:xfrm>
            <a:off x="1480450" y="3687901"/>
            <a:ext cx="5807869" cy="3170099"/>
          </a:xfrm>
          <a:prstGeom prst="rect">
            <a:avLst/>
          </a:prstGeom>
          <a:noFill/>
        </p:spPr>
        <p:txBody>
          <a:bodyPr wrap="square" lIns="91440" tIns="45720" rIns="91440" bIns="45720">
            <a:spAutoFit/>
          </a:bodyPr>
          <a:lstStyle/>
          <a:p>
            <a:pPr algn="ctr"/>
            <a:r>
              <a:rPr lang="en-GB" sz="4000" b="1" spc="50" dirty="0" smtClean="0">
                <a:ln w="9525" cmpd="sng">
                  <a:solidFill>
                    <a:schemeClr val="accent1"/>
                  </a:solidFill>
                  <a:prstDash val="solid"/>
                </a:ln>
                <a:effectLst>
                  <a:glow rad="38100">
                    <a:schemeClr val="accent1">
                      <a:alpha val="40000"/>
                    </a:schemeClr>
                  </a:glow>
                </a:effectLst>
              </a:rPr>
              <a:t>Using what you learned about meanders, how do you think an oxbow lake is formed? </a:t>
            </a:r>
            <a:endParaRPr lang="en-GB" sz="4000" b="1" cap="none" spc="50" dirty="0">
              <a:ln w="9525" cmpd="sng">
                <a:solidFill>
                  <a:schemeClr val="accent1"/>
                </a:solidFill>
                <a:prstDash val="solid"/>
              </a:ln>
              <a:effectLst>
                <a:glow rad="38100">
                  <a:schemeClr val="accent1">
                    <a:alpha val="40000"/>
                  </a:schemeClr>
                </a:glow>
              </a:effectLst>
            </a:endParaRPr>
          </a:p>
        </p:txBody>
      </p:sp>
      <p:sp>
        <p:nvSpPr>
          <p:cNvPr id="9" name="Freeform 8"/>
          <p:cNvSpPr/>
          <p:nvPr/>
        </p:nvSpPr>
        <p:spPr>
          <a:xfrm>
            <a:off x="5000626" y="2876551"/>
            <a:ext cx="14288" cy="1"/>
          </a:xfrm>
          <a:custGeom>
            <a:avLst/>
            <a:gdLst/>
            <a:ahLst/>
            <a:cxnLst/>
            <a:rect l="0" t="0" r="0" b="0"/>
            <a:pathLst>
              <a:path w="19051" h="1">
                <a:moveTo>
                  <a:pt x="19050" y="0"/>
                </a:moveTo>
                <a:lnTo>
                  <a:pt x="19050" y="0"/>
                </a:lnTo>
                <a:lnTo>
                  <a:pt x="19050" y="0"/>
                </a:lnTo>
                <a:lnTo>
                  <a:pt x="19050" y="0"/>
                </a:lnTo>
                <a:lnTo>
                  <a:pt x="9525" y="0"/>
                </a:lnTo>
                <a:lnTo>
                  <a:pt x="9525" y="0"/>
                </a:lnTo>
                <a:lnTo>
                  <a:pt x="9525" y="0"/>
                </a:lnTo>
                <a:lnTo>
                  <a:pt x="9525" y="0"/>
                </a:lnTo>
                <a:lnTo>
                  <a:pt x="0" y="0"/>
                </a:lnTo>
                <a:lnTo>
                  <a:pt x="0" y="0"/>
                </a:lnTo>
                <a:lnTo>
                  <a:pt x="0" y="0"/>
                </a:lnTo>
                <a:lnTo>
                  <a:pt x="0" y="0"/>
                </a:lnTo>
                <a:lnTo>
                  <a:pt x="0" y="0"/>
                </a:lnTo>
                <a:lnTo>
                  <a:pt x="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2" name="Rectangle 11"/>
          <p:cNvSpPr/>
          <p:nvPr/>
        </p:nvSpPr>
        <p:spPr>
          <a:xfrm>
            <a:off x="107504" y="3910"/>
            <a:ext cx="4572000" cy="584775"/>
          </a:xfrm>
          <a:prstGeom prst="rect">
            <a:avLst/>
          </a:prstGeom>
        </p:spPr>
        <p:txBody>
          <a:bodyPr>
            <a:spAutoFit/>
          </a:bodyPr>
          <a:lstStyle/>
          <a:p>
            <a:r>
              <a:rPr lang="en-GB" sz="1600" dirty="0"/>
              <a:t>http://www.bbc.co.uk/learningzone/clips/oxbow-lakes/405.html </a:t>
            </a:r>
          </a:p>
        </p:txBody>
      </p:sp>
    </p:spTree>
    <p:extLst>
      <p:ext uri="{BB962C8B-B14F-4D97-AF65-F5344CB8AC3E}">
        <p14:creationId xmlns:p14="http://schemas.microsoft.com/office/powerpoint/2010/main" val="5031137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836712"/>
            <a:ext cx="7344816" cy="1200329"/>
          </a:xfrm>
          <a:prstGeom prst="rect">
            <a:avLst/>
          </a:prstGeom>
        </p:spPr>
        <p:txBody>
          <a:bodyPr wrap="square">
            <a:spAutoFit/>
          </a:bodyPr>
          <a:lstStyle/>
          <a:p>
            <a:r>
              <a:rPr lang="en-US" dirty="0"/>
              <a:t>https://</a:t>
            </a:r>
            <a:r>
              <a:rPr lang="en-US" dirty="0" err="1"/>
              <a:t>twitter.com</a:t>
            </a:r>
            <a:r>
              <a:rPr lang="en-US" dirty="0"/>
              <a:t>/</a:t>
            </a:r>
            <a:r>
              <a:rPr lang="en-US" dirty="0" err="1"/>
              <a:t>geogabout</a:t>
            </a:r>
            <a:r>
              <a:rPr lang="en-US" dirty="0"/>
              <a:t>/status/931996572434526208</a:t>
            </a:r>
          </a:p>
        </p:txBody>
      </p:sp>
    </p:spTree>
    <p:extLst>
      <p:ext uri="{BB962C8B-B14F-4D97-AF65-F5344CB8AC3E}">
        <p14:creationId xmlns:p14="http://schemas.microsoft.com/office/powerpoint/2010/main" val="24830804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3075" y="973448"/>
            <a:ext cx="5686425" cy="6032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Rectangle 1"/>
          <p:cNvSpPr/>
          <p:nvPr/>
        </p:nvSpPr>
        <p:spPr>
          <a:xfrm>
            <a:off x="-11667" y="173706"/>
            <a:ext cx="9273694" cy="923330"/>
          </a:xfrm>
          <a:prstGeom prst="rect">
            <a:avLst/>
          </a:prstGeom>
          <a:noFill/>
        </p:spPr>
        <p:txBody>
          <a:bodyPr wrap="none" lIns="91440" tIns="45720" rIns="91440" bIns="45720">
            <a:spAutoFit/>
          </a:bodyPr>
          <a:lstStyle/>
          <a:p>
            <a:pPr algn="ctr"/>
            <a:r>
              <a:rPr lang="en-GB" alt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Century Gothic" panose="020B0502020202020204" pitchFamily="34" charset="0"/>
              </a:rPr>
              <a:t>Lets start with a meander...</a:t>
            </a:r>
            <a:endParaRPr lang="en-GB"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9993879"/>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7375" y="609600"/>
            <a:ext cx="5686425" cy="6032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47319571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825500"/>
            <a:ext cx="5686425" cy="6032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4009686"/>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8738" y="635000"/>
            <a:ext cx="5686425" cy="6032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5060" name="Text Box 4"/>
          <p:cNvSpPr txBox="1">
            <a:spLocks noChangeArrowheads="1"/>
          </p:cNvSpPr>
          <p:nvPr/>
        </p:nvSpPr>
        <p:spPr bwMode="auto">
          <a:xfrm>
            <a:off x="909043" y="5329239"/>
            <a:ext cx="7325915" cy="1200329"/>
          </a:xfrm>
          <a:prstGeom prst="rect">
            <a:avLst/>
          </a:prstGeom>
          <a:solidFill>
            <a:schemeClr val="bg1"/>
          </a:solidFill>
          <a:ln>
            <a:noFill/>
          </a:ln>
          <a:effec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dirty="0">
                <a:solidFill>
                  <a:srgbClr val="FF3300"/>
                </a:solidFill>
                <a:latin typeface="Century Gothic" panose="020B0502020202020204" pitchFamily="34" charset="0"/>
              </a:rPr>
              <a:t>When the river is in flood or is powerful enough it will take the shortest route through the neck of the meander, leaving an ox-bow lake.</a:t>
            </a:r>
            <a:endParaRPr lang="en-US" altLang="en-US" sz="2400" dirty="0">
              <a:solidFill>
                <a:srgbClr val="FF3300"/>
              </a:solidFill>
              <a:latin typeface="Century Gothic" panose="020B0502020202020204" pitchFamily="34" charset="0"/>
            </a:endParaRPr>
          </a:p>
        </p:txBody>
      </p:sp>
      <p:sp>
        <p:nvSpPr>
          <p:cNvPr id="45061" name="AutoShape 5"/>
          <p:cNvSpPr>
            <a:spLocks noChangeArrowheads="1"/>
          </p:cNvSpPr>
          <p:nvPr/>
        </p:nvSpPr>
        <p:spPr bwMode="auto">
          <a:xfrm>
            <a:off x="3275411" y="2565400"/>
            <a:ext cx="1134665" cy="503238"/>
          </a:xfrm>
          <a:prstGeom prst="rightArrow">
            <a:avLst>
              <a:gd name="adj1" fmla="val 50000"/>
              <a:gd name="adj2" fmla="val 7515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45062" name="Line 6"/>
          <p:cNvSpPr>
            <a:spLocks noChangeShapeType="1"/>
          </p:cNvSpPr>
          <p:nvPr/>
        </p:nvSpPr>
        <p:spPr bwMode="auto">
          <a:xfrm flipH="1">
            <a:off x="3771900" y="1773238"/>
            <a:ext cx="800100" cy="1103312"/>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45063" name="Text Box 7"/>
          <p:cNvSpPr txBox="1">
            <a:spLocks noChangeArrowheads="1"/>
          </p:cNvSpPr>
          <p:nvPr/>
        </p:nvSpPr>
        <p:spPr bwMode="auto">
          <a:xfrm>
            <a:off x="4171950" y="1049338"/>
            <a:ext cx="1997869"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dirty="0">
                <a:solidFill>
                  <a:srgbClr val="FF3300"/>
                </a:solidFill>
                <a:latin typeface="Century Gothic" panose="020B0502020202020204" pitchFamily="34" charset="0"/>
              </a:rPr>
              <a:t>Shortest Route</a:t>
            </a:r>
            <a:endParaRPr lang="en-US" altLang="en-US" sz="2400" dirty="0">
              <a:solidFill>
                <a:srgbClr val="FF3300"/>
              </a:solidFill>
              <a:latin typeface="Century Gothic" panose="020B0502020202020204" pitchFamily="34" charset="0"/>
            </a:endParaRPr>
          </a:p>
        </p:txBody>
      </p:sp>
    </p:spTree>
    <p:extLst>
      <p:ext uri="{BB962C8B-B14F-4D97-AF65-F5344CB8AC3E}">
        <p14:creationId xmlns:p14="http://schemas.microsoft.com/office/powerpoint/2010/main" val="40708808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52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450" y="825500"/>
            <a:ext cx="5686425" cy="6032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7108" name="Text Box 4"/>
          <p:cNvSpPr txBox="1">
            <a:spLocks noChangeArrowheads="1"/>
          </p:cNvSpPr>
          <p:nvPr/>
        </p:nvSpPr>
        <p:spPr bwMode="auto">
          <a:xfrm>
            <a:off x="1771651" y="1295402"/>
            <a:ext cx="4381328"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solidFill>
                  <a:srgbClr val="FF3300"/>
                </a:solidFill>
                <a:latin typeface="Comic Sans MS" panose="030F0702030302020204" pitchFamily="66" charset="0"/>
              </a:rPr>
              <a:t>The meanders change shape</a:t>
            </a:r>
          </a:p>
          <a:p>
            <a:pPr eaLnBrk="1" hangingPunct="1">
              <a:spcBef>
                <a:spcPct val="0"/>
              </a:spcBef>
              <a:buFontTx/>
              <a:buNone/>
            </a:pPr>
            <a:r>
              <a:rPr lang="en-GB" altLang="en-US" sz="2400">
                <a:solidFill>
                  <a:srgbClr val="FF3300"/>
                </a:solidFill>
                <a:latin typeface="Comic Sans MS" panose="030F0702030302020204" pitchFamily="66" charset="0"/>
              </a:rPr>
              <a:t>through time </a:t>
            </a:r>
          </a:p>
        </p:txBody>
      </p:sp>
      <p:sp>
        <p:nvSpPr>
          <p:cNvPr id="47109" name="Text Box 5"/>
          <p:cNvSpPr txBox="1">
            <a:spLocks noChangeArrowheads="1"/>
          </p:cNvSpPr>
          <p:nvPr/>
        </p:nvSpPr>
        <p:spPr bwMode="auto">
          <a:xfrm>
            <a:off x="1485900" y="4648202"/>
            <a:ext cx="2400300"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solidFill>
                  <a:srgbClr val="FF3300"/>
                </a:solidFill>
                <a:latin typeface="Comic Sans MS" panose="030F0702030302020204" pitchFamily="66" charset="0"/>
              </a:rPr>
              <a:t>At the bends the river flows faster </a:t>
            </a:r>
          </a:p>
          <a:p>
            <a:pPr eaLnBrk="1" hangingPunct="1">
              <a:spcBef>
                <a:spcPct val="0"/>
              </a:spcBef>
              <a:buFontTx/>
              <a:buNone/>
            </a:pPr>
            <a:r>
              <a:rPr lang="en-GB" altLang="en-US" sz="2400">
                <a:solidFill>
                  <a:srgbClr val="FF3300"/>
                </a:solidFill>
                <a:latin typeface="Comic Sans MS" panose="030F0702030302020204" pitchFamily="66" charset="0"/>
              </a:rPr>
              <a:t>at the outside </a:t>
            </a:r>
          </a:p>
        </p:txBody>
      </p:sp>
      <p:sp>
        <p:nvSpPr>
          <p:cNvPr id="47110" name="Text Box 6"/>
          <p:cNvSpPr txBox="1">
            <a:spLocks noChangeArrowheads="1"/>
          </p:cNvSpPr>
          <p:nvPr/>
        </p:nvSpPr>
        <p:spPr bwMode="auto">
          <a:xfrm>
            <a:off x="4114800" y="4572000"/>
            <a:ext cx="2628900"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solidFill>
                  <a:srgbClr val="FF3300"/>
                </a:solidFill>
                <a:latin typeface="Comic Sans MS" panose="030F0702030302020204" pitchFamily="66" charset="0"/>
              </a:rPr>
              <a:t>The bends migrate </a:t>
            </a:r>
          </a:p>
          <a:p>
            <a:pPr eaLnBrk="1" hangingPunct="1">
              <a:spcBef>
                <a:spcPct val="0"/>
              </a:spcBef>
              <a:buFontTx/>
              <a:buNone/>
            </a:pPr>
            <a:r>
              <a:rPr lang="en-GB" altLang="en-US" sz="2400">
                <a:solidFill>
                  <a:srgbClr val="FF3300"/>
                </a:solidFill>
                <a:latin typeface="Comic Sans MS" panose="030F0702030302020204" pitchFamily="66" charset="0"/>
              </a:rPr>
              <a:t>Sideways leaving deposits on the inside</a:t>
            </a:r>
          </a:p>
          <a:p>
            <a:pPr eaLnBrk="1" hangingPunct="1">
              <a:spcBef>
                <a:spcPct val="0"/>
              </a:spcBef>
              <a:buFontTx/>
              <a:buNone/>
            </a:pPr>
            <a:r>
              <a:rPr lang="en-GB" altLang="en-US" sz="2400">
                <a:solidFill>
                  <a:srgbClr val="FF3300"/>
                </a:solidFill>
                <a:latin typeface="Comic Sans MS" panose="030F0702030302020204" pitchFamily="66" charset="0"/>
              </a:rPr>
              <a:t>Of the bend </a:t>
            </a:r>
          </a:p>
        </p:txBody>
      </p:sp>
      <p:pic>
        <p:nvPicPr>
          <p:cNvPr id="4711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4450" y="825500"/>
            <a:ext cx="5686425" cy="6032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7112" name="Text Box 8"/>
          <p:cNvSpPr txBox="1">
            <a:spLocks noChangeArrowheads="1"/>
          </p:cNvSpPr>
          <p:nvPr/>
        </p:nvSpPr>
        <p:spPr bwMode="auto">
          <a:xfrm>
            <a:off x="3543301" y="5486402"/>
            <a:ext cx="4362092"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solidFill>
                  <a:srgbClr val="FF3300"/>
                </a:solidFill>
                <a:latin typeface="Comic Sans MS" panose="030F0702030302020204" pitchFamily="66" charset="0"/>
              </a:rPr>
              <a:t>The erosion makes the </a:t>
            </a:r>
          </a:p>
          <a:p>
            <a:pPr eaLnBrk="1" hangingPunct="1">
              <a:spcBef>
                <a:spcPct val="0"/>
              </a:spcBef>
              <a:buFontTx/>
              <a:buNone/>
            </a:pPr>
            <a:r>
              <a:rPr lang="en-GB" altLang="en-US" sz="2400">
                <a:solidFill>
                  <a:srgbClr val="FF3300"/>
                </a:solidFill>
                <a:latin typeface="Comic Sans MS" panose="030F0702030302020204" pitchFamily="66" charset="0"/>
              </a:rPr>
              <a:t>Meanders more pronounced </a:t>
            </a:r>
          </a:p>
        </p:txBody>
      </p:sp>
      <p:sp>
        <p:nvSpPr>
          <p:cNvPr id="47113" name="Text Box 9"/>
          <p:cNvSpPr txBox="1">
            <a:spLocks noChangeArrowheads="1"/>
          </p:cNvSpPr>
          <p:nvPr/>
        </p:nvSpPr>
        <p:spPr bwMode="auto">
          <a:xfrm>
            <a:off x="1943100" y="1752602"/>
            <a:ext cx="2521844"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solidFill>
                  <a:srgbClr val="FF3300"/>
                </a:solidFill>
                <a:latin typeface="Comic Sans MS" panose="030F0702030302020204" pitchFamily="66" charset="0"/>
              </a:rPr>
              <a:t>Small river </a:t>
            </a:r>
          </a:p>
          <a:p>
            <a:pPr eaLnBrk="1" hangingPunct="1">
              <a:spcBef>
                <a:spcPct val="0"/>
              </a:spcBef>
              <a:buFontTx/>
              <a:buNone/>
            </a:pPr>
            <a:r>
              <a:rPr lang="en-GB" altLang="en-US" sz="2400">
                <a:solidFill>
                  <a:srgbClr val="FF3300"/>
                </a:solidFill>
                <a:latin typeface="Comic Sans MS" panose="030F0702030302020204" pitchFamily="66" charset="0"/>
              </a:rPr>
              <a:t>cliff is formed </a:t>
            </a:r>
          </a:p>
        </p:txBody>
      </p:sp>
      <p:grpSp>
        <p:nvGrpSpPr>
          <p:cNvPr id="47114" name="Group 10"/>
          <p:cNvGrpSpPr>
            <a:grpSpLocks/>
          </p:cNvGrpSpPr>
          <p:nvPr/>
        </p:nvGrpSpPr>
        <p:grpSpPr bwMode="auto">
          <a:xfrm>
            <a:off x="1825230" y="2779714"/>
            <a:ext cx="4535090" cy="2376487"/>
            <a:chOff x="573" y="1751"/>
            <a:chExt cx="3809" cy="1497"/>
          </a:xfrm>
        </p:grpSpPr>
        <p:sp>
          <p:nvSpPr>
            <p:cNvPr id="36896" name="Freeform 11"/>
            <p:cNvSpPr>
              <a:spLocks/>
            </p:cNvSpPr>
            <p:nvPr/>
          </p:nvSpPr>
          <p:spPr bwMode="auto">
            <a:xfrm>
              <a:off x="1111" y="1899"/>
              <a:ext cx="788" cy="494"/>
            </a:xfrm>
            <a:custGeom>
              <a:avLst/>
              <a:gdLst>
                <a:gd name="T0" fmla="*/ 0 w 788"/>
                <a:gd name="T1" fmla="*/ 48 h 494"/>
                <a:gd name="T2" fmla="*/ 203 w 788"/>
                <a:gd name="T3" fmla="*/ 0 h 494"/>
                <a:gd name="T4" fmla="*/ 501 w 788"/>
                <a:gd name="T5" fmla="*/ 36 h 494"/>
                <a:gd name="T6" fmla="*/ 573 w 788"/>
                <a:gd name="T7" fmla="*/ 59 h 494"/>
                <a:gd name="T8" fmla="*/ 680 w 788"/>
                <a:gd name="T9" fmla="*/ 119 h 494"/>
                <a:gd name="T10" fmla="*/ 788 w 788"/>
                <a:gd name="T11" fmla="*/ 334 h 494"/>
                <a:gd name="T12" fmla="*/ 776 w 788"/>
                <a:gd name="T13" fmla="*/ 430 h 49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8" h="494">
                  <a:moveTo>
                    <a:pt x="0" y="48"/>
                  </a:moveTo>
                  <a:cubicBezTo>
                    <a:pt x="69" y="33"/>
                    <a:pt x="133" y="11"/>
                    <a:pt x="203" y="0"/>
                  </a:cubicBezTo>
                  <a:cubicBezTo>
                    <a:pt x="275" y="5"/>
                    <a:pt x="428" y="12"/>
                    <a:pt x="501" y="36"/>
                  </a:cubicBezTo>
                  <a:cubicBezTo>
                    <a:pt x="525" y="43"/>
                    <a:pt x="573" y="59"/>
                    <a:pt x="573" y="59"/>
                  </a:cubicBezTo>
                  <a:cubicBezTo>
                    <a:pt x="608" y="83"/>
                    <a:pt x="644" y="95"/>
                    <a:pt x="680" y="119"/>
                  </a:cubicBezTo>
                  <a:cubicBezTo>
                    <a:pt x="705" y="195"/>
                    <a:pt x="762" y="256"/>
                    <a:pt x="788" y="334"/>
                  </a:cubicBezTo>
                  <a:cubicBezTo>
                    <a:pt x="775" y="461"/>
                    <a:pt x="776" y="494"/>
                    <a:pt x="776" y="430"/>
                  </a:cubicBezTo>
                </a:path>
              </a:pathLst>
            </a:custGeom>
            <a:noFill/>
            <a:ln w="76200" cmpd="sng">
              <a:solidFill>
                <a:srgbClr val="FF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97" name="Freeform 12"/>
            <p:cNvSpPr>
              <a:spLocks/>
            </p:cNvSpPr>
            <p:nvPr/>
          </p:nvSpPr>
          <p:spPr bwMode="auto">
            <a:xfrm>
              <a:off x="1781" y="2878"/>
              <a:ext cx="955" cy="370"/>
            </a:xfrm>
            <a:custGeom>
              <a:avLst/>
              <a:gdLst>
                <a:gd name="T0" fmla="*/ 0 w 955"/>
                <a:gd name="T1" fmla="*/ 24 h 370"/>
                <a:gd name="T2" fmla="*/ 48 w 955"/>
                <a:gd name="T3" fmla="*/ 227 h 370"/>
                <a:gd name="T4" fmla="*/ 84 w 955"/>
                <a:gd name="T5" fmla="*/ 239 h 370"/>
                <a:gd name="T6" fmla="*/ 155 w 955"/>
                <a:gd name="T7" fmla="*/ 287 h 370"/>
                <a:gd name="T8" fmla="*/ 573 w 955"/>
                <a:gd name="T9" fmla="*/ 370 h 370"/>
                <a:gd name="T10" fmla="*/ 824 w 955"/>
                <a:gd name="T11" fmla="*/ 299 h 370"/>
                <a:gd name="T12" fmla="*/ 884 w 955"/>
                <a:gd name="T13" fmla="*/ 155 h 370"/>
                <a:gd name="T14" fmla="*/ 908 w 955"/>
                <a:gd name="T15" fmla="*/ 119 h 370"/>
                <a:gd name="T16" fmla="*/ 955 w 955"/>
                <a:gd name="T17" fmla="*/ 0 h 3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55" h="370">
                  <a:moveTo>
                    <a:pt x="0" y="24"/>
                  </a:moveTo>
                  <a:cubicBezTo>
                    <a:pt x="14" y="67"/>
                    <a:pt x="21" y="200"/>
                    <a:pt x="48" y="227"/>
                  </a:cubicBezTo>
                  <a:cubicBezTo>
                    <a:pt x="56" y="235"/>
                    <a:pt x="72" y="232"/>
                    <a:pt x="84" y="239"/>
                  </a:cubicBezTo>
                  <a:cubicBezTo>
                    <a:pt x="108" y="252"/>
                    <a:pt x="127" y="277"/>
                    <a:pt x="155" y="287"/>
                  </a:cubicBezTo>
                  <a:cubicBezTo>
                    <a:pt x="292" y="332"/>
                    <a:pt x="428" y="355"/>
                    <a:pt x="573" y="370"/>
                  </a:cubicBezTo>
                  <a:cubicBezTo>
                    <a:pt x="659" y="359"/>
                    <a:pt x="748" y="346"/>
                    <a:pt x="824" y="299"/>
                  </a:cubicBezTo>
                  <a:cubicBezTo>
                    <a:pt x="853" y="254"/>
                    <a:pt x="855" y="197"/>
                    <a:pt x="884" y="155"/>
                  </a:cubicBezTo>
                  <a:cubicBezTo>
                    <a:pt x="892" y="143"/>
                    <a:pt x="902" y="132"/>
                    <a:pt x="908" y="119"/>
                  </a:cubicBezTo>
                  <a:cubicBezTo>
                    <a:pt x="924" y="82"/>
                    <a:pt x="926" y="31"/>
                    <a:pt x="955" y="0"/>
                  </a:cubicBezTo>
                </a:path>
              </a:pathLst>
            </a:custGeom>
            <a:noFill/>
            <a:ln w="76200" cmpd="sng">
              <a:solidFill>
                <a:srgbClr val="FF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98" name="Freeform 13"/>
            <p:cNvSpPr>
              <a:spLocks/>
            </p:cNvSpPr>
            <p:nvPr/>
          </p:nvSpPr>
          <p:spPr bwMode="auto">
            <a:xfrm>
              <a:off x="2412" y="1751"/>
              <a:ext cx="370" cy="530"/>
            </a:xfrm>
            <a:custGeom>
              <a:avLst/>
              <a:gdLst>
                <a:gd name="T0" fmla="*/ 36 w 370"/>
                <a:gd name="T1" fmla="*/ 530 h 530"/>
                <a:gd name="T2" fmla="*/ 12 w 370"/>
                <a:gd name="T3" fmla="*/ 458 h 530"/>
                <a:gd name="T4" fmla="*/ 0 w 370"/>
                <a:gd name="T5" fmla="*/ 422 h 530"/>
                <a:gd name="T6" fmla="*/ 48 w 370"/>
                <a:gd name="T7" fmla="*/ 196 h 530"/>
                <a:gd name="T8" fmla="*/ 179 w 370"/>
                <a:gd name="T9" fmla="*/ 100 h 530"/>
                <a:gd name="T10" fmla="*/ 370 w 370"/>
                <a:gd name="T11" fmla="*/ 28 h 530"/>
                <a:gd name="T12" fmla="*/ 299 w 370"/>
                <a:gd name="T13" fmla="*/ 4 h 5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0" h="530">
                  <a:moveTo>
                    <a:pt x="36" y="530"/>
                  </a:moveTo>
                  <a:cubicBezTo>
                    <a:pt x="28" y="506"/>
                    <a:pt x="20" y="482"/>
                    <a:pt x="12" y="458"/>
                  </a:cubicBezTo>
                  <a:cubicBezTo>
                    <a:pt x="8" y="446"/>
                    <a:pt x="0" y="422"/>
                    <a:pt x="0" y="422"/>
                  </a:cubicBezTo>
                  <a:cubicBezTo>
                    <a:pt x="10" y="358"/>
                    <a:pt x="19" y="251"/>
                    <a:pt x="48" y="196"/>
                  </a:cubicBezTo>
                  <a:cubicBezTo>
                    <a:pt x="77" y="138"/>
                    <a:pt x="129" y="127"/>
                    <a:pt x="179" y="100"/>
                  </a:cubicBezTo>
                  <a:cubicBezTo>
                    <a:pt x="282" y="42"/>
                    <a:pt x="242" y="46"/>
                    <a:pt x="370" y="28"/>
                  </a:cubicBezTo>
                  <a:cubicBezTo>
                    <a:pt x="315" y="0"/>
                    <a:pt x="339" y="4"/>
                    <a:pt x="299" y="4"/>
                  </a:cubicBezTo>
                </a:path>
              </a:pathLst>
            </a:custGeom>
            <a:noFill/>
            <a:ln w="57150" cmpd="sng">
              <a:solidFill>
                <a:srgbClr val="FF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99" name="Freeform 14"/>
            <p:cNvSpPr>
              <a:spLocks/>
            </p:cNvSpPr>
            <p:nvPr/>
          </p:nvSpPr>
          <p:spPr bwMode="auto">
            <a:xfrm>
              <a:off x="3738" y="2675"/>
              <a:ext cx="644" cy="454"/>
            </a:xfrm>
            <a:custGeom>
              <a:avLst/>
              <a:gdLst>
                <a:gd name="T0" fmla="*/ 0 w 644"/>
                <a:gd name="T1" fmla="*/ 0 h 454"/>
                <a:gd name="T2" fmla="*/ 71 w 644"/>
                <a:gd name="T3" fmla="*/ 239 h 454"/>
                <a:gd name="T4" fmla="*/ 131 w 644"/>
                <a:gd name="T5" fmla="*/ 346 h 454"/>
                <a:gd name="T6" fmla="*/ 238 w 644"/>
                <a:gd name="T7" fmla="*/ 418 h 454"/>
                <a:gd name="T8" fmla="*/ 310 w 644"/>
                <a:gd name="T9" fmla="*/ 442 h 454"/>
                <a:gd name="T10" fmla="*/ 346 w 644"/>
                <a:gd name="T11" fmla="*/ 454 h 454"/>
                <a:gd name="T12" fmla="*/ 573 w 644"/>
                <a:gd name="T13" fmla="*/ 394 h 454"/>
                <a:gd name="T14" fmla="*/ 644 w 644"/>
                <a:gd name="T15" fmla="*/ 263 h 4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4" h="454">
                  <a:moveTo>
                    <a:pt x="0" y="0"/>
                  </a:moveTo>
                  <a:cubicBezTo>
                    <a:pt x="18" y="79"/>
                    <a:pt x="45" y="161"/>
                    <a:pt x="71" y="239"/>
                  </a:cubicBezTo>
                  <a:cubicBezTo>
                    <a:pt x="83" y="276"/>
                    <a:pt x="95" y="322"/>
                    <a:pt x="131" y="346"/>
                  </a:cubicBezTo>
                  <a:cubicBezTo>
                    <a:pt x="166" y="369"/>
                    <a:pt x="197" y="404"/>
                    <a:pt x="238" y="418"/>
                  </a:cubicBezTo>
                  <a:cubicBezTo>
                    <a:pt x="262" y="426"/>
                    <a:pt x="286" y="434"/>
                    <a:pt x="310" y="442"/>
                  </a:cubicBezTo>
                  <a:cubicBezTo>
                    <a:pt x="322" y="446"/>
                    <a:pt x="346" y="454"/>
                    <a:pt x="346" y="454"/>
                  </a:cubicBezTo>
                  <a:cubicBezTo>
                    <a:pt x="434" y="445"/>
                    <a:pt x="500" y="442"/>
                    <a:pt x="573" y="394"/>
                  </a:cubicBezTo>
                  <a:cubicBezTo>
                    <a:pt x="589" y="345"/>
                    <a:pt x="621" y="308"/>
                    <a:pt x="644" y="263"/>
                  </a:cubicBezTo>
                </a:path>
              </a:pathLst>
            </a:custGeom>
            <a:noFill/>
            <a:ln w="76200" cmpd="sng">
              <a:solidFill>
                <a:srgbClr val="FF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00" name="Freeform 15"/>
            <p:cNvSpPr>
              <a:spLocks/>
            </p:cNvSpPr>
            <p:nvPr/>
          </p:nvSpPr>
          <p:spPr bwMode="auto">
            <a:xfrm>
              <a:off x="573" y="2508"/>
              <a:ext cx="462" cy="167"/>
            </a:xfrm>
            <a:custGeom>
              <a:avLst/>
              <a:gdLst>
                <a:gd name="T0" fmla="*/ 0 w 462"/>
                <a:gd name="T1" fmla="*/ 71 h 167"/>
                <a:gd name="T2" fmla="*/ 132 w 462"/>
                <a:gd name="T3" fmla="*/ 167 h 167"/>
                <a:gd name="T4" fmla="*/ 323 w 462"/>
                <a:gd name="T5" fmla="*/ 155 h 167"/>
                <a:gd name="T6" fmla="*/ 394 w 462"/>
                <a:gd name="T7" fmla="*/ 131 h 167"/>
                <a:gd name="T8" fmla="*/ 418 w 462"/>
                <a:gd name="T9" fmla="*/ 95 h 167"/>
                <a:gd name="T10" fmla="*/ 454 w 462"/>
                <a:gd name="T11" fmla="*/ 71 h 167"/>
                <a:gd name="T12" fmla="*/ 454 w 462"/>
                <a:gd name="T13" fmla="*/ 0 h 1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2" h="167">
                  <a:moveTo>
                    <a:pt x="0" y="71"/>
                  </a:moveTo>
                  <a:cubicBezTo>
                    <a:pt x="33" y="121"/>
                    <a:pt x="76" y="148"/>
                    <a:pt x="132" y="167"/>
                  </a:cubicBezTo>
                  <a:cubicBezTo>
                    <a:pt x="195" y="163"/>
                    <a:pt x="259" y="163"/>
                    <a:pt x="323" y="155"/>
                  </a:cubicBezTo>
                  <a:cubicBezTo>
                    <a:pt x="347" y="151"/>
                    <a:pt x="394" y="131"/>
                    <a:pt x="394" y="131"/>
                  </a:cubicBezTo>
                  <a:cubicBezTo>
                    <a:pt x="402" y="119"/>
                    <a:pt x="407" y="105"/>
                    <a:pt x="418" y="95"/>
                  </a:cubicBezTo>
                  <a:cubicBezTo>
                    <a:pt x="428" y="84"/>
                    <a:pt x="448" y="84"/>
                    <a:pt x="454" y="71"/>
                  </a:cubicBezTo>
                  <a:cubicBezTo>
                    <a:pt x="462" y="48"/>
                    <a:pt x="454" y="23"/>
                    <a:pt x="454" y="0"/>
                  </a:cubicBezTo>
                </a:path>
              </a:pathLst>
            </a:custGeom>
            <a:noFill/>
            <a:ln w="76200" cmpd="sng">
              <a:solidFill>
                <a:srgbClr val="FF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sp>
        <p:nvSpPr>
          <p:cNvPr id="47120" name="Freeform 16"/>
          <p:cNvSpPr>
            <a:spLocks/>
          </p:cNvSpPr>
          <p:nvPr/>
        </p:nvSpPr>
        <p:spPr bwMode="auto">
          <a:xfrm>
            <a:off x="4686300" y="1066802"/>
            <a:ext cx="286941" cy="314325"/>
          </a:xfrm>
          <a:custGeom>
            <a:avLst/>
            <a:gdLst>
              <a:gd name="T0" fmla="*/ 0 w 241"/>
              <a:gd name="T1" fmla="*/ 2147483646 h 198"/>
              <a:gd name="T2" fmla="*/ 2147483646 w 241"/>
              <a:gd name="T3" fmla="*/ 2147483646 h 198"/>
              <a:gd name="T4" fmla="*/ 2147483646 w 241"/>
              <a:gd name="T5" fmla="*/ 2147483646 h 198"/>
              <a:gd name="T6" fmla="*/ 2147483646 w 241"/>
              <a:gd name="T7" fmla="*/ 2147483646 h 1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1" h="198">
                <a:moveTo>
                  <a:pt x="0" y="18"/>
                </a:moveTo>
                <a:cubicBezTo>
                  <a:pt x="58" y="0"/>
                  <a:pt x="105" y="7"/>
                  <a:pt x="155" y="42"/>
                </a:cubicBezTo>
                <a:cubicBezTo>
                  <a:pt x="176" y="105"/>
                  <a:pt x="159" y="67"/>
                  <a:pt x="215" y="150"/>
                </a:cubicBezTo>
                <a:cubicBezTo>
                  <a:pt x="241" y="189"/>
                  <a:pt x="239" y="171"/>
                  <a:pt x="239" y="198"/>
                </a:cubicBezTo>
              </a:path>
            </a:pathLst>
          </a:custGeom>
          <a:noFill/>
          <a:ln w="57150" cmpd="sng">
            <a:solidFill>
              <a:srgbClr val="FF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21" name="Text Box 17"/>
          <p:cNvSpPr txBox="1">
            <a:spLocks noChangeArrowheads="1"/>
          </p:cNvSpPr>
          <p:nvPr/>
        </p:nvSpPr>
        <p:spPr bwMode="auto">
          <a:xfrm>
            <a:off x="5143501" y="990602"/>
            <a:ext cx="208582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solidFill>
                  <a:srgbClr val="FF3300"/>
                </a:solidFill>
                <a:latin typeface="Comic Sans MS" panose="030F0702030302020204" pitchFamily="66" charset="0"/>
              </a:rPr>
              <a:t>Most erosion</a:t>
            </a:r>
          </a:p>
        </p:txBody>
      </p:sp>
      <p:sp>
        <p:nvSpPr>
          <p:cNvPr id="47122" name="Text Box 18"/>
          <p:cNvSpPr txBox="1">
            <a:spLocks noChangeArrowheads="1"/>
          </p:cNvSpPr>
          <p:nvPr/>
        </p:nvSpPr>
        <p:spPr bwMode="auto">
          <a:xfrm>
            <a:off x="5086350" y="1600202"/>
            <a:ext cx="2515432"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solidFill>
                  <a:srgbClr val="FF3300"/>
                </a:solidFill>
                <a:latin typeface="Comic Sans MS" panose="030F0702030302020204" pitchFamily="66" charset="0"/>
              </a:rPr>
              <a:t>Most deposition</a:t>
            </a:r>
          </a:p>
          <a:p>
            <a:pPr eaLnBrk="1" hangingPunct="1">
              <a:spcBef>
                <a:spcPct val="0"/>
              </a:spcBef>
              <a:buFontTx/>
              <a:buNone/>
            </a:pPr>
            <a:r>
              <a:rPr lang="en-GB" altLang="en-US" sz="2400">
                <a:solidFill>
                  <a:srgbClr val="FF3300"/>
                </a:solidFill>
                <a:latin typeface="Comic Sans MS" panose="030F0702030302020204" pitchFamily="66" charset="0"/>
              </a:rPr>
              <a:t>(Slip off slope)</a:t>
            </a:r>
          </a:p>
        </p:txBody>
      </p:sp>
      <p:sp>
        <p:nvSpPr>
          <p:cNvPr id="47123" name="Freeform 19"/>
          <p:cNvSpPr>
            <a:spLocks/>
          </p:cNvSpPr>
          <p:nvPr/>
        </p:nvSpPr>
        <p:spPr bwMode="auto">
          <a:xfrm>
            <a:off x="4171950" y="1524000"/>
            <a:ext cx="857250" cy="609600"/>
          </a:xfrm>
          <a:custGeom>
            <a:avLst/>
            <a:gdLst>
              <a:gd name="T0" fmla="*/ 0 w 624"/>
              <a:gd name="T1" fmla="*/ 2147483646 h 288"/>
              <a:gd name="T2" fmla="*/ 2147483646 w 624"/>
              <a:gd name="T3" fmla="*/ 2147483646 h 288"/>
              <a:gd name="T4" fmla="*/ 2147483646 w 624"/>
              <a:gd name="T5" fmla="*/ 0 h 288"/>
              <a:gd name="T6" fmla="*/ 2147483646 w 624"/>
              <a:gd name="T7" fmla="*/ 2147483646 h 288"/>
              <a:gd name="T8" fmla="*/ 2147483646 w 624"/>
              <a:gd name="T9" fmla="*/ 2147483646 h 288"/>
              <a:gd name="T10" fmla="*/ 2147483646 w 624"/>
              <a:gd name="T11" fmla="*/ 2147483646 h 288"/>
              <a:gd name="T12" fmla="*/ 2147483646 w 624"/>
              <a:gd name="T13" fmla="*/ 2147483646 h 288"/>
              <a:gd name="T14" fmla="*/ 2147483646 w 624"/>
              <a:gd name="T15" fmla="*/ 2147483646 h 288"/>
              <a:gd name="T16" fmla="*/ 2147483646 w 624"/>
              <a:gd name="T17" fmla="*/ 2147483646 h 288"/>
              <a:gd name="T18" fmla="*/ 2147483646 w 624"/>
              <a:gd name="T19" fmla="*/ 2147483646 h 288"/>
              <a:gd name="T20" fmla="*/ 2147483646 w 624"/>
              <a:gd name="T21" fmla="*/ 2147483646 h 288"/>
              <a:gd name="T22" fmla="*/ 0 w 624"/>
              <a:gd name="T23" fmla="*/ 2147483646 h 2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24" h="288">
                <a:moveTo>
                  <a:pt x="0" y="192"/>
                </a:moveTo>
                <a:lnTo>
                  <a:pt x="96" y="96"/>
                </a:lnTo>
                <a:lnTo>
                  <a:pt x="240" y="0"/>
                </a:lnTo>
                <a:lnTo>
                  <a:pt x="384" y="48"/>
                </a:lnTo>
                <a:lnTo>
                  <a:pt x="528" y="144"/>
                </a:lnTo>
                <a:lnTo>
                  <a:pt x="624" y="192"/>
                </a:lnTo>
                <a:lnTo>
                  <a:pt x="624" y="288"/>
                </a:lnTo>
                <a:lnTo>
                  <a:pt x="480" y="192"/>
                </a:lnTo>
                <a:lnTo>
                  <a:pt x="336" y="144"/>
                </a:lnTo>
                <a:lnTo>
                  <a:pt x="240" y="144"/>
                </a:lnTo>
                <a:lnTo>
                  <a:pt x="96" y="192"/>
                </a:lnTo>
                <a:lnTo>
                  <a:pt x="0" y="192"/>
                </a:lnTo>
                <a:close/>
              </a:path>
            </a:pathLst>
          </a:custGeom>
          <a:solidFill>
            <a:srgbClr val="FF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nvGrpSpPr>
          <p:cNvPr id="47124" name="Group 20"/>
          <p:cNvGrpSpPr>
            <a:grpSpLocks/>
          </p:cNvGrpSpPr>
          <p:nvPr/>
        </p:nvGrpSpPr>
        <p:grpSpPr bwMode="auto">
          <a:xfrm>
            <a:off x="2400300" y="2971800"/>
            <a:ext cx="3829050" cy="1981200"/>
            <a:chOff x="1056" y="1872"/>
            <a:chExt cx="3216" cy="1248"/>
          </a:xfrm>
        </p:grpSpPr>
        <p:sp>
          <p:nvSpPr>
            <p:cNvPr id="36892" name="Freeform 21"/>
            <p:cNvSpPr>
              <a:spLocks/>
            </p:cNvSpPr>
            <p:nvPr/>
          </p:nvSpPr>
          <p:spPr bwMode="auto">
            <a:xfrm>
              <a:off x="1872" y="2880"/>
              <a:ext cx="720" cy="240"/>
            </a:xfrm>
            <a:custGeom>
              <a:avLst/>
              <a:gdLst>
                <a:gd name="T0" fmla="*/ 0 w 672"/>
                <a:gd name="T1" fmla="*/ 0 h 192"/>
                <a:gd name="T2" fmla="*/ 126 w 672"/>
                <a:gd name="T3" fmla="*/ 351 h 192"/>
                <a:gd name="T4" fmla="*/ 380 w 672"/>
                <a:gd name="T5" fmla="*/ 469 h 192"/>
                <a:gd name="T6" fmla="*/ 569 w 672"/>
                <a:gd name="T7" fmla="*/ 469 h 192"/>
                <a:gd name="T8" fmla="*/ 759 w 672"/>
                <a:gd name="T9" fmla="*/ 351 h 192"/>
                <a:gd name="T10" fmla="*/ 885 w 672"/>
                <a:gd name="T11" fmla="*/ 0 h 192"/>
                <a:gd name="T12" fmla="*/ 632 w 672"/>
                <a:gd name="T13" fmla="*/ 118 h 192"/>
                <a:gd name="T14" fmla="*/ 444 w 672"/>
                <a:gd name="T15" fmla="*/ 235 h 192"/>
                <a:gd name="T16" fmla="*/ 316 w 672"/>
                <a:gd name="T17" fmla="*/ 235 h 192"/>
                <a:gd name="T18" fmla="*/ 190 w 672"/>
                <a:gd name="T19" fmla="*/ 118 h 192"/>
                <a:gd name="T20" fmla="*/ 0 w 672"/>
                <a:gd name="T21" fmla="*/ 0 h 19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72" h="192">
                  <a:moveTo>
                    <a:pt x="0" y="0"/>
                  </a:moveTo>
                  <a:lnTo>
                    <a:pt x="96" y="144"/>
                  </a:lnTo>
                  <a:lnTo>
                    <a:pt x="288" y="192"/>
                  </a:lnTo>
                  <a:lnTo>
                    <a:pt x="432" y="192"/>
                  </a:lnTo>
                  <a:lnTo>
                    <a:pt x="576" y="144"/>
                  </a:lnTo>
                  <a:lnTo>
                    <a:pt x="672" y="0"/>
                  </a:lnTo>
                  <a:lnTo>
                    <a:pt x="480" y="48"/>
                  </a:lnTo>
                  <a:lnTo>
                    <a:pt x="336" y="96"/>
                  </a:lnTo>
                  <a:lnTo>
                    <a:pt x="240" y="96"/>
                  </a:lnTo>
                  <a:lnTo>
                    <a:pt x="144" y="48"/>
                  </a:lnTo>
                  <a:lnTo>
                    <a:pt x="0" y="0"/>
                  </a:lnTo>
                  <a:close/>
                </a:path>
              </a:pathLst>
            </a:custGeom>
            <a:solidFill>
              <a:srgbClr val="FF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93" name="Freeform 22"/>
            <p:cNvSpPr>
              <a:spLocks/>
            </p:cNvSpPr>
            <p:nvPr/>
          </p:nvSpPr>
          <p:spPr bwMode="auto">
            <a:xfrm>
              <a:off x="1056" y="1968"/>
              <a:ext cx="720" cy="384"/>
            </a:xfrm>
            <a:custGeom>
              <a:avLst/>
              <a:gdLst>
                <a:gd name="T0" fmla="*/ 0 w 624"/>
                <a:gd name="T1" fmla="*/ 607 h 288"/>
                <a:gd name="T2" fmla="*/ 171 w 624"/>
                <a:gd name="T3" fmla="*/ 304 h 288"/>
                <a:gd name="T4" fmla="*/ 426 w 624"/>
                <a:gd name="T5" fmla="*/ 0 h 288"/>
                <a:gd name="T6" fmla="*/ 681 w 624"/>
                <a:gd name="T7" fmla="*/ 151 h 288"/>
                <a:gd name="T8" fmla="*/ 936 w 624"/>
                <a:gd name="T9" fmla="*/ 455 h 288"/>
                <a:gd name="T10" fmla="*/ 1107 w 624"/>
                <a:gd name="T11" fmla="*/ 607 h 288"/>
                <a:gd name="T12" fmla="*/ 1107 w 624"/>
                <a:gd name="T13" fmla="*/ 911 h 288"/>
                <a:gd name="T14" fmla="*/ 850 w 624"/>
                <a:gd name="T15" fmla="*/ 607 h 288"/>
                <a:gd name="T16" fmla="*/ 597 w 624"/>
                <a:gd name="T17" fmla="*/ 455 h 288"/>
                <a:gd name="T18" fmla="*/ 426 w 624"/>
                <a:gd name="T19" fmla="*/ 455 h 288"/>
                <a:gd name="T20" fmla="*/ 171 w 624"/>
                <a:gd name="T21" fmla="*/ 607 h 288"/>
                <a:gd name="T22" fmla="*/ 0 w 624"/>
                <a:gd name="T23" fmla="*/ 607 h 2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24" h="288">
                  <a:moveTo>
                    <a:pt x="0" y="192"/>
                  </a:moveTo>
                  <a:lnTo>
                    <a:pt x="96" y="96"/>
                  </a:lnTo>
                  <a:lnTo>
                    <a:pt x="240" y="0"/>
                  </a:lnTo>
                  <a:lnTo>
                    <a:pt x="384" y="48"/>
                  </a:lnTo>
                  <a:lnTo>
                    <a:pt x="528" y="144"/>
                  </a:lnTo>
                  <a:lnTo>
                    <a:pt x="624" y="192"/>
                  </a:lnTo>
                  <a:lnTo>
                    <a:pt x="624" y="288"/>
                  </a:lnTo>
                  <a:lnTo>
                    <a:pt x="480" y="192"/>
                  </a:lnTo>
                  <a:lnTo>
                    <a:pt x="336" y="144"/>
                  </a:lnTo>
                  <a:lnTo>
                    <a:pt x="240" y="144"/>
                  </a:lnTo>
                  <a:lnTo>
                    <a:pt x="96" y="192"/>
                  </a:lnTo>
                  <a:lnTo>
                    <a:pt x="0" y="192"/>
                  </a:lnTo>
                  <a:close/>
                </a:path>
              </a:pathLst>
            </a:custGeom>
            <a:solidFill>
              <a:srgbClr val="FF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94" name="Freeform 23"/>
            <p:cNvSpPr>
              <a:spLocks/>
            </p:cNvSpPr>
            <p:nvPr/>
          </p:nvSpPr>
          <p:spPr bwMode="auto">
            <a:xfrm>
              <a:off x="2544" y="1872"/>
              <a:ext cx="432" cy="432"/>
            </a:xfrm>
            <a:custGeom>
              <a:avLst/>
              <a:gdLst>
                <a:gd name="T0" fmla="*/ 96 w 432"/>
                <a:gd name="T1" fmla="*/ 432 h 432"/>
                <a:gd name="T2" fmla="*/ 0 w 432"/>
                <a:gd name="T3" fmla="*/ 288 h 432"/>
                <a:gd name="T4" fmla="*/ 48 w 432"/>
                <a:gd name="T5" fmla="*/ 192 h 432"/>
                <a:gd name="T6" fmla="*/ 144 w 432"/>
                <a:gd name="T7" fmla="*/ 96 h 432"/>
                <a:gd name="T8" fmla="*/ 240 w 432"/>
                <a:gd name="T9" fmla="*/ 0 h 432"/>
                <a:gd name="T10" fmla="*/ 336 w 432"/>
                <a:gd name="T11" fmla="*/ 0 h 432"/>
                <a:gd name="T12" fmla="*/ 432 w 432"/>
                <a:gd name="T13" fmla="*/ 0 h 432"/>
                <a:gd name="T14" fmla="*/ 336 w 432"/>
                <a:gd name="T15" fmla="*/ 96 h 432"/>
                <a:gd name="T16" fmla="*/ 192 w 432"/>
                <a:gd name="T17" fmla="*/ 144 h 432"/>
                <a:gd name="T18" fmla="*/ 144 w 432"/>
                <a:gd name="T19" fmla="*/ 288 h 432"/>
                <a:gd name="T20" fmla="*/ 96 w 432"/>
                <a:gd name="T21" fmla="*/ 432 h 4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32" h="432">
                  <a:moveTo>
                    <a:pt x="96" y="432"/>
                  </a:moveTo>
                  <a:lnTo>
                    <a:pt x="0" y="288"/>
                  </a:lnTo>
                  <a:lnTo>
                    <a:pt x="48" y="192"/>
                  </a:lnTo>
                  <a:lnTo>
                    <a:pt x="144" y="96"/>
                  </a:lnTo>
                  <a:lnTo>
                    <a:pt x="240" y="0"/>
                  </a:lnTo>
                  <a:lnTo>
                    <a:pt x="336" y="0"/>
                  </a:lnTo>
                  <a:lnTo>
                    <a:pt x="432" y="0"/>
                  </a:lnTo>
                  <a:lnTo>
                    <a:pt x="336" y="96"/>
                  </a:lnTo>
                  <a:lnTo>
                    <a:pt x="192" y="144"/>
                  </a:lnTo>
                  <a:lnTo>
                    <a:pt x="144" y="288"/>
                  </a:lnTo>
                  <a:lnTo>
                    <a:pt x="96" y="432"/>
                  </a:lnTo>
                  <a:close/>
                </a:path>
              </a:pathLst>
            </a:custGeom>
            <a:solidFill>
              <a:srgbClr val="FF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95" name="Freeform 24"/>
            <p:cNvSpPr>
              <a:spLocks/>
            </p:cNvSpPr>
            <p:nvPr/>
          </p:nvSpPr>
          <p:spPr bwMode="auto">
            <a:xfrm>
              <a:off x="3936" y="2784"/>
              <a:ext cx="336" cy="192"/>
            </a:xfrm>
            <a:custGeom>
              <a:avLst/>
              <a:gdLst>
                <a:gd name="T0" fmla="*/ 0 w 336"/>
                <a:gd name="T1" fmla="*/ 0 h 192"/>
                <a:gd name="T2" fmla="*/ 48 w 336"/>
                <a:gd name="T3" fmla="*/ 144 h 192"/>
                <a:gd name="T4" fmla="*/ 144 w 336"/>
                <a:gd name="T5" fmla="*/ 192 h 192"/>
                <a:gd name="T6" fmla="*/ 240 w 336"/>
                <a:gd name="T7" fmla="*/ 144 h 192"/>
                <a:gd name="T8" fmla="*/ 336 w 336"/>
                <a:gd name="T9" fmla="*/ 48 h 192"/>
                <a:gd name="T10" fmla="*/ 192 w 336"/>
                <a:gd name="T11" fmla="*/ 48 h 192"/>
                <a:gd name="T12" fmla="*/ 96 w 336"/>
                <a:gd name="T13" fmla="*/ 48 h 192"/>
                <a:gd name="T14" fmla="*/ 0 w 336"/>
                <a:gd name="T15" fmla="*/ 0 h 1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36" h="192">
                  <a:moveTo>
                    <a:pt x="0" y="0"/>
                  </a:moveTo>
                  <a:lnTo>
                    <a:pt x="48" y="144"/>
                  </a:lnTo>
                  <a:lnTo>
                    <a:pt x="144" y="192"/>
                  </a:lnTo>
                  <a:lnTo>
                    <a:pt x="240" y="144"/>
                  </a:lnTo>
                  <a:lnTo>
                    <a:pt x="336" y="48"/>
                  </a:lnTo>
                  <a:lnTo>
                    <a:pt x="192" y="48"/>
                  </a:lnTo>
                  <a:lnTo>
                    <a:pt x="96" y="48"/>
                  </a:lnTo>
                  <a:lnTo>
                    <a:pt x="0" y="0"/>
                  </a:lnTo>
                  <a:close/>
                </a:path>
              </a:pathLst>
            </a:custGeom>
            <a:solidFill>
              <a:srgbClr val="FF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pic>
        <p:nvPicPr>
          <p:cNvPr id="47129" name="Picture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4450" y="838200"/>
            <a:ext cx="5686425" cy="6032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47130" name="Group 26"/>
          <p:cNvGrpSpPr>
            <a:grpSpLocks/>
          </p:cNvGrpSpPr>
          <p:nvPr/>
        </p:nvGrpSpPr>
        <p:grpSpPr bwMode="auto">
          <a:xfrm>
            <a:off x="2057400" y="1143000"/>
            <a:ext cx="3568304" cy="1676400"/>
            <a:chOff x="768" y="720"/>
            <a:chExt cx="2997" cy="1056"/>
          </a:xfrm>
        </p:grpSpPr>
        <p:sp>
          <p:nvSpPr>
            <p:cNvPr id="36890" name="Text Box 27"/>
            <p:cNvSpPr txBox="1">
              <a:spLocks noChangeArrowheads="1"/>
            </p:cNvSpPr>
            <p:nvPr/>
          </p:nvSpPr>
          <p:spPr bwMode="auto">
            <a:xfrm>
              <a:off x="768" y="720"/>
              <a:ext cx="2997" cy="5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solidFill>
                    <a:srgbClr val="FF3300"/>
                  </a:solidFill>
                  <a:latin typeface="Comic Sans MS" panose="030F0702030302020204" pitchFamily="66" charset="0"/>
                </a:rPr>
                <a:t>Some bends get closer</a:t>
              </a:r>
            </a:p>
            <a:p>
              <a:pPr eaLnBrk="1" hangingPunct="1">
                <a:spcBef>
                  <a:spcPct val="0"/>
                </a:spcBef>
                <a:buFontTx/>
                <a:buNone/>
              </a:pPr>
              <a:r>
                <a:rPr lang="en-GB" altLang="en-US" sz="2400">
                  <a:solidFill>
                    <a:srgbClr val="FF3300"/>
                  </a:solidFill>
                  <a:latin typeface="Comic Sans MS" panose="030F0702030302020204" pitchFamily="66" charset="0"/>
                </a:rPr>
                <a:t>and closer </a:t>
              </a:r>
            </a:p>
          </p:txBody>
        </p:sp>
        <p:sp>
          <p:nvSpPr>
            <p:cNvPr id="36891" name="Line 28"/>
            <p:cNvSpPr>
              <a:spLocks noChangeShapeType="1"/>
            </p:cNvSpPr>
            <p:nvPr/>
          </p:nvSpPr>
          <p:spPr bwMode="auto">
            <a:xfrm>
              <a:off x="1920" y="1392"/>
              <a:ext cx="240" cy="384"/>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sp>
        <p:nvSpPr>
          <p:cNvPr id="47133" name="Text Box 29"/>
          <p:cNvSpPr txBox="1">
            <a:spLocks noChangeArrowheads="1"/>
          </p:cNvSpPr>
          <p:nvPr/>
        </p:nvSpPr>
        <p:spPr bwMode="auto">
          <a:xfrm>
            <a:off x="2022872" y="5181602"/>
            <a:ext cx="3887603"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solidFill>
                  <a:srgbClr val="FF3300"/>
                </a:solidFill>
                <a:latin typeface="Comic Sans MS" panose="030F0702030302020204" pitchFamily="66" charset="0"/>
              </a:rPr>
              <a:t>The neck gets narrower </a:t>
            </a:r>
          </a:p>
          <a:p>
            <a:pPr eaLnBrk="1" hangingPunct="1">
              <a:spcBef>
                <a:spcPct val="0"/>
              </a:spcBef>
              <a:buFontTx/>
              <a:buNone/>
            </a:pPr>
            <a:r>
              <a:rPr lang="en-GB" altLang="en-US" sz="2400">
                <a:solidFill>
                  <a:srgbClr val="FF3300"/>
                </a:solidFill>
                <a:latin typeface="Comic Sans MS" panose="030F0702030302020204" pitchFamily="66" charset="0"/>
              </a:rPr>
              <a:t>and narrower </a:t>
            </a:r>
          </a:p>
        </p:txBody>
      </p:sp>
      <p:pic>
        <p:nvPicPr>
          <p:cNvPr id="47134" name="Picture 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4450" y="825500"/>
            <a:ext cx="5686425" cy="6032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7135" name="Text Box 31"/>
          <p:cNvSpPr txBox="1">
            <a:spLocks noChangeArrowheads="1"/>
          </p:cNvSpPr>
          <p:nvPr/>
        </p:nvSpPr>
        <p:spPr bwMode="auto">
          <a:xfrm>
            <a:off x="2114550" y="1066802"/>
            <a:ext cx="4982454"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solidFill>
                  <a:srgbClr val="FF3300"/>
                </a:solidFill>
                <a:latin typeface="Comic Sans MS" panose="030F0702030302020204" pitchFamily="66" charset="0"/>
              </a:rPr>
              <a:t>Eventually during a period of </a:t>
            </a:r>
          </a:p>
          <a:p>
            <a:pPr eaLnBrk="1" hangingPunct="1">
              <a:spcBef>
                <a:spcPct val="0"/>
              </a:spcBef>
              <a:buFontTx/>
              <a:buNone/>
            </a:pPr>
            <a:r>
              <a:rPr lang="en-GB" altLang="en-US" sz="2400">
                <a:solidFill>
                  <a:srgbClr val="FF3300"/>
                </a:solidFill>
                <a:latin typeface="Comic Sans MS" panose="030F0702030302020204" pitchFamily="66" charset="0"/>
              </a:rPr>
              <a:t>heavy river flow it cuts through</a:t>
            </a:r>
          </a:p>
        </p:txBody>
      </p:sp>
      <p:sp>
        <p:nvSpPr>
          <p:cNvPr id="47136" name="Line 32"/>
          <p:cNvSpPr>
            <a:spLocks noChangeShapeType="1"/>
          </p:cNvSpPr>
          <p:nvPr/>
        </p:nvSpPr>
        <p:spPr bwMode="auto">
          <a:xfrm>
            <a:off x="3486150" y="2133600"/>
            <a:ext cx="285750" cy="609600"/>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47137" name="Picture 3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43025" y="825500"/>
            <a:ext cx="5686425" cy="6032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7138" name="Text Box 34"/>
          <p:cNvSpPr txBox="1">
            <a:spLocks noChangeArrowheads="1"/>
          </p:cNvSpPr>
          <p:nvPr/>
        </p:nvSpPr>
        <p:spPr bwMode="auto">
          <a:xfrm>
            <a:off x="1600201" y="1066802"/>
            <a:ext cx="536557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solidFill>
                  <a:srgbClr val="FF3300"/>
                </a:solidFill>
                <a:latin typeface="Century Gothic" panose="020B0502020202020204" pitchFamily="34" charset="0"/>
              </a:rPr>
              <a:t>The river now follows the new route</a:t>
            </a:r>
          </a:p>
        </p:txBody>
      </p:sp>
      <p:sp>
        <p:nvSpPr>
          <p:cNvPr id="47139" name="Text Box 35"/>
          <p:cNvSpPr txBox="1">
            <a:spLocks noChangeArrowheads="1"/>
          </p:cNvSpPr>
          <p:nvPr/>
        </p:nvSpPr>
        <p:spPr bwMode="auto">
          <a:xfrm>
            <a:off x="1543050" y="5257802"/>
            <a:ext cx="3257623"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dirty="0">
                <a:solidFill>
                  <a:srgbClr val="FF3300"/>
                </a:solidFill>
                <a:latin typeface="Century Gothic" panose="020B0502020202020204" pitchFamily="34" charset="0"/>
              </a:rPr>
              <a:t>The old meander</a:t>
            </a:r>
          </a:p>
          <a:p>
            <a:pPr eaLnBrk="1" hangingPunct="1">
              <a:spcBef>
                <a:spcPct val="0"/>
              </a:spcBef>
              <a:buFontTx/>
              <a:buNone/>
            </a:pPr>
            <a:r>
              <a:rPr lang="en-GB" altLang="en-US" sz="2400" dirty="0">
                <a:solidFill>
                  <a:srgbClr val="FF3300"/>
                </a:solidFill>
                <a:latin typeface="Century Gothic" panose="020B0502020202020204" pitchFamily="34" charset="0"/>
              </a:rPr>
              <a:t>Is left as a small lake</a:t>
            </a:r>
          </a:p>
          <a:p>
            <a:pPr eaLnBrk="1" hangingPunct="1">
              <a:spcBef>
                <a:spcPct val="0"/>
              </a:spcBef>
              <a:buFontTx/>
              <a:buNone/>
            </a:pPr>
            <a:r>
              <a:rPr lang="en-GB" altLang="en-US" sz="2400" dirty="0">
                <a:solidFill>
                  <a:srgbClr val="FF3300"/>
                </a:solidFill>
                <a:latin typeface="Century Gothic" panose="020B0502020202020204" pitchFamily="34" charset="0"/>
              </a:rPr>
              <a:t>(OX - BOW lake)</a:t>
            </a:r>
          </a:p>
        </p:txBody>
      </p:sp>
      <p:sp>
        <p:nvSpPr>
          <p:cNvPr id="2" name="Freeform 1"/>
          <p:cNvSpPr/>
          <p:nvPr/>
        </p:nvSpPr>
        <p:spPr>
          <a:xfrm>
            <a:off x="3700463" y="2705101"/>
            <a:ext cx="135732" cy="342901"/>
          </a:xfrm>
          <a:custGeom>
            <a:avLst/>
            <a:gdLst/>
            <a:ahLst/>
            <a:cxnLst/>
            <a:rect l="0" t="0" r="0" b="0"/>
            <a:pathLst>
              <a:path w="180976" h="342901">
                <a:moveTo>
                  <a:pt x="57150" y="123825"/>
                </a:moveTo>
                <a:lnTo>
                  <a:pt x="47625" y="123825"/>
                </a:lnTo>
                <a:lnTo>
                  <a:pt x="47625" y="114300"/>
                </a:lnTo>
                <a:lnTo>
                  <a:pt x="47625" y="114300"/>
                </a:lnTo>
                <a:lnTo>
                  <a:pt x="47625" y="114300"/>
                </a:lnTo>
                <a:lnTo>
                  <a:pt x="57150" y="104775"/>
                </a:lnTo>
                <a:lnTo>
                  <a:pt x="57150" y="114300"/>
                </a:lnTo>
                <a:lnTo>
                  <a:pt x="57150" y="114300"/>
                </a:lnTo>
                <a:lnTo>
                  <a:pt x="57150" y="104775"/>
                </a:lnTo>
                <a:lnTo>
                  <a:pt x="66675" y="104775"/>
                </a:lnTo>
                <a:lnTo>
                  <a:pt x="66675" y="104775"/>
                </a:lnTo>
                <a:lnTo>
                  <a:pt x="76200" y="104775"/>
                </a:lnTo>
                <a:lnTo>
                  <a:pt x="85725" y="104775"/>
                </a:lnTo>
                <a:lnTo>
                  <a:pt x="95250" y="114300"/>
                </a:lnTo>
                <a:lnTo>
                  <a:pt x="104775" y="104775"/>
                </a:lnTo>
                <a:lnTo>
                  <a:pt x="104775" y="104775"/>
                </a:lnTo>
                <a:lnTo>
                  <a:pt x="114300" y="114300"/>
                </a:lnTo>
                <a:lnTo>
                  <a:pt x="123825" y="114300"/>
                </a:lnTo>
                <a:lnTo>
                  <a:pt x="123825" y="114300"/>
                </a:lnTo>
                <a:lnTo>
                  <a:pt x="133350" y="123825"/>
                </a:lnTo>
                <a:lnTo>
                  <a:pt x="133350" y="133350"/>
                </a:lnTo>
                <a:lnTo>
                  <a:pt x="142875" y="133350"/>
                </a:lnTo>
                <a:lnTo>
                  <a:pt x="142875" y="142875"/>
                </a:lnTo>
                <a:lnTo>
                  <a:pt x="142875" y="152400"/>
                </a:lnTo>
                <a:lnTo>
                  <a:pt x="142875" y="161925"/>
                </a:lnTo>
                <a:lnTo>
                  <a:pt x="133350" y="171450"/>
                </a:lnTo>
                <a:lnTo>
                  <a:pt x="133350" y="180975"/>
                </a:lnTo>
                <a:lnTo>
                  <a:pt x="133350" y="180975"/>
                </a:lnTo>
                <a:lnTo>
                  <a:pt x="123825" y="190500"/>
                </a:lnTo>
                <a:lnTo>
                  <a:pt x="123825" y="200025"/>
                </a:lnTo>
                <a:lnTo>
                  <a:pt x="114300" y="200025"/>
                </a:lnTo>
                <a:lnTo>
                  <a:pt x="114300" y="200025"/>
                </a:lnTo>
                <a:lnTo>
                  <a:pt x="114300" y="209550"/>
                </a:lnTo>
                <a:lnTo>
                  <a:pt x="104775" y="209550"/>
                </a:lnTo>
                <a:lnTo>
                  <a:pt x="104775" y="209550"/>
                </a:lnTo>
                <a:lnTo>
                  <a:pt x="104775" y="209550"/>
                </a:lnTo>
                <a:lnTo>
                  <a:pt x="95250" y="209550"/>
                </a:lnTo>
                <a:lnTo>
                  <a:pt x="95250" y="200025"/>
                </a:lnTo>
                <a:lnTo>
                  <a:pt x="95250" y="200025"/>
                </a:lnTo>
                <a:lnTo>
                  <a:pt x="95250" y="200025"/>
                </a:lnTo>
                <a:lnTo>
                  <a:pt x="85725" y="190500"/>
                </a:lnTo>
                <a:lnTo>
                  <a:pt x="85725" y="180975"/>
                </a:lnTo>
                <a:lnTo>
                  <a:pt x="85725" y="180975"/>
                </a:lnTo>
                <a:lnTo>
                  <a:pt x="85725" y="171450"/>
                </a:lnTo>
                <a:lnTo>
                  <a:pt x="85725" y="161925"/>
                </a:lnTo>
                <a:lnTo>
                  <a:pt x="85725" y="161925"/>
                </a:lnTo>
                <a:lnTo>
                  <a:pt x="85725" y="152400"/>
                </a:lnTo>
                <a:lnTo>
                  <a:pt x="85725" y="142875"/>
                </a:lnTo>
                <a:lnTo>
                  <a:pt x="85725" y="133350"/>
                </a:lnTo>
                <a:lnTo>
                  <a:pt x="85725" y="133350"/>
                </a:lnTo>
                <a:lnTo>
                  <a:pt x="85725" y="123825"/>
                </a:lnTo>
                <a:lnTo>
                  <a:pt x="95250" y="114300"/>
                </a:lnTo>
                <a:lnTo>
                  <a:pt x="95250" y="104775"/>
                </a:lnTo>
                <a:lnTo>
                  <a:pt x="104775" y="104775"/>
                </a:lnTo>
                <a:lnTo>
                  <a:pt x="104775" y="95250"/>
                </a:lnTo>
                <a:lnTo>
                  <a:pt x="104775" y="104775"/>
                </a:lnTo>
                <a:lnTo>
                  <a:pt x="114300" y="104775"/>
                </a:lnTo>
                <a:lnTo>
                  <a:pt x="114300" y="95250"/>
                </a:lnTo>
                <a:lnTo>
                  <a:pt x="114300" y="104775"/>
                </a:lnTo>
                <a:lnTo>
                  <a:pt x="123825" y="114300"/>
                </a:lnTo>
                <a:lnTo>
                  <a:pt x="123825" y="114300"/>
                </a:lnTo>
                <a:lnTo>
                  <a:pt x="123825" y="133350"/>
                </a:lnTo>
                <a:lnTo>
                  <a:pt x="123825" y="142875"/>
                </a:lnTo>
                <a:lnTo>
                  <a:pt x="123825" y="152400"/>
                </a:lnTo>
                <a:lnTo>
                  <a:pt x="123825" y="171450"/>
                </a:lnTo>
                <a:lnTo>
                  <a:pt x="123825" y="190500"/>
                </a:lnTo>
                <a:lnTo>
                  <a:pt x="114300" y="200025"/>
                </a:lnTo>
                <a:lnTo>
                  <a:pt x="114300" y="219075"/>
                </a:lnTo>
                <a:lnTo>
                  <a:pt x="114300" y="238125"/>
                </a:lnTo>
                <a:lnTo>
                  <a:pt x="104775" y="257175"/>
                </a:lnTo>
                <a:lnTo>
                  <a:pt x="95250" y="276225"/>
                </a:lnTo>
                <a:lnTo>
                  <a:pt x="95250" y="285750"/>
                </a:lnTo>
                <a:lnTo>
                  <a:pt x="85725" y="304800"/>
                </a:lnTo>
                <a:lnTo>
                  <a:pt x="85725" y="314325"/>
                </a:lnTo>
                <a:lnTo>
                  <a:pt x="76200" y="323850"/>
                </a:lnTo>
                <a:lnTo>
                  <a:pt x="66675" y="333375"/>
                </a:lnTo>
                <a:lnTo>
                  <a:pt x="66675" y="342900"/>
                </a:lnTo>
                <a:lnTo>
                  <a:pt x="57150" y="342900"/>
                </a:lnTo>
                <a:lnTo>
                  <a:pt x="57150" y="342900"/>
                </a:lnTo>
                <a:lnTo>
                  <a:pt x="47625" y="342900"/>
                </a:lnTo>
                <a:lnTo>
                  <a:pt x="47625" y="342900"/>
                </a:lnTo>
                <a:lnTo>
                  <a:pt x="38100" y="333375"/>
                </a:lnTo>
                <a:lnTo>
                  <a:pt x="38100" y="333375"/>
                </a:lnTo>
                <a:lnTo>
                  <a:pt x="38100" y="314325"/>
                </a:lnTo>
                <a:lnTo>
                  <a:pt x="28575" y="304800"/>
                </a:lnTo>
                <a:lnTo>
                  <a:pt x="28575" y="295275"/>
                </a:lnTo>
                <a:lnTo>
                  <a:pt x="28575" y="276225"/>
                </a:lnTo>
                <a:lnTo>
                  <a:pt x="28575" y="257175"/>
                </a:lnTo>
                <a:lnTo>
                  <a:pt x="28575" y="247650"/>
                </a:lnTo>
                <a:lnTo>
                  <a:pt x="28575" y="228600"/>
                </a:lnTo>
                <a:lnTo>
                  <a:pt x="28575" y="209550"/>
                </a:lnTo>
                <a:lnTo>
                  <a:pt x="28575" y="200025"/>
                </a:lnTo>
                <a:lnTo>
                  <a:pt x="38100" y="180975"/>
                </a:lnTo>
                <a:lnTo>
                  <a:pt x="38100" y="161925"/>
                </a:lnTo>
                <a:lnTo>
                  <a:pt x="47625" y="152400"/>
                </a:lnTo>
                <a:lnTo>
                  <a:pt x="57150" y="142875"/>
                </a:lnTo>
                <a:lnTo>
                  <a:pt x="57150" y="133350"/>
                </a:lnTo>
                <a:lnTo>
                  <a:pt x="66675" y="123825"/>
                </a:lnTo>
                <a:lnTo>
                  <a:pt x="66675" y="114300"/>
                </a:lnTo>
                <a:lnTo>
                  <a:pt x="76200" y="114300"/>
                </a:lnTo>
                <a:lnTo>
                  <a:pt x="76200" y="104775"/>
                </a:lnTo>
                <a:lnTo>
                  <a:pt x="85725" y="114300"/>
                </a:lnTo>
                <a:lnTo>
                  <a:pt x="85725" y="114300"/>
                </a:lnTo>
                <a:lnTo>
                  <a:pt x="95250" y="114300"/>
                </a:lnTo>
                <a:lnTo>
                  <a:pt x="95250" y="133350"/>
                </a:lnTo>
                <a:lnTo>
                  <a:pt x="95250" y="142875"/>
                </a:lnTo>
                <a:lnTo>
                  <a:pt x="95250" y="152400"/>
                </a:lnTo>
                <a:lnTo>
                  <a:pt x="95250" y="171450"/>
                </a:lnTo>
                <a:lnTo>
                  <a:pt x="85725" y="180975"/>
                </a:lnTo>
                <a:lnTo>
                  <a:pt x="85725" y="200025"/>
                </a:lnTo>
                <a:lnTo>
                  <a:pt x="76200" y="209550"/>
                </a:lnTo>
                <a:lnTo>
                  <a:pt x="66675" y="228600"/>
                </a:lnTo>
                <a:lnTo>
                  <a:pt x="66675" y="238125"/>
                </a:lnTo>
                <a:lnTo>
                  <a:pt x="57150" y="247650"/>
                </a:lnTo>
                <a:lnTo>
                  <a:pt x="57150" y="266700"/>
                </a:lnTo>
                <a:lnTo>
                  <a:pt x="47625" y="266700"/>
                </a:lnTo>
                <a:lnTo>
                  <a:pt x="47625" y="276225"/>
                </a:lnTo>
                <a:lnTo>
                  <a:pt x="38100" y="276225"/>
                </a:lnTo>
                <a:lnTo>
                  <a:pt x="38100" y="276225"/>
                </a:lnTo>
                <a:lnTo>
                  <a:pt x="28575" y="276225"/>
                </a:lnTo>
                <a:lnTo>
                  <a:pt x="28575" y="276225"/>
                </a:lnTo>
                <a:lnTo>
                  <a:pt x="19050" y="276225"/>
                </a:lnTo>
                <a:lnTo>
                  <a:pt x="19050" y="266700"/>
                </a:lnTo>
                <a:lnTo>
                  <a:pt x="9525" y="257175"/>
                </a:lnTo>
                <a:lnTo>
                  <a:pt x="9525" y="247650"/>
                </a:lnTo>
                <a:lnTo>
                  <a:pt x="9525" y="238125"/>
                </a:lnTo>
                <a:lnTo>
                  <a:pt x="0" y="219075"/>
                </a:lnTo>
                <a:lnTo>
                  <a:pt x="0" y="209550"/>
                </a:lnTo>
                <a:lnTo>
                  <a:pt x="0" y="190500"/>
                </a:lnTo>
                <a:lnTo>
                  <a:pt x="9525" y="171450"/>
                </a:lnTo>
                <a:lnTo>
                  <a:pt x="9525" y="161925"/>
                </a:lnTo>
                <a:lnTo>
                  <a:pt x="19050" y="142875"/>
                </a:lnTo>
                <a:lnTo>
                  <a:pt x="19050" y="123825"/>
                </a:lnTo>
                <a:lnTo>
                  <a:pt x="28575" y="104775"/>
                </a:lnTo>
                <a:lnTo>
                  <a:pt x="38100" y="95250"/>
                </a:lnTo>
                <a:lnTo>
                  <a:pt x="47625" y="85725"/>
                </a:lnTo>
                <a:lnTo>
                  <a:pt x="57150" y="66675"/>
                </a:lnTo>
                <a:lnTo>
                  <a:pt x="66675" y="66675"/>
                </a:lnTo>
                <a:lnTo>
                  <a:pt x="85725" y="57150"/>
                </a:lnTo>
                <a:lnTo>
                  <a:pt x="95250" y="47625"/>
                </a:lnTo>
                <a:lnTo>
                  <a:pt x="104775" y="47625"/>
                </a:lnTo>
                <a:lnTo>
                  <a:pt x="104775" y="57150"/>
                </a:lnTo>
                <a:lnTo>
                  <a:pt x="114300" y="57150"/>
                </a:lnTo>
                <a:lnTo>
                  <a:pt x="114300" y="66675"/>
                </a:lnTo>
                <a:lnTo>
                  <a:pt x="123825" y="76200"/>
                </a:lnTo>
                <a:lnTo>
                  <a:pt x="123825" y="85725"/>
                </a:lnTo>
                <a:lnTo>
                  <a:pt x="123825" y="95250"/>
                </a:lnTo>
                <a:lnTo>
                  <a:pt x="123825" y="114300"/>
                </a:lnTo>
                <a:lnTo>
                  <a:pt x="123825" y="133350"/>
                </a:lnTo>
                <a:lnTo>
                  <a:pt x="114300" y="142875"/>
                </a:lnTo>
                <a:lnTo>
                  <a:pt x="114300" y="161925"/>
                </a:lnTo>
                <a:lnTo>
                  <a:pt x="114300" y="171450"/>
                </a:lnTo>
                <a:lnTo>
                  <a:pt x="104775" y="180975"/>
                </a:lnTo>
                <a:lnTo>
                  <a:pt x="104775" y="200025"/>
                </a:lnTo>
                <a:lnTo>
                  <a:pt x="95250" y="209550"/>
                </a:lnTo>
                <a:lnTo>
                  <a:pt x="95250" y="209550"/>
                </a:lnTo>
                <a:lnTo>
                  <a:pt x="95250" y="219075"/>
                </a:lnTo>
                <a:lnTo>
                  <a:pt x="95250" y="219075"/>
                </a:lnTo>
                <a:lnTo>
                  <a:pt x="85725" y="219075"/>
                </a:lnTo>
                <a:lnTo>
                  <a:pt x="85725" y="219075"/>
                </a:lnTo>
                <a:lnTo>
                  <a:pt x="85725" y="219075"/>
                </a:lnTo>
                <a:lnTo>
                  <a:pt x="85725" y="219075"/>
                </a:lnTo>
                <a:lnTo>
                  <a:pt x="85725" y="209550"/>
                </a:lnTo>
                <a:lnTo>
                  <a:pt x="85725" y="200025"/>
                </a:lnTo>
                <a:lnTo>
                  <a:pt x="85725" y="190500"/>
                </a:lnTo>
                <a:lnTo>
                  <a:pt x="76200" y="171450"/>
                </a:lnTo>
                <a:lnTo>
                  <a:pt x="76200" y="161925"/>
                </a:lnTo>
                <a:lnTo>
                  <a:pt x="85725" y="152400"/>
                </a:lnTo>
                <a:lnTo>
                  <a:pt x="85725" y="142875"/>
                </a:lnTo>
                <a:lnTo>
                  <a:pt x="85725" y="133350"/>
                </a:lnTo>
                <a:lnTo>
                  <a:pt x="95250" y="123825"/>
                </a:lnTo>
                <a:lnTo>
                  <a:pt x="95250" y="114300"/>
                </a:lnTo>
                <a:lnTo>
                  <a:pt x="95250" y="104775"/>
                </a:lnTo>
                <a:lnTo>
                  <a:pt x="104775" y="104775"/>
                </a:lnTo>
                <a:lnTo>
                  <a:pt x="104775" y="95250"/>
                </a:lnTo>
                <a:lnTo>
                  <a:pt x="104775" y="95250"/>
                </a:lnTo>
                <a:lnTo>
                  <a:pt x="104775" y="104775"/>
                </a:lnTo>
                <a:lnTo>
                  <a:pt x="114300" y="104775"/>
                </a:lnTo>
                <a:lnTo>
                  <a:pt x="114300" y="114300"/>
                </a:lnTo>
                <a:lnTo>
                  <a:pt x="114300" y="123825"/>
                </a:lnTo>
                <a:lnTo>
                  <a:pt x="114300" y="142875"/>
                </a:lnTo>
                <a:lnTo>
                  <a:pt x="114300" y="152400"/>
                </a:lnTo>
                <a:lnTo>
                  <a:pt x="114300" y="171450"/>
                </a:lnTo>
                <a:lnTo>
                  <a:pt x="114300" y="180975"/>
                </a:lnTo>
                <a:lnTo>
                  <a:pt x="104775" y="200025"/>
                </a:lnTo>
                <a:lnTo>
                  <a:pt x="104775" y="219075"/>
                </a:lnTo>
                <a:lnTo>
                  <a:pt x="95250" y="228600"/>
                </a:lnTo>
                <a:lnTo>
                  <a:pt x="85725" y="247650"/>
                </a:lnTo>
                <a:lnTo>
                  <a:pt x="85725" y="247650"/>
                </a:lnTo>
                <a:lnTo>
                  <a:pt x="76200" y="266700"/>
                </a:lnTo>
                <a:lnTo>
                  <a:pt x="76200" y="266700"/>
                </a:lnTo>
                <a:lnTo>
                  <a:pt x="76200" y="266700"/>
                </a:lnTo>
                <a:lnTo>
                  <a:pt x="76200" y="276225"/>
                </a:lnTo>
                <a:lnTo>
                  <a:pt x="76200" y="276225"/>
                </a:lnTo>
                <a:lnTo>
                  <a:pt x="76200" y="276225"/>
                </a:lnTo>
                <a:lnTo>
                  <a:pt x="76200" y="266700"/>
                </a:lnTo>
                <a:lnTo>
                  <a:pt x="76200" y="266700"/>
                </a:lnTo>
                <a:lnTo>
                  <a:pt x="76200" y="257175"/>
                </a:lnTo>
                <a:lnTo>
                  <a:pt x="66675" y="247650"/>
                </a:lnTo>
                <a:lnTo>
                  <a:pt x="66675" y="238125"/>
                </a:lnTo>
                <a:lnTo>
                  <a:pt x="66675" y="228600"/>
                </a:lnTo>
                <a:lnTo>
                  <a:pt x="66675" y="209550"/>
                </a:lnTo>
                <a:lnTo>
                  <a:pt x="66675" y="200025"/>
                </a:lnTo>
                <a:lnTo>
                  <a:pt x="66675" y="180975"/>
                </a:lnTo>
                <a:lnTo>
                  <a:pt x="66675" y="171450"/>
                </a:lnTo>
                <a:lnTo>
                  <a:pt x="76200" y="152400"/>
                </a:lnTo>
                <a:lnTo>
                  <a:pt x="76200" y="142875"/>
                </a:lnTo>
                <a:lnTo>
                  <a:pt x="76200" y="133350"/>
                </a:lnTo>
                <a:lnTo>
                  <a:pt x="76200" y="123825"/>
                </a:lnTo>
                <a:lnTo>
                  <a:pt x="76200" y="114300"/>
                </a:lnTo>
                <a:lnTo>
                  <a:pt x="76200" y="104775"/>
                </a:lnTo>
                <a:lnTo>
                  <a:pt x="76200" y="104775"/>
                </a:lnTo>
                <a:lnTo>
                  <a:pt x="76200" y="104775"/>
                </a:lnTo>
                <a:lnTo>
                  <a:pt x="76200" y="104775"/>
                </a:lnTo>
                <a:lnTo>
                  <a:pt x="66675" y="95250"/>
                </a:lnTo>
                <a:lnTo>
                  <a:pt x="66675" y="95250"/>
                </a:lnTo>
                <a:lnTo>
                  <a:pt x="66675" y="104775"/>
                </a:lnTo>
                <a:lnTo>
                  <a:pt x="57150" y="95250"/>
                </a:lnTo>
                <a:lnTo>
                  <a:pt x="47625" y="95250"/>
                </a:lnTo>
                <a:lnTo>
                  <a:pt x="47625" y="104775"/>
                </a:lnTo>
                <a:lnTo>
                  <a:pt x="38100" y="95250"/>
                </a:lnTo>
                <a:lnTo>
                  <a:pt x="28575" y="95250"/>
                </a:lnTo>
                <a:lnTo>
                  <a:pt x="28575" y="95250"/>
                </a:lnTo>
                <a:lnTo>
                  <a:pt x="19050" y="95250"/>
                </a:lnTo>
                <a:lnTo>
                  <a:pt x="19050" y="85725"/>
                </a:lnTo>
                <a:lnTo>
                  <a:pt x="19050" y="85725"/>
                </a:lnTo>
                <a:lnTo>
                  <a:pt x="19050" y="76200"/>
                </a:lnTo>
                <a:lnTo>
                  <a:pt x="19050" y="76200"/>
                </a:lnTo>
                <a:lnTo>
                  <a:pt x="19050" y="66675"/>
                </a:lnTo>
                <a:lnTo>
                  <a:pt x="19050" y="66675"/>
                </a:lnTo>
                <a:lnTo>
                  <a:pt x="19050" y="57150"/>
                </a:lnTo>
                <a:lnTo>
                  <a:pt x="19050" y="47625"/>
                </a:lnTo>
                <a:lnTo>
                  <a:pt x="28575" y="47625"/>
                </a:lnTo>
                <a:lnTo>
                  <a:pt x="38100" y="47625"/>
                </a:lnTo>
                <a:lnTo>
                  <a:pt x="38100" y="38100"/>
                </a:lnTo>
                <a:lnTo>
                  <a:pt x="47625" y="38100"/>
                </a:lnTo>
                <a:lnTo>
                  <a:pt x="57150" y="28575"/>
                </a:lnTo>
                <a:lnTo>
                  <a:pt x="66675" y="28575"/>
                </a:lnTo>
                <a:lnTo>
                  <a:pt x="76200" y="28575"/>
                </a:lnTo>
                <a:lnTo>
                  <a:pt x="95250" y="19050"/>
                </a:lnTo>
                <a:lnTo>
                  <a:pt x="104775" y="19050"/>
                </a:lnTo>
                <a:lnTo>
                  <a:pt x="114300" y="9525"/>
                </a:lnTo>
                <a:lnTo>
                  <a:pt x="123825" y="9525"/>
                </a:lnTo>
                <a:lnTo>
                  <a:pt x="142875" y="9525"/>
                </a:lnTo>
                <a:lnTo>
                  <a:pt x="152400" y="9525"/>
                </a:lnTo>
                <a:lnTo>
                  <a:pt x="161925" y="9525"/>
                </a:lnTo>
                <a:lnTo>
                  <a:pt x="161925" y="9525"/>
                </a:lnTo>
                <a:lnTo>
                  <a:pt x="171450" y="9525"/>
                </a:lnTo>
                <a:lnTo>
                  <a:pt x="171450" y="9525"/>
                </a:lnTo>
                <a:lnTo>
                  <a:pt x="180975" y="9525"/>
                </a:lnTo>
                <a:lnTo>
                  <a:pt x="180975" y="9525"/>
                </a:lnTo>
                <a:lnTo>
                  <a:pt x="180975" y="19050"/>
                </a:lnTo>
                <a:lnTo>
                  <a:pt x="180975" y="19050"/>
                </a:lnTo>
                <a:lnTo>
                  <a:pt x="180975" y="19050"/>
                </a:lnTo>
                <a:lnTo>
                  <a:pt x="180975" y="28575"/>
                </a:lnTo>
                <a:lnTo>
                  <a:pt x="171450" y="38100"/>
                </a:lnTo>
                <a:lnTo>
                  <a:pt x="171450" y="38100"/>
                </a:lnTo>
                <a:lnTo>
                  <a:pt x="161925" y="38100"/>
                </a:lnTo>
                <a:lnTo>
                  <a:pt x="161925" y="47625"/>
                </a:lnTo>
                <a:lnTo>
                  <a:pt x="152400" y="47625"/>
                </a:lnTo>
                <a:lnTo>
                  <a:pt x="142875" y="47625"/>
                </a:lnTo>
                <a:lnTo>
                  <a:pt x="133350" y="47625"/>
                </a:lnTo>
                <a:lnTo>
                  <a:pt x="123825" y="47625"/>
                </a:lnTo>
                <a:lnTo>
                  <a:pt x="114300" y="47625"/>
                </a:lnTo>
                <a:lnTo>
                  <a:pt x="114300" y="57150"/>
                </a:lnTo>
                <a:lnTo>
                  <a:pt x="104775" y="57150"/>
                </a:lnTo>
                <a:lnTo>
                  <a:pt x="95250" y="57150"/>
                </a:lnTo>
                <a:lnTo>
                  <a:pt x="85725" y="57150"/>
                </a:lnTo>
                <a:lnTo>
                  <a:pt x="76200" y="66675"/>
                </a:lnTo>
                <a:lnTo>
                  <a:pt x="66675" y="57150"/>
                </a:lnTo>
                <a:lnTo>
                  <a:pt x="66675" y="57150"/>
                </a:lnTo>
                <a:lnTo>
                  <a:pt x="66675" y="66675"/>
                </a:lnTo>
                <a:lnTo>
                  <a:pt x="57150" y="57150"/>
                </a:lnTo>
                <a:lnTo>
                  <a:pt x="57150" y="57150"/>
                </a:lnTo>
                <a:lnTo>
                  <a:pt x="57150" y="66675"/>
                </a:lnTo>
                <a:lnTo>
                  <a:pt x="57150" y="66675"/>
                </a:lnTo>
                <a:lnTo>
                  <a:pt x="57150" y="57150"/>
                </a:lnTo>
                <a:lnTo>
                  <a:pt x="57150" y="57150"/>
                </a:lnTo>
                <a:lnTo>
                  <a:pt x="66675" y="57150"/>
                </a:lnTo>
                <a:lnTo>
                  <a:pt x="66675" y="47625"/>
                </a:lnTo>
                <a:lnTo>
                  <a:pt x="66675" y="47625"/>
                </a:lnTo>
                <a:lnTo>
                  <a:pt x="85725" y="47625"/>
                </a:lnTo>
                <a:lnTo>
                  <a:pt x="95250" y="38100"/>
                </a:lnTo>
                <a:lnTo>
                  <a:pt x="104775" y="28575"/>
                </a:lnTo>
                <a:lnTo>
                  <a:pt x="114300" y="28575"/>
                </a:lnTo>
                <a:lnTo>
                  <a:pt x="123825" y="19050"/>
                </a:lnTo>
                <a:lnTo>
                  <a:pt x="133350" y="9525"/>
                </a:lnTo>
                <a:lnTo>
                  <a:pt x="152400" y="9525"/>
                </a:lnTo>
                <a:lnTo>
                  <a:pt x="161925" y="9525"/>
                </a:lnTo>
                <a:lnTo>
                  <a:pt x="161925" y="0"/>
                </a:lnTo>
                <a:lnTo>
                  <a:pt x="171450" y="0"/>
                </a:lnTo>
                <a:lnTo>
                  <a:pt x="171450" y="0"/>
                </a:lnTo>
                <a:lnTo>
                  <a:pt x="180975" y="0"/>
                </a:lnTo>
                <a:lnTo>
                  <a:pt x="180975" y="0"/>
                </a:lnTo>
                <a:lnTo>
                  <a:pt x="180975" y="0"/>
                </a:lnTo>
                <a:lnTo>
                  <a:pt x="180975" y="0"/>
                </a:lnTo>
                <a:lnTo>
                  <a:pt x="171450" y="9525"/>
                </a:lnTo>
                <a:lnTo>
                  <a:pt x="161925" y="19050"/>
                </a:lnTo>
                <a:lnTo>
                  <a:pt x="152400" y="19050"/>
                </a:lnTo>
                <a:lnTo>
                  <a:pt x="133350" y="28575"/>
                </a:lnTo>
                <a:lnTo>
                  <a:pt x="123825" y="38100"/>
                </a:lnTo>
                <a:lnTo>
                  <a:pt x="104775" y="47625"/>
                </a:lnTo>
                <a:lnTo>
                  <a:pt x="95250" y="57150"/>
                </a:lnTo>
                <a:lnTo>
                  <a:pt x="76200" y="66675"/>
                </a:lnTo>
                <a:lnTo>
                  <a:pt x="66675" y="76200"/>
                </a:lnTo>
                <a:lnTo>
                  <a:pt x="66675" y="76200"/>
                </a:lnTo>
                <a:lnTo>
                  <a:pt x="57150" y="85725"/>
                </a:lnTo>
                <a:lnTo>
                  <a:pt x="57150" y="95250"/>
                </a:lnTo>
                <a:lnTo>
                  <a:pt x="57150" y="104775"/>
                </a:lnTo>
                <a:lnTo>
                  <a:pt x="57150" y="104775"/>
                </a:lnTo>
              </a:path>
            </a:pathLst>
          </a:custGeom>
          <a:ln w="38100" cap="flat" cmpd="sng" algn="ctr">
            <a:solidFill>
              <a:srgbClr val="0000FF"/>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 name="Freeform 2"/>
          <p:cNvSpPr/>
          <p:nvPr/>
        </p:nvSpPr>
        <p:spPr>
          <a:xfrm>
            <a:off x="3679032" y="2657476"/>
            <a:ext cx="200026" cy="400051"/>
          </a:xfrm>
          <a:custGeom>
            <a:avLst/>
            <a:gdLst/>
            <a:ahLst/>
            <a:cxnLst/>
            <a:rect l="0" t="0" r="0" b="0"/>
            <a:pathLst>
              <a:path w="266701" h="400051">
                <a:moveTo>
                  <a:pt x="57150" y="371475"/>
                </a:moveTo>
                <a:lnTo>
                  <a:pt x="47625" y="371475"/>
                </a:lnTo>
                <a:lnTo>
                  <a:pt x="38100" y="371475"/>
                </a:lnTo>
                <a:lnTo>
                  <a:pt x="38100" y="371475"/>
                </a:lnTo>
                <a:lnTo>
                  <a:pt x="28575" y="361950"/>
                </a:lnTo>
                <a:lnTo>
                  <a:pt x="19050" y="361950"/>
                </a:lnTo>
                <a:lnTo>
                  <a:pt x="19050" y="371475"/>
                </a:lnTo>
                <a:lnTo>
                  <a:pt x="9525" y="371475"/>
                </a:lnTo>
                <a:lnTo>
                  <a:pt x="9525" y="371475"/>
                </a:lnTo>
                <a:lnTo>
                  <a:pt x="0" y="381000"/>
                </a:lnTo>
                <a:lnTo>
                  <a:pt x="0" y="381000"/>
                </a:lnTo>
                <a:lnTo>
                  <a:pt x="0" y="381000"/>
                </a:lnTo>
                <a:lnTo>
                  <a:pt x="0" y="381000"/>
                </a:lnTo>
                <a:lnTo>
                  <a:pt x="0" y="381000"/>
                </a:lnTo>
                <a:lnTo>
                  <a:pt x="0" y="381000"/>
                </a:lnTo>
                <a:lnTo>
                  <a:pt x="0" y="381000"/>
                </a:lnTo>
                <a:lnTo>
                  <a:pt x="9525" y="381000"/>
                </a:lnTo>
                <a:lnTo>
                  <a:pt x="19050" y="381000"/>
                </a:lnTo>
                <a:lnTo>
                  <a:pt x="19050" y="371475"/>
                </a:lnTo>
                <a:lnTo>
                  <a:pt x="38100" y="371475"/>
                </a:lnTo>
                <a:lnTo>
                  <a:pt x="47625" y="361950"/>
                </a:lnTo>
                <a:lnTo>
                  <a:pt x="57150" y="361950"/>
                </a:lnTo>
                <a:lnTo>
                  <a:pt x="66675" y="352425"/>
                </a:lnTo>
                <a:lnTo>
                  <a:pt x="85725" y="352425"/>
                </a:lnTo>
                <a:lnTo>
                  <a:pt x="95250" y="352425"/>
                </a:lnTo>
                <a:lnTo>
                  <a:pt x="114300" y="352425"/>
                </a:lnTo>
                <a:lnTo>
                  <a:pt x="123825" y="352425"/>
                </a:lnTo>
                <a:lnTo>
                  <a:pt x="142875" y="342900"/>
                </a:lnTo>
                <a:lnTo>
                  <a:pt x="152400" y="342900"/>
                </a:lnTo>
                <a:lnTo>
                  <a:pt x="161925" y="352425"/>
                </a:lnTo>
                <a:lnTo>
                  <a:pt x="180975" y="352425"/>
                </a:lnTo>
                <a:lnTo>
                  <a:pt x="190500" y="352425"/>
                </a:lnTo>
                <a:lnTo>
                  <a:pt x="200025" y="352425"/>
                </a:lnTo>
                <a:lnTo>
                  <a:pt x="209550" y="352425"/>
                </a:lnTo>
                <a:lnTo>
                  <a:pt x="219075" y="352425"/>
                </a:lnTo>
                <a:lnTo>
                  <a:pt x="219075" y="352425"/>
                </a:lnTo>
                <a:lnTo>
                  <a:pt x="228600" y="352425"/>
                </a:lnTo>
                <a:lnTo>
                  <a:pt x="228600" y="352425"/>
                </a:lnTo>
                <a:lnTo>
                  <a:pt x="228600" y="352425"/>
                </a:lnTo>
                <a:lnTo>
                  <a:pt x="238125" y="361950"/>
                </a:lnTo>
                <a:lnTo>
                  <a:pt x="238125" y="352425"/>
                </a:lnTo>
                <a:lnTo>
                  <a:pt x="228600" y="361950"/>
                </a:lnTo>
                <a:lnTo>
                  <a:pt x="228600" y="361950"/>
                </a:lnTo>
                <a:lnTo>
                  <a:pt x="219075" y="371475"/>
                </a:lnTo>
                <a:lnTo>
                  <a:pt x="209550" y="371475"/>
                </a:lnTo>
                <a:lnTo>
                  <a:pt x="200025" y="381000"/>
                </a:lnTo>
                <a:lnTo>
                  <a:pt x="190500" y="381000"/>
                </a:lnTo>
                <a:lnTo>
                  <a:pt x="171450" y="381000"/>
                </a:lnTo>
                <a:lnTo>
                  <a:pt x="161925" y="390525"/>
                </a:lnTo>
                <a:lnTo>
                  <a:pt x="142875" y="390525"/>
                </a:lnTo>
                <a:lnTo>
                  <a:pt x="133350" y="390525"/>
                </a:lnTo>
                <a:lnTo>
                  <a:pt x="123825" y="400050"/>
                </a:lnTo>
                <a:lnTo>
                  <a:pt x="104775" y="400050"/>
                </a:lnTo>
                <a:lnTo>
                  <a:pt x="95250" y="400050"/>
                </a:lnTo>
                <a:lnTo>
                  <a:pt x="85725" y="400050"/>
                </a:lnTo>
                <a:lnTo>
                  <a:pt x="76200" y="400050"/>
                </a:lnTo>
                <a:lnTo>
                  <a:pt x="66675" y="400050"/>
                </a:lnTo>
                <a:lnTo>
                  <a:pt x="66675" y="390525"/>
                </a:lnTo>
                <a:lnTo>
                  <a:pt x="66675" y="400050"/>
                </a:lnTo>
                <a:lnTo>
                  <a:pt x="57150" y="390525"/>
                </a:lnTo>
                <a:lnTo>
                  <a:pt x="57150" y="390525"/>
                </a:lnTo>
                <a:lnTo>
                  <a:pt x="57150" y="390525"/>
                </a:lnTo>
                <a:lnTo>
                  <a:pt x="57150" y="390525"/>
                </a:lnTo>
                <a:lnTo>
                  <a:pt x="57150" y="381000"/>
                </a:lnTo>
                <a:lnTo>
                  <a:pt x="66675" y="381000"/>
                </a:lnTo>
                <a:lnTo>
                  <a:pt x="66675" y="371475"/>
                </a:lnTo>
                <a:lnTo>
                  <a:pt x="76200" y="361950"/>
                </a:lnTo>
                <a:lnTo>
                  <a:pt x="85725" y="361950"/>
                </a:lnTo>
                <a:lnTo>
                  <a:pt x="95250" y="352425"/>
                </a:lnTo>
                <a:lnTo>
                  <a:pt x="104775" y="352425"/>
                </a:lnTo>
                <a:lnTo>
                  <a:pt x="123825" y="342900"/>
                </a:lnTo>
                <a:lnTo>
                  <a:pt x="133350" y="342900"/>
                </a:lnTo>
                <a:lnTo>
                  <a:pt x="142875" y="333375"/>
                </a:lnTo>
                <a:lnTo>
                  <a:pt x="152400" y="333375"/>
                </a:lnTo>
                <a:lnTo>
                  <a:pt x="152400" y="333375"/>
                </a:lnTo>
                <a:lnTo>
                  <a:pt x="161925" y="333375"/>
                </a:lnTo>
                <a:lnTo>
                  <a:pt x="171450" y="323850"/>
                </a:lnTo>
                <a:lnTo>
                  <a:pt x="171450" y="323850"/>
                </a:lnTo>
                <a:lnTo>
                  <a:pt x="171450" y="323850"/>
                </a:lnTo>
                <a:lnTo>
                  <a:pt x="171450" y="323850"/>
                </a:lnTo>
                <a:lnTo>
                  <a:pt x="171450" y="323850"/>
                </a:lnTo>
                <a:lnTo>
                  <a:pt x="171450" y="333375"/>
                </a:lnTo>
                <a:lnTo>
                  <a:pt x="161925" y="342900"/>
                </a:lnTo>
                <a:lnTo>
                  <a:pt x="152400" y="342900"/>
                </a:lnTo>
                <a:lnTo>
                  <a:pt x="152400" y="352425"/>
                </a:lnTo>
                <a:lnTo>
                  <a:pt x="142875" y="352425"/>
                </a:lnTo>
                <a:lnTo>
                  <a:pt x="133350" y="352425"/>
                </a:lnTo>
                <a:lnTo>
                  <a:pt x="114300" y="361950"/>
                </a:lnTo>
                <a:lnTo>
                  <a:pt x="104775" y="371475"/>
                </a:lnTo>
                <a:lnTo>
                  <a:pt x="95250" y="371475"/>
                </a:lnTo>
                <a:lnTo>
                  <a:pt x="85725" y="371475"/>
                </a:lnTo>
                <a:lnTo>
                  <a:pt x="85725" y="371475"/>
                </a:lnTo>
                <a:lnTo>
                  <a:pt x="76200" y="371475"/>
                </a:lnTo>
                <a:lnTo>
                  <a:pt x="76200" y="371475"/>
                </a:lnTo>
                <a:lnTo>
                  <a:pt x="76200" y="371475"/>
                </a:lnTo>
                <a:lnTo>
                  <a:pt x="76200" y="371475"/>
                </a:lnTo>
                <a:lnTo>
                  <a:pt x="76200" y="361950"/>
                </a:lnTo>
                <a:lnTo>
                  <a:pt x="76200" y="361950"/>
                </a:lnTo>
                <a:lnTo>
                  <a:pt x="76200" y="361950"/>
                </a:lnTo>
                <a:lnTo>
                  <a:pt x="85725" y="352425"/>
                </a:lnTo>
                <a:lnTo>
                  <a:pt x="95250" y="342900"/>
                </a:lnTo>
                <a:lnTo>
                  <a:pt x="104775" y="342900"/>
                </a:lnTo>
                <a:lnTo>
                  <a:pt x="123825" y="333375"/>
                </a:lnTo>
                <a:lnTo>
                  <a:pt x="133350" y="323850"/>
                </a:lnTo>
                <a:lnTo>
                  <a:pt x="142875" y="314325"/>
                </a:lnTo>
                <a:lnTo>
                  <a:pt x="161925" y="304800"/>
                </a:lnTo>
                <a:lnTo>
                  <a:pt x="171450" y="295275"/>
                </a:lnTo>
                <a:lnTo>
                  <a:pt x="180975" y="295275"/>
                </a:lnTo>
                <a:lnTo>
                  <a:pt x="190500" y="295275"/>
                </a:lnTo>
                <a:lnTo>
                  <a:pt x="200025" y="285750"/>
                </a:lnTo>
                <a:lnTo>
                  <a:pt x="200025" y="285750"/>
                </a:lnTo>
                <a:lnTo>
                  <a:pt x="209550" y="285750"/>
                </a:lnTo>
                <a:lnTo>
                  <a:pt x="209550" y="285750"/>
                </a:lnTo>
                <a:lnTo>
                  <a:pt x="209550" y="285750"/>
                </a:lnTo>
                <a:lnTo>
                  <a:pt x="200025" y="295275"/>
                </a:lnTo>
                <a:lnTo>
                  <a:pt x="200025" y="295275"/>
                </a:lnTo>
                <a:lnTo>
                  <a:pt x="190500" y="304800"/>
                </a:lnTo>
                <a:lnTo>
                  <a:pt x="180975" y="314325"/>
                </a:lnTo>
                <a:lnTo>
                  <a:pt x="171450" y="314325"/>
                </a:lnTo>
                <a:lnTo>
                  <a:pt x="161925" y="323850"/>
                </a:lnTo>
                <a:lnTo>
                  <a:pt x="142875" y="323850"/>
                </a:lnTo>
                <a:lnTo>
                  <a:pt x="142875" y="333375"/>
                </a:lnTo>
                <a:lnTo>
                  <a:pt x="133350" y="333375"/>
                </a:lnTo>
                <a:lnTo>
                  <a:pt x="123825" y="333375"/>
                </a:lnTo>
                <a:lnTo>
                  <a:pt x="123825" y="333375"/>
                </a:lnTo>
                <a:lnTo>
                  <a:pt x="123825" y="333375"/>
                </a:lnTo>
                <a:lnTo>
                  <a:pt x="114300" y="333375"/>
                </a:lnTo>
                <a:lnTo>
                  <a:pt x="114300" y="333375"/>
                </a:lnTo>
                <a:lnTo>
                  <a:pt x="114300" y="333375"/>
                </a:lnTo>
                <a:lnTo>
                  <a:pt x="123825" y="323850"/>
                </a:lnTo>
                <a:lnTo>
                  <a:pt x="123825" y="323850"/>
                </a:lnTo>
                <a:lnTo>
                  <a:pt x="133350" y="314325"/>
                </a:lnTo>
                <a:lnTo>
                  <a:pt x="133350" y="304800"/>
                </a:lnTo>
                <a:lnTo>
                  <a:pt x="142875" y="304800"/>
                </a:lnTo>
                <a:lnTo>
                  <a:pt x="152400" y="295275"/>
                </a:lnTo>
                <a:lnTo>
                  <a:pt x="152400" y="285750"/>
                </a:lnTo>
                <a:lnTo>
                  <a:pt x="161925" y="276225"/>
                </a:lnTo>
                <a:lnTo>
                  <a:pt x="171450" y="276225"/>
                </a:lnTo>
                <a:lnTo>
                  <a:pt x="180975" y="266700"/>
                </a:lnTo>
                <a:lnTo>
                  <a:pt x="190500" y="257175"/>
                </a:lnTo>
                <a:lnTo>
                  <a:pt x="190500" y="257175"/>
                </a:lnTo>
                <a:lnTo>
                  <a:pt x="200025" y="257175"/>
                </a:lnTo>
                <a:lnTo>
                  <a:pt x="200025" y="257175"/>
                </a:lnTo>
                <a:lnTo>
                  <a:pt x="200025" y="257175"/>
                </a:lnTo>
                <a:lnTo>
                  <a:pt x="200025" y="257175"/>
                </a:lnTo>
                <a:lnTo>
                  <a:pt x="200025" y="247650"/>
                </a:lnTo>
                <a:lnTo>
                  <a:pt x="200025" y="257175"/>
                </a:lnTo>
                <a:lnTo>
                  <a:pt x="190500" y="257175"/>
                </a:lnTo>
                <a:lnTo>
                  <a:pt x="190500" y="266700"/>
                </a:lnTo>
                <a:lnTo>
                  <a:pt x="180975" y="266700"/>
                </a:lnTo>
                <a:lnTo>
                  <a:pt x="171450" y="276225"/>
                </a:lnTo>
                <a:lnTo>
                  <a:pt x="161925" y="276225"/>
                </a:lnTo>
                <a:lnTo>
                  <a:pt x="152400" y="276225"/>
                </a:lnTo>
                <a:lnTo>
                  <a:pt x="142875" y="276225"/>
                </a:lnTo>
                <a:lnTo>
                  <a:pt x="133350" y="276225"/>
                </a:lnTo>
                <a:lnTo>
                  <a:pt x="133350" y="276225"/>
                </a:lnTo>
                <a:lnTo>
                  <a:pt x="133350" y="285750"/>
                </a:lnTo>
                <a:lnTo>
                  <a:pt x="133350" y="285750"/>
                </a:lnTo>
                <a:lnTo>
                  <a:pt x="123825" y="276225"/>
                </a:lnTo>
                <a:lnTo>
                  <a:pt x="123825" y="276225"/>
                </a:lnTo>
                <a:lnTo>
                  <a:pt x="123825" y="276225"/>
                </a:lnTo>
                <a:lnTo>
                  <a:pt x="123825" y="266700"/>
                </a:lnTo>
                <a:lnTo>
                  <a:pt x="123825" y="266700"/>
                </a:lnTo>
                <a:lnTo>
                  <a:pt x="133350" y="266700"/>
                </a:lnTo>
                <a:lnTo>
                  <a:pt x="133350" y="257175"/>
                </a:lnTo>
                <a:lnTo>
                  <a:pt x="133350" y="247650"/>
                </a:lnTo>
                <a:lnTo>
                  <a:pt x="133350" y="247650"/>
                </a:lnTo>
                <a:lnTo>
                  <a:pt x="133350" y="247650"/>
                </a:lnTo>
                <a:lnTo>
                  <a:pt x="133350" y="238125"/>
                </a:lnTo>
                <a:lnTo>
                  <a:pt x="133350" y="238125"/>
                </a:lnTo>
                <a:lnTo>
                  <a:pt x="133350" y="228600"/>
                </a:lnTo>
                <a:lnTo>
                  <a:pt x="133350" y="228600"/>
                </a:lnTo>
                <a:lnTo>
                  <a:pt x="133350" y="219075"/>
                </a:lnTo>
                <a:lnTo>
                  <a:pt x="133350" y="219075"/>
                </a:lnTo>
                <a:lnTo>
                  <a:pt x="123825" y="209550"/>
                </a:lnTo>
                <a:lnTo>
                  <a:pt x="123825" y="209550"/>
                </a:lnTo>
                <a:lnTo>
                  <a:pt x="123825" y="209550"/>
                </a:lnTo>
                <a:lnTo>
                  <a:pt x="123825" y="200025"/>
                </a:lnTo>
                <a:lnTo>
                  <a:pt x="123825" y="200025"/>
                </a:lnTo>
                <a:lnTo>
                  <a:pt x="114300" y="200025"/>
                </a:lnTo>
                <a:lnTo>
                  <a:pt x="114300" y="190500"/>
                </a:lnTo>
                <a:lnTo>
                  <a:pt x="114300" y="180975"/>
                </a:lnTo>
                <a:lnTo>
                  <a:pt x="104775" y="180975"/>
                </a:lnTo>
                <a:lnTo>
                  <a:pt x="104775" y="180975"/>
                </a:lnTo>
                <a:lnTo>
                  <a:pt x="95250" y="171450"/>
                </a:lnTo>
                <a:lnTo>
                  <a:pt x="95250" y="161925"/>
                </a:lnTo>
                <a:lnTo>
                  <a:pt x="85725" y="161925"/>
                </a:lnTo>
                <a:lnTo>
                  <a:pt x="85725" y="152400"/>
                </a:lnTo>
                <a:lnTo>
                  <a:pt x="85725" y="152400"/>
                </a:lnTo>
                <a:lnTo>
                  <a:pt x="76200" y="142875"/>
                </a:lnTo>
                <a:lnTo>
                  <a:pt x="66675" y="142875"/>
                </a:lnTo>
                <a:lnTo>
                  <a:pt x="66675" y="133350"/>
                </a:lnTo>
                <a:lnTo>
                  <a:pt x="57150" y="133350"/>
                </a:lnTo>
                <a:lnTo>
                  <a:pt x="57150" y="133350"/>
                </a:lnTo>
                <a:lnTo>
                  <a:pt x="47625" y="123825"/>
                </a:lnTo>
                <a:lnTo>
                  <a:pt x="47625" y="123825"/>
                </a:lnTo>
                <a:lnTo>
                  <a:pt x="47625" y="123825"/>
                </a:lnTo>
                <a:lnTo>
                  <a:pt x="38100" y="114300"/>
                </a:lnTo>
                <a:lnTo>
                  <a:pt x="38100" y="104775"/>
                </a:lnTo>
                <a:lnTo>
                  <a:pt x="28575" y="104775"/>
                </a:lnTo>
                <a:lnTo>
                  <a:pt x="28575" y="95250"/>
                </a:lnTo>
                <a:lnTo>
                  <a:pt x="19050" y="95250"/>
                </a:lnTo>
                <a:lnTo>
                  <a:pt x="19050" y="95250"/>
                </a:lnTo>
                <a:lnTo>
                  <a:pt x="19050" y="85725"/>
                </a:lnTo>
                <a:lnTo>
                  <a:pt x="19050" y="76200"/>
                </a:lnTo>
                <a:lnTo>
                  <a:pt x="9525" y="76200"/>
                </a:lnTo>
                <a:lnTo>
                  <a:pt x="9525" y="76200"/>
                </a:lnTo>
                <a:lnTo>
                  <a:pt x="9525" y="66675"/>
                </a:lnTo>
                <a:lnTo>
                  <a:pt x="19050" y="66675"/>
                </a:lnTo>
                <a:lnTo>
                  <a:pt x="19050" y="66675"/>
                </a:lnTo>
                <a:lnTo>
                  <a:pt x="28575" y="57150"/>
                </a:lnTo>
                <a:lnTo>
                  <a:pt x="28575" y="57150"/>
                </a:lnTo>
                <a:lnTo>
                  <a:pt x="47625" y="47625"/>
                </a:lnTo>
                <a:lnTo>
                  <a:pt x="57150" y="47625"/>
                </a:lnTo>
                <a:lnTo>
                  <a:pt x="66675" y="38100"/>
                </a:lnTo>
                <a:lnTo>
                  <a:pt x="76200" y="28575"/>
                </a:lnTo>
                <a:lnTo>
                  <a:pt x="95250" y="28575"/>
                </a:lnTo>
                <a:lnTo>
                  <a:pt x="104775" y="19050"/>
                </a:lnTo>
                <a:lnTo>
                  <a:pt x="123825" y="19050"/>
                </a:lnTo>
                <a:lnTo>
                  <a:pt x="142875" y="9525"/>
                </a:lnTo>
                <a:lnTo>
                  <a:pt x="152400" y="9525"/>
                </a:lnTo>
                <a:lnTo>
                  <a:pt x="171450" y="9525"/>
                </a:lnTo>
                <a:lnTo>
                  <a:pt x="180975" y="9525"/>
                </a:lnTo>
                <a:lnTo>
                  <a:pt x="190500" y="0"/>
                </a:lnTo>
                <a:lnTo>
                  <a:pt x="200025" y="0"/>
                </a:lnTo>
                <a:lnTo>
                  <a:pt x="209550" y="0"/>
                </a:lnTo>
                <a:lnTo>
                  <a:pt x="219075" y="0"/>
                </a:lnTo>
                <a:lnTo>
                  <a:pt x="238125" y="0"/>
                </a:lnTo>
                <a:lnTo>
                  <a:pt x="238125" y="0"/>
                </a:lnTo>
                <a:lnTo>
                  <a:pt x="238125" y="0"/>
                </a:lnTo>
                <a:lnTo>
                  <a:pt x="247650" y="0"/>
                </a:lnTo>
                <a:lnTo>
                  <a:pt x="247650" y="9525"/>
                </a:lnTo>
                <a:lnTo>
                  <a:pt x="247650" y="9525"/>
                </a:lnTo>
                <a:lnTo>
                  <a:pt x="247650" y="9525"/>
                </a:lnTo>
                <a:lnTo>
                  <a:pt x="238125" y="19050"/>
                </a:lnTo>
                <a:lnTo>
                  <a:pt x="238125" y="19050"/>
                </a:lnTo>
                <a:lnTo>
                  <a:pt x="238125" y="19050"/>
                </a:lnTo>
                <a:lnTo>
                  <a:pt x="228600" y="28575"/>
                </a:lnTo>
                <a:lnTo>
                  <a:pt x="219075" y="38100"/>
                </a:lnTo>
                <a:lnTo>
                  <a:pt x="209550" y="38100"/>
                </a:lnTo>
                <a:lnTo>
                  <a:pt x="200025" y="38100"/>
                </a:lnTo>
                <a:lnTo>
                  <a:pt x="190500" y="47625"/>
                </a:lnTo>
                <a:lnTo>
                  <a:pt x="190500" y="57150"/>
                </a:lnTo>
                <a:lnTo>
                  <a:pt x="180975" y="57150"/>
                </a:lnTo>
                <a:lnTo>
                  <a:pt x="180975" y="57150"/>
                </a:lnTo>
                <a:lnTo>
                  <a:pt x="171450" y="57150"/>
                </a:lnTo>
                <a:lnTo>
                  <a:pt x="171450" y="57150"/>
                </a:lnTo>
                <a:lnTo>
                  <a:pt x="171450" y="57150"/>
                </a:lnTo>
                <a:lnTo>
                  <a:pt x="171450" y="66675"/>
                </a:lnTo>
                <a:lnTo>
                  <a:pt x="171450" y="57150"/>
                </a:lnTo>
                <a:lnTo>
                  <a:pt x="171450" y="57150"/>
                </a:lnTo>
                <a:lnTo>
                  <a:pt x="171450" y="66675"/>
                </a:lnTo>
                <a:lnTo>
                  <a:pt x="180975" y="57150"/>
                </a:lnTo>
                <a:lnTo>
                  <a:pt x="180975" y="57150"/>
                </a:lnTo>
                <a:lnTo>
                  <a:pt x="190500" y="57150"/>
                </a:lnTo>
                <a:lnTo>
                  <a:pt x="190500" y="57150"/>
                </a:lnTo>
                <a:lnTo>
                  <a:pt x="200025" y="47625"/>
                </a:lnTo>
                <a:lnTo>
                  <a:pt x="209550" y="47625"/>
                </a:lnTo>
                <a:lnTo>
                  <a:pt x="219075" y="47625"/>
                </a:lnTo>
                <a:lnTo>
                  <a:pt x="219075" y="47625"/>
                </a:lnTo>
                <a:lnTo>
                  <a:pt x="228600" y="47625"/>
                </a:lnTo>
                <a:lnTo>
                  <a:pt x="238125" y="47625"/>
                </a:lnTo>
                <a:lnTo>
                  <a:pt x="238125" y="47625"/>
                </a:lnTo>
                <a:lnTo>
                  <a:pt x="238125" y="57150"/>
                </a:lnTo>
                <a:lnTo>
                  <a:pt x="238125" y="57150"/>
                </a:lnTo>
                <a:lnTo>
                  <a:pt x="247650" y="57150"/>
                </a:lnTo>
                <a:lnTo>
                  <a:pt x="247650" y="57150"/>
                </a:lnTo>
                <a:lnTo>
                  <a:pt x="266700" y="57150"/>
                </a:lnTo>
                <a:lnTo>
                  <a:pt x="266700" y="57150"/>
                </a:lnTo>
              </a:path>
            </a:pathLst>
          </a:custGeom>
          <a:ln w="38100" cap="flat" cmpd="sng" algn="ctr">
            <a:solidFill>
              <a:srgbClr val="0000FF"/>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4" name="Freeform 3"/>
          <p:cNvSpPr/>
          <p:nvPr/>
        </p:nvSpPr>
        <p:spPr>
          <a:xfrm>
            <a:off x="3529012" y="2524126"/>
            <a:ext cx="492920" cy="57151"/>
          </a:xfrm>
          <a:custGeom>
            <a:avLst/>
            <a:gdLst/>
            <a:ahLst/>
            <a:cxnLst/>
            <a:rect l="0" t="0" r="0" b="0"/>
            <a:pathLst>
              <a:path w="657226" h="57151">
                <a:moveTo>
                  <a:pt x="57150" y="9525"/>
                </a:moveTo>
                <a:lnTo>
                  <a:pt x="47625" y="9525"/>
                </a:lnTo>
                <a:lnTo>
                  <a:pt x="47625" y="9525"/>
                </a:lnTo>
                <a:lnTo>
                  <a:pt x="38100" y="9525"/>
                </a:lnTo>
                <a:lnTo>
                  <a:pt x="28575" y="0"/>
                </a:lnTo>
                <a:lnTo>
                  <a:pt x="28575" y="0"/>
                </a:lnTo>
                <a:lnTo>
                  <a:pt x="19050" y="0"/>
                </a:lnTo>
                <a:lnTo>
                  <a:pt x="19050" y="0"/>
                </a:lnTo>
                <a:lnTo>
                  <a:pt x="9525" y="0"/>
                </a:lnTo>
                <a:lnTo>
                  <a:pt x="9525" y="9525"/>
                </a:lnTo>
                <a:lnTo>
                  <a:pt x="9525" y="9525"/>
                </a:lnTo>
                <a:lnTo>
                  <a:pt x="0" y="9525"/>
                </a:lnTo>
                <a:lnTo>
                  <a:pt x="0" y="9525"/>
                </a:lnTo>
                <a:lnTo>
                  <a:pt x="0" y="9525"/>
                </a:lnTo>
                <a:lnTo>
                  <a:pt x="0" y="9525"/>
                </a:lnTo>
                <a:lnTo>
                  <a:pt x="0" y="9525"/>
                </a:lnTo>
                <a:lnTo>
                  <a:pt x="0" y="9525"/>
                </a:lnTo>
                <a:lnTo>
                  <a:pt x="0" y="9525"/>
                </a:lnTo>
                <a:lnTo>
                  <a:pt x="0" y="9525"/>
                </a:lnTo>
                <a:lnTo>
                  <a:pt x="0" y="9525"/>
                </a:lnTo>
                <a:lnTo>
                  <a:pt x="0" y="9525"/>
                </a:lnTo>
                <a:lnTo>
                  <a:pt x="0" y="9525"/>
                </a:lnTo>
                <a:lnTo>
                  <a:pt x="0" y="19050"/>
                </a:lnTo>
                <a:lnTo>
                  <a:pt x="0" y="19050"/>
                </a:lnTo>
                <a:lnTo>
                  <a:pt x="0" y="19050"/>
                </a:lnTo>
                <a:lnTo>
                  <a:pt x="9525" y="19050"/>
                </a:lnTo>
                <a:lnTo>
                  <a:pt x="9525" y="19050"/>
                </a:lnTo>
                <a:lnTo>
                  <a:pt x="9525" y="19050"/>
                </a:lnTo>
                <a:lnTo>
                  <a:pt x="19050" y="19050"/>
                </a:lnTo>
                <a:lnTo>
                  <a:pt x="28575" y="28575"/>
                </a:lnTo>
                <a:lnTo>
                  <a:pt x="28575" y="28575"/>
                </a:lnTo>
                <a:lnTo>
                  <a:pt x="38100" y="28575"/>
                </a:lnTo>
                <a:lnTo>
                  <a:pt x="47625" y="28575"/>
                </a:lnTo>
                <a:lnTo>
                  <a:pt x="47625" y="38100"/>
                </a:lnTo>
                <a:lnTo>
                  <a:pt x="57150" y="38100"/>
                </a:lnTo>
                <a:lnTo>
                  <a:pt x="66675" y="38100"/>
                </a:lnTo>
                <a:lnTo>
                  <a:pt x="66675" y="38100"/>
                </a:lnTo>
                <a:lnTo>
                  <a:pt x="76200" y="38100"/>
                </a:lnTo>
                <a:lnTo>
                  <a:pt x="95250" y="38100"/>
                </a:lnTo>
                <a:lnTo>
                  <a:pt x="104775" y="47625"/>
                </a:lnTo>
                <a:lnTo>
                  <a:pt x="114300" y="47625"/>
                </a:lnTo>
                <a:lnTo>
                  <a:pt x="123825" y="38100"/>
                </a:lnTo>
                <a:lnTo>
                  <a:pt x="133350" y="47625"/>
                </a:lnTo>
                <a:lnTo>
                  <a:pt x="142875" y="47625"/>
                </a:lnTo>
                <a:lnTo>
                  <a:pt x="152400" y="38100"/>
                </a:lnTo>
                <a:lnTo>
                  <a:pt x="161925" y="47625"/>
                </a:lnTo>
                <a:lnTo>
                  <a:pt x="171450" y="47625"/>
                </a:lnTo>
                <a:lnTo>
                  <a:pt x="180975" y="47625"/>
                </a:lnTo>
                <a:lnTo>
                  <a:pt x="190500" y="47625"/>
                </a:lnTo>
                <a:lnTo>
                  <a:pt x="209550" y="47625"/>
                </a:lnTo>
                <a:lnTo>
                  <a:pt x="219075" y="47625"/>
                </a:lnTo>
                <a:lnTo>
                  <a:pt x="228600" y="47625"/>
                </a:lnTo>
                <a:lnTo>
                  <a:pt x="238125" y="57150"/>
                </a:lnTo>
                <a:lnTo>
                  <a:pt x="247650" y="57150"/>
                </a:lnTo>
                <a:lnTo>
                  <a:pt x="266700" y="57150"/>
                </a:lnTo>
                <a:lnTo>
                  <a:pt x="276225" y="57150"/>
                </a:lnTo>
                <a:lnTo>
                  <a:pt x="285750" y="57150"/>
                </a:lnTo>
                <a:lnTo>
                  <a:pt x="295275" y="47625"/>
                </a:lnTo>
                <a:lnTo>
                  <a:pt x="314325" y="57150"/>
                </a:lnTo>
                <a:lnTo>
                  <a:pt x="323850" y="57150"/>
                </a:lnTo>
                <a:lnTo>
                  <a:pt x="342900" y="47625"/>
                </a:lnTo>
                <a:lnTo>
                  <a:pt x="352425" y="47625"/>
                </a:lnTo>
                <a:lnTo>
                  <a:pt x="361950" y="47625"/>
                </a:lnTo>
                <a:lnTo>
                  <a:pt x="371475" y="47625"/>
                </a:lnTo>
                <a:lnTo>
                  <a:pt x="390525" y="47625"/>
                </a:lnTo>
                <a:lnTo>
                  <a:pt x="400050" y="47625"/>
                </a:lnTo>
                <a:lnTo>
                  <a:pt x="409575" y="47625"/>
                </a:lnTo>
                <a:lnTo>
                  <a:pt x="428625" y="47625"/>
                </a:lnTo>
                <a:lnTo>
                  <a:pt x="438150" y="47625"/>
                </a:lnTo>
                <a:lnTo>
                  <a:pt x="457200" y="47625"/>
                </a:lnTo>
                <a:lnTo>
                  <a:pt x="466725" y="38100"/>
                </a:lnTo>
                <a:lnTo>
                  <a:pt x="485775" y="38100"/>
                </a:lnTo>
                <a:lnTo>
                  <a:pt x="495300" y="38100"/>
                </a:lnTo>
                <a:lnTo>
                  <a:pt x="504825" y="38100"/>
                </a:lnTo>
                <a:lnTo>
                  <a:pt x="523875" y="38100"/>
                </a:lnTo>
                <a:lnTo>
                  <a:pt x="533400" y="38100"/>
                </a:lnTo>
                <a:lnTo>
                  <a:pt x="552450" y="28575"/>
                </a:lnTo>
                <a:lnTo>
                  <a:pt x="561975" y="28575"/>
                </a:lnTo>
                <a:lnTo>
                  <a:pt x="581025" y="28575"/>
                </a:lnTo>
                <a:lnTo>
                  <a:pt x="590550" y="28575"/>
                </a:lnTo>
                <a:lnTo>
                  <a:pt x="600075" y="19050"/>
                </a:lnTo>
                <a:lnTo>
                  <a:pt x="619125" y="19050"/>
                </a:lnTo>
                <a:lnTo>
                  <a:pt x="628650" y="19050"/>
                </a:lnTo>
                <a:lnTo>
                  <a:pt x="638175" y="19050"/>
                </a:lnTo>
                <a:lnTo>
                  <a:pt x="657225" y="9525"/>
                </a:lnTo>
                <a:lnTo>
                  <a:pt x="657225" y="9525"/>
                </a:lnTo>
              </a:path>
            </a:pathLst>
          </a:custGeom>
          <a:ln w="38100" cap="flat" cmpd="sng" algn="ctr">
            <a:solidFill>
              <a:srgbClr val="0000FF"/>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 name="Freeform 4"/>
          <p:cNvSpPr/>
          <p:nvPr/>
        </p:nvSpPr>
        <p:spPr>
          <a:xfrm>
            <a:off x="3607594" y="3038476"/>
            <a:ext cx="300038" cy="76201"/>
          </a:xfrm>
          <a:custGeom>
            <a:avLst/>
            <a:gdLst/>
            <a:ahLst/>
            <a:cxnLst/>
            <a:rect l="0" t="0" r="0" b="0"/>
            <a:pathLst>
              <a:path w="400051" h="76201">
                <a:moveTo>
                  <a:pt x="0" y="47625"/>
                </a:moveTo>
                <a:lnTo>
                  <a:pt x="0" y="47625"/>
                </a:lnTo>
                <a:lnTo>
                  <a:pt x="0" y="47625"/>
                </a:lnTo>
                <a:lnTo>
                  <a:pt x="0" y="47625"/>
                </a:lnTo>
                <a:lnTo>
                  <a:pt x="0" y="57150"/>
                </a:lnTo>
                <a:lnTo>
                  <a:pt x="0" y="57150"/>
                </a:lnTo>
                <a:lnTo>
                  <a:pt x="0" y="57150"/>
                </a:lnTo>
                <a:lnTo>
                  <a:pt x="0" y="66675"/>
                </a:lnTo>
                <a:lnTo>
                  <a:pt x="0" y="66675"/>
                </a:lnTo>
                <a:lnTo>
                  <a:pt x="0" y="57150"/>
                </a:lnTo>
                <a:lnTo>
                  <a:pt x="0" y="66675"/>
                </a:lnTo>
                <a:lnTo>
                  <a:pt x="0" y="66675"/>
                </a:lnTo>
                <a:lnTo>
                  <a:pt x="0" y="66675"/>
                </a:lnTo>
                <a:lnTo>
                  <a:pt x="0" y="66675"/>
                </a:lnTo>
                <a:lnTo>
                  <a:pt x="0" y="66675"/>
                </a:lnTo>
                <a:lnTo>
                  <a:pt x="0" y="66675"/>
                </a:lnTo>
                <a:lnTo>
                  <a:pt x="0" y="66675"/>
                </a:lnTo>
                <a:lnTo>
                  <a:pt x="0" y="66675"/>
                </a:lnTo>
                <a:lnTo>
                  <a:pt x="0" y="66675"/>
                </a:lnTo>
                <a:lnTo>
                  <a:pt x="0" y="66675"/>
                </a:lnTo>
                <a:lnTo>
                  <a:pt x="0" y="66675"/>
                </a:lnTo>
                <a:lnTo>
                  <a:pt x="0" y="66675"/>
                </a:lnTo>
                <a:lnTo>
                  <a:pt x="0" y="66675"/>
                </a:lnTo>
                <a:lnTo>
                  <a:pt x="0" y="76200"/>
                </a:lnTo>
                <a:lnTo>
                  <a:pt x="9525" y="76200"/>
                </a:lnTo>
                <a:lnTo>
                  <a:pt x="9525" y="66675"/>
                </a:lnTo>
                <a:lnTo>
                  <a:pt x="9525" y="76200"/>
                </a:lnTo>
                <a:lnTo>
                  <a:pt x="19050" y="76200"/>
                </a:lnTo>
                <a:lnTo>
                  <a:pt x="28575" y="66675"/>
                </a:lnTo>
                <a:lnTo>
                  <a:pt x="28575" y="66675"/>
                </a:lnTo>
                <a:lnTo>
                  <a:pt x="38100" y="66675"/>
                </a:lnTo>
                <a:lnTo>
                  <a:pt x="47625" y="66675"/>
                </a:lnTo>
                <a:lnTo>
                  <a:pt x="57150" y="57150"/>
                </a:lnTo>
                <a:lnTo>
                  <a:pt x="66675" y="57150"/>
                </a:lnTo>
                <a:lnTo>
                  <a:pt x="76200" y="57150"/>
                </a:lnTo>
                <a:lnTo>
                  <a:pt x="85725" y="47625"/>
                </a:lnTo>
                <a:lnTo>
                  <a:pt x="95250" y="47625"/>
                </a:lnTo>
                <a:lnTo>
                  <a:pt x="104775" y="47625"/>
                </a:lnTo>
                <a:lnTo>
                  <a:pt x="114300" y="38100"/>
                </a:lnTo>
                <a:lnTo>
                  <a:pt x="123825" y="38100"/>
                </a:lnTo>
                <a:lnTo>
                  <a:pt x="133350" y="38100"/>
                </a:lnTo>
                <a:lnTo>
                  <a:pt x="142875" y="28575"/>
                </a:lnTo>
                <a:lnTo>
                  <a:pt x="152400" y="28575"/>
                </a:lnTo>
                <a:lnTo>
                  <a:pt x="161925" y="19050"/>
                </a:lnTo>
                <a:lnTo>
                  <a:pt x="171450" y="19050"/>
                </a:lnTo>
                <a:lnTo>
                  <a:pt x="190500" y="19050"/>
                </a:lnTo>
                <a:lnTo>
                  <a:pt x="200025" y="19050"/>
                </a:lnTo>
                <a:lnTo>
                  <a:pt x="209550" y="9525"/>
                </a:lnTo>
                <a:lnTo>
                  <a:pt x="219075" y="9525"/>
                </a:lnTo>
                <a:lnTo>
                  <a:pt x="228600" y="9525"/>
                </a:lnTo>
                <a:lnTo>
                  <a:pt x="238125" y="9525"/>
                </a:lnTo>
                <a:lnTo>
                  <a:pt x="247650" y="9525"/>
                </a:lnTo>
                <a:lnTo>
                  <a:pt x="257175" y="9525"/>
                </a:lnTo>
                <a:lnTo>
                  <a:pt x="266700" y="9525"/>
                </a:lnTo>
                <a:lnTo>
                  <a:pt x="276225" y="9525"/>
                </a:lnTo>
                <a:lnTo>
                  <a:pt x="285750" y="9525"/>
                </a:lnTo>
                <a:lnTo>
                  <a:pt x="285750" y="9525"/>
                </a:lnTo>
                <a:lnTo>
                  <a:pt x="295275" y="9525"/>
                </a:lnTo>
                <a:lnTo>
                  <a:pt x="304800" y="9525"/>
                </a:lnTo>
                <a:lnTo>
                  <a:pt x="314325" y="9525"/>
                </a:lnTo>
                <a:lnTo>
                  <a:pt x="323850" y="9525"/>
                </a:lnTo>
                <a:lnTo>
                  <a:pt x="333375" y="9525"/>
                </a:lnTo>
                <a:lnTo>
                  <a:pt x="333375" y="9525"/>
                </a:lnTo>
                <a:lnTo>
                  <a:pt x="342900" y="9525"/>
                </a:lnTo>
                <a:lnTo>
                  <a:pt x="352425" y="0"/>
                </a:lnTo>
                <a:lnTo>
                  <a:pt x="352425" y="0"/>
                </a:lnTo>
                <a:lnTo>
                  <a:pt x="361950" y="0"/>
                </a:lnTo>
                <a:lnTo>
                  <a:pt x="361950" y="0"/>
                </a:lnTo>
                <a:lnTo>
                  <a:pt x="371475" y="0"/>
                </a:lnTo>
                <a:lnTo>
                  <a:pt x="371475" y="0"/>
                </a:lnTo>
                <a:lnTo>
                  <a:pt x="381000" y="0"/>
                </a:lnTo>
                <a:lnTo>
                  <a:pt x="381000" y="0"/>
                </a:lnTo>
                <a:lnTo>
                  <a:pt x="381000" y="0"/>
                </a:lnTo>
                <a:lnTo>
                  <a:pt x="381000" y="9525"/>
                </a:lnTo>
                <a:lnTo>
                  <a:pt x="390525" y="0"/>
                </a:lnTo>
                <a:lnTo>
                  <a:pt x="390525" y="0"/>
                </a:lnTo>
                <a:lnTo>
                  <a:pt x="390525" y="0"/>
                </a:lnTo>
                <a:lnTo>
                  <a:pt x="390525" y="0"/>
                </a:lnTo>
                <a:lnTo>
                  <a:pt x="390525" y="0"/>
                </a:lnTo>
                <a:lnTo>
                  <a:pt x="390525" y="0"/>
                </a:lnTo>
                <a:lnTo>
                  <a:pt x="400050" y="0"/>
                </a:lnTo>
                <a:lnTo>
                  <a:pt x="400050" y="0"/>
                </a:lnTo>
                <a:lnTo>
                  <a:pt x="400050" y="0"/>
                </a:lnTo>
                <a:lnTo>
                  <a:pt x="390525" y="0"/>
                </a:lnTo>
                <a:lnTo>
                  <a:pt x="390525" y="0"/>
                </a:lnTo>
                <a:lnTo>
                  <a:pt x="390525" y="0"/>
                </a:lnTo>
                <a:lnTo>
                  <a:pt x="390525" y="0"/>
                </a:lnTo>
                <a:lnTo>
                  <a:pt x="390525" y="0"/>
                </a:lnTo>
                <a:lnTo>
                  <a:pt x="381000" y="0"/>
                </a:lnTo>
                <a:lnTo>
                  <a:pt x="381000" y="0"/>
                </a:lnTo>
                <a:lnTo>
                  <a:pt x="381000" y="9525"/>
                </a:lnTo>
                <a:lnTo>
                  <a:pt x="381000" y="9525"/>
                </a:lnTo>
              </a:path>
            </a:pathLst>
          </a:custGeom>
          <a:ln w="38100" cap="flat" cmpd="sng" algn="ctr">
            <a:solidFill>
              <a:srgbClr val="0000FF"/>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6" name="Freeform 5"/>
          <p:cNvSpPr/>
          <p:nvPr/>
        </p:nvSpPr>
        <p:spPr>
          <a:xfrm>
            <a:off x="3621882" y="2581276"/>
            <a:ext cx="271463" cy="171451"/>
          </a:xfrm>
          <a:custGeom>
            <a:avLst/>
            <a:gdLst/>
            <a:ahLst/>
            <a:cxnLst/>
            <a:rect l="0" t="0" r="0" b="0"/>
            <a:pathLst>
              <a:path w="361951" h="171451">
                <a:moveTo>
                  <a:pt x="66675" y="19050"/>
                </a:moveTo>
                <a:lnTo>
                  <a:pt x="57150" y="28575"/>
                </a:lnTo>
                <a:lnTo>
                  <a:pt x="47625" y="19050"/>
                </a:lnTo>
                <a:lnTo>
                  <a:pt x="38100" y="28575"/>
                </a:lnTo>
                <a:lnTo>
                  <a:pt x="28575" y="19050"/>
                </a:lnTo>
                <a:lnTo>
                  <a:pt x="28575" y="19050"/>
                </a:lnTo>
                <a:lnTo>
                  <a:pt x="28575" y="19050"/>
                </a:lnTo>
                <a:lnTo>
                  <a:pt x="19050" y="19050"/>
                </a:lnTo>
                <a:lnTo>
                  <a:pt x="19050" y="19050"/>
                </a:lnTo>
                <a:lnTo>
                  <a:pt x="9525" y="19050"/>
                </a:lnTo>
                <a:lnTo>
                  <a:pt x="9525" y="19050"/>
                </a:lnTo>
                <a:lnTo>
                  <a:pt x="9525" y="9525"/>
                </a:lnTo>
                <a:lnTo>
                  <a:pt x="9525" y="9525"/>
                </a:lnTo>
                <a:lnTo>
                  <a:pt x="9525" y="9525"/>
                </a:lnTo>
                <a:lnTo>
                  <a:pt x="9525" y="9525"/>
                </a:lnTo>
                <a:lnTo>
                  <a:pt x="9525" y="9525"/>
                </a:lnTo>
                <a:lnTo>
                  <a:pt x="9525" y="9525"/>
                </a:lnTo>
                <a:lnTo>
                  <a:pt x="9525" y="9525"/>
                </a:lnTo>
                <a:lnTo>
                  <a:pt x="9525" y="0"/>
                </a:lnTo>
                <a:lnTo>
                  <a:pt x="9525" y="9525"/>
                </a:lnTo>
                <a:lnTo>
                  <a:pt x="9525" y="9525"/>
                </a:lnTo>
                <a:lnTo>
                  <a:pt x="9525" y="0"/>
                </a:lnTo>
                <a:lnTo>
                  <a:pt x="9525" y="9525"/>
                </a:lnTo>
                <a:lnTo>
                  <a:pt x="9525" y="9525"/>
                </a:lnTo>
                <a:lnTo>
                  <a:pt x="9525" y="9525"/>
                </a:lnTo>
                <a:lnTo>
                  <a:pt x="9525" y="9525"/>
                </a:lnTo>
                <a:lnTo>
                  <a:pt x="9525" y="19050"/>
                </a:lnTo>
                <a:lnTo>
                  <a:pt x="9525" y="19050"/>
                </a:lnTo>
                <a:lnTo>
                  <a:pt x="9525" y="19050"/>
                </a:lnTo>
                <a:lnTo>
                  <a:pt x="0" y="28575"/>
                </a:lnTo>
                <a:lnTo>
                  <a:pt x="0" y="28575"/>
                </a:lnTo>
                <a:lnTo>
                  <a:pt x="0" y="38100"/>
                </a:lnTo>
                <a:lnTo>
                  <a:pt x="0" y="38100"/>
                </a:lnTo>
                <a:lnTo>
                  <a:pt x="0" y="47625"/>
                </a:lnTo>
                <a:lnTo>
                  <a:pt x="0" y="47625"/>
                </a:lnTo>
                <a:lnTo>
                  <a:pt x="0" y="47625"/>
                </a:lnTo>
                <a:lnTo>
                  <a:pt x="0" y="47625"/>
                </a:lnTo>
                <a:lnTo>
                  <a:pt x="9525" y="47625"/>
                </a:lnTo>
                <a:lnTo>
                  <a:pt x="9525" y="47625"/>
                </a:lnTo>
                <a:lnTo>
                  <a:pt x="9525" y="47625"/>
                </a:lnTo>
                <a:lnTo>
                  <a:pt x="19050" y="38100"/>
                </a:lnTo>
                <a:lnTo>
                  <a:pt x="28575" y="38100"/>
                </a:lnTo>
                <a:lnTo>
                  <a:pt x="28575" y="38100"/>
                </a:lnTo>
                <a:lnTo>
                  <a:pt x="38100" y="38100"/>
                </a:lnTo>
                <a:lnTo>
                  <a:pt x="47625" y="28575"/>
                </a:lnTo>
                <a:lnTo>
                  <a:pt x="57150" y="28575"/>
                </a:lnTo>
                <a:lnTo>
                  <a:pt x="57150" y="28575"/>
                </a:lnTo>
                <a:lnTo>
                  <a:pt x="66675" y="19050"/>
                </a:lnTo>
                <a:lnTo>
                  <a:pt x="76200" y="19050"/>
                </a:lnTo>
                <a:lnTo>
                  <a:pt x="76200" y="19050"/>
                </a:lnTo>
                <a:lnTo>
                  <a:pt x="85725" y="19050"/>
                </a:lnTo>
                <a:lnTo>
                  <a:pt x="85725" y="19050"/>
                </a:lnTo>
                <a:lnTo>
                  <a:pt x="95250" y="19050"/>
                </a:lnTo>
                <a:lnTo>
                  <a:pt x="95250" y="19050"/>
                </a:lnTo>
                <a:lnTo>
                  <a:pt x="95250" y="28575"/>
                </a:lnTo>
                <a:lnTo>
                  <a:pt x="95250" y="38100"/>
                </a:lnTo>
                <a:lnTo>
                  <a:pt x="85725" y="38100"/>
                </a:lnTo>
                <a:lnTo>
                  <a:pt x="85725" y="47625"/>
                </a:lnTo>
                <a:lnTo>
                  <a:pt x="85725" y="57150"/>
                </a:lnTo>
                <a:lnTo>
                  <a:pt x="76200" y="66675"/>
                </a:lnTo>
                <a:lnTo>
                  <a:pt x="66675" y="76200"/>
                </a:lnTo>
                <a:lnTo>
                  <a:pt x="66675" y="85725"/>
                </a:lnTo>
                <a:lnTo>
                  <a:pt x="57150" y="85725"/>
                </a:lnTo>
                <a:lnTo>
                  <a:pt x="57150" y="85725"/>
                </a:lnTo>
                <a:lnTo>
                  <a:pt x="57150" y="85725"/>
                </a:lnTo>
                <a:lnTo>
                  <a:pt x="57150" y="95250"/>
                </a:lnTo>
                <a:lnTo>
                  <a:pt x="57150" y="85725"/>
                </a:lnTo>
                <a:lnTo>
                  <a:pt x="57150" y="85725"/>
                </a:lnTo>
                <a:lnTo>
                  <a:pt x="57150" y="85725"/>
                </a:lnTo>
                <a:lnTo>
                  <a:pt x="66675" y="76200"/>
                </a:lnTo>
                <a:lnTo>
                  <a:pt x="76200" y="66675"/>
                </a:lnTo>
                <a:lnTo>
                  <a:pt x="76200" y="66675"/>
                </a:lnTo>
                <a:lnTo>
                  <a:pt x="85725" y="57150"/>
                </a:lnTo>
                <a:lnTo>
                  <a:pt x="95250" y="38100"/>
                </a:lnTo>
                <a:lnTo>
                  <a:pt x="104775" y="38100"/>
                </a:lnTo>
                <a:lnTo>
                  <a:pt x="114300" y="28575"/>
                </a:lnTo>
                <a:lnTo>
                  <a:pt x="123825" y="28575"/>
                </a:lnTo>
                <a:lnTo>
                  <a:pt x="123825" y="19050"/>
                </a:lnTo>
                <a:lnTo>
                  <a:pt x="133350" y="28575"/>
                </a:lnTo>
                <a:lnTo>
                  <a:pt x="133350" y="28575"/>
                </a:lnTo>
                <a:lnTo>
                  <a:pt x="133350" y="19050"/>
                </a:lnTo>
                <a:lnTo>
                  <a:pt x="133350" y="28575"/>
                </a:lnTo>
                <a:lnTo>
                  <a:pt x="133350" y="38100"/>
                </a:lnTo>
                <a:lnTo>
                  <a:pt x="133350" y="38100"/>
                </a:lnTo>
                <a:lnTo>
                  <a:pt x="123825" y="47625"/>
                </a:lnTo>
                <a:lnTo>
                  <a:pt x="123825" y="57150"/>
                </a:lnTo>
                <a:lnTo>
                  <a:pt x="114300" y="57150"/>
                </a:lnTo>
                <a:lnTo>
                  <a:pt x="114300" y="66675"/>
                </a:lnTo>
                <a:lnTo>
                  <a:pt x="104775" y="76200"/>
                </a:lnTo>
                <a:lnTo>
                  <a:pt x="104775" y="76200"/>
                </a:lnTo>
                <a:lnTo>
                  <a:pt x="95250" y="76200"/>
                </a:lnTo>
                <a:lnTo>
                  <a:pt x="95250" y="85725"/>
                </a:lnTo>
                <a:lnTo>
                  <a:pt x="95250" y="85725"/>
                </a:lnTo>
                <a:lnTo>
                  <a:pt x="95250" y="76200"/>
                </a:lnTo>
                <a:lnTo>
                  <a:pt x="95250" y="85725"/>
                </a:lnTo>
                <a:lnTo>
                  <a:pt x="95250" y="76200"/>
                </a:lnTo>
                <a:lnTo>
                  <a:pt x="104775" y="76200"/>
                </a:lnTo>
                <a:lnTo>
                  <a:pt x="104775" y="66675"/>
                </a:lnTo>
                <a:lnTo>
                  <a:pt x="114300" y="66675"/>
                </a:lnTo>
                <a:lnTo>
                  <a:pt x="123825" y="57150"/>
                </a:lnTo>
                <a:lnTo>
                  <a:pt x="133350" y="47625"/>
                </a:lnTo>
                <a:lnTo>
                  <a:pt x="142875" y="38100"/>
                </a:lnTo>
                <a:lnTo>
                  <a:pt x="152400" y="38100"/>
                </a:lnTo>
                <a:lnTo>
                  <a:pt x="161925" y="28575"/>
                </a:lnTo>
                <a:lnTo>
                  <a:pt x="171450" y="28575"/>
                </a:lnTo>
                <a:lnTo>
                  <a:pt x="171450" y="28575"/>
                </a:lnTo>
                <a:lnTo>
                  <a:pt x="180975" y="28575"/>
                </a:lnTo>
                <a:lnTo>
                  <a:pt x="180975" y="28575"/>
                </a:lnTo>
                <a:lnTo>
                  <a:pt x="190500" y="38100"/>
                </a:lnTo>
                <a:lnTo>
                  <a:pt x="190500" y="38100"/>
                </a:lnTo>
                <a:lnTo>
                  <a:pt x="180975" y="47625"/>
                </a:lnTo>
                <a:lnTo>
                  <a:pt x="180975" y="66675"/>
                </a:lnTo>
                <a:lnTo>
                  <a:pt x="171450" y="76200"/>
                </a:lnTo>
                <a:lnTo>
                  <a:pt x="171450" y="85725"/>
                </a:lnTo>
                <a:lnTo>
                  <a:pt x="161925" y="95250"/>
                </a:lnTo>
                <a:lnTo>
                  <a:pt x="161925" y="104775"/>
                </a:lnTo>
                <a:lnTo>
                  <a:pt x="152400" y="114300"/>
                </a:lnTo>
                <a:lnTo>
                  <a:pt x="142875" y="123825"/>
                </a:lnTo>
                <a:lnTo>
                  <a:pt x="142875" y="123825"/>
                </a:lnTo>
                <a:lnTo>
                  <a:pt x="142875" y="123825"/>
                </a:lnTo>
                <a:lnTo>
                  <a:pt x="142875" y="123825"/>
                </a:lnTo>
                <a:lnTo>
                  <a:pt x="142875" y="123825"/>
                </a:lnTo>
                <a:lnTo>
                  <a:pt x="142875" y="123825"/>
                </a:lnTo>
                <a:lnTo>
                  <a:pt x="152400" y="114300"/>
                </a:lnTo>
                <a:lnTo>
                  <a:pt x="152400" y="104775"/>
                </a:lnTo>
                <a:lnTo>
                  <a:pt x="161925" y="104775"/>
                </a:lnTo>
                <a:lnTo>
                  <a:pt x="171450" y="95250"/>
                </a:lnTo>
                <a:lnTo>
                  <a:pt x="180975" y="85725"/>
                </a:lnTo>
                <a:lnTo>
                  <a:pt x="200025" y="76200"/>
                </a:lnTo>
                <a:lnTo>
                  <a:pt x="209550" y="76200"/>
                </a:lnTo>
                <a:lnTo>
                  <a:pt x="219075" y="66675"/>
                </a:lnTo>
                <a:lnTo>
                  <a:pt x="228600" y="66675"/>
                </a:lnTo>
                <a:lnTo>
                  <a:pt x="238125" y="66675"/>
                </a:lnTo>
                <a:lnTo>
                  <a:pt x="238125" y="66675"/>
                </a:lnTo>
                <a:lnTo>
                  <a:pt x="247650" y="66675"/>
                </a:lnTo>
                <a:lnTo>
                  <a:pt x="247650" y="66675"/>
                </a:lnTo>
                <a:lnTo>
                  <a:pt x="257175" y="66675"/>
                </a:lnTo>
                <a:lnTo>
                  <a:pt x="257175" y="76200"/>
                </a:lnTo>
                <a:lnTo>
                  <a:pt x="247650" y="76200"/>
                </a:lnTo>
                <a:lnTo>
                  <a:pt x="247650" y="85725"/>
                </a:lnTo>
                <a:lnTo>
                  <a:pt x="247650" y="95250"/>
                </a:lnTo>
                <a:lnTo>
                  <a:pt x="238125" y="95250"/>
                </a:lnTo>
                <a:lnTo>
                  <a:pt x="238125" y="104775"/>
                </a:lnTo>
                <a:lnTo>
                  <a:pt x="238125" y="104775"/>
                </a:lnTo>
                <a:lnTo>
                  <a:pt x="238125" y="114300"/>
                </a:lnTo>
                <a:lnTo>
                  <a:pt x="228600" y="104775"/>
                </a:lnTo>
                <a:lnTo>
                  <a:pt x="228600" y="114300"/>
                </a:lnTo>
                <a:lnTo>
                  <a:pt x="238125" y="114300"/>
                </a:lnTo>
                <a:lnTo>
                  <a:pt x="238125" y="104775"/>
                </a:lnTo>
                <a:lnTo>
                  <a:pt x="247650" y="95250"/>
                </a:lnTo>
                <a:lnTo>
                  <a:pt x="257175" y="95250"/>
                </a:lnTo>
                <a:lnTo>
                  <a:pt x="266700" y="85725"/>
                </a:lnTo>
                <a:lnTo>
                  <a:pt x="266700" y="76200"/>
                </a:lnTo>
                <a:lnTo>
                  <a:pt x="285750" y="66675"/>
                </a:lnTo>
                <a:lnTo>
                  <a:pt x="295275" y="57150"/>
                </a:lnTo>
                <a:lnTo>
                  <a:pt x="314325" y="47625"/>
                </a:lnTo>
                <a:lnTo>
                  <a:pt x="314325" y="38100"/>
                </a:lnTo>
                <a:lnTo>
                  <a:pt x="323850" y="38100"/>
                </a:lnTo>
                <a:lnTo>
                  <a:pt x="333375" y="38100"/>
                </a:lnTo>
                <a:lnTo>
                  <a:pt x="333375" y="38100"/>
                </a:lnTo>
                <a:lnTo>
                  <a:pt x="342900" y="38100"/>
                </a:lnTo>
                <a:lnTo>
                  <a:pt x="342900" y="38100"/>
                </a:lnTo>
                <a:lnTo>
                  <a:pt x="342900" y="47625"/>
                </a:lnTo>
                <a:lnTo>
                  <a:pt x="333375" y="57150"/>
                </a:lnTo>
                <a:lnTo>
                  <a:pt x="333375" y="66675"/>
                </a:lnTo>
                <a:lnTo>
                  <a:pt x="323850" y="66675"/>
                </a:lnTo>
                <a:lnTo>
                  <a:pt x="314325" y="76200"/>
                </a:lnTo>
                <a:lnTo>
                  <a:pt x="314325" y="85725"/>
                </a:lnTo>
                <a:lnTo>
                  <a:pt x="304800" y="85725"/>
                </a:lnTo>
                <a:lnTo>
                  <a:pt x="295275" y="95250"/>
                </a:lnTo>
                <a:lnTo>
                  <a:pt x="295275" y="95250"/>
                </a:lnTo>
                <a:lnTo>
                  <a:pt x="295275" y="95250"/>
                </a:lnTo>
                <a:lnTo>
                  <a:pt x="295275" y="95250"/>
                </a:lnTo>
                <a:lnTo>
                  <a:pt x="295275" y="95250"/>
                </a:lnTo>
                <a:lnTo>
                  <a:pt x="295275" y="85725"/>
                </a:lnTo>
                <a:lnTo>
                  <a:pt x="304800" y="76200"/>
                </a:lnTo>
                <a:lnTo>
                  <a:pt x="314325" y="66675"/>
                </a:lnTo>
                <a:lnTo>
                  <a:pt x="314325" y="57150"/>
                </a:lnTo>
                <a:lnTo>
                  <a:pt x="323850" y="47625"/>
                </a:lnTo>
                <a:lnTo>
                  <a:pt x="333375" y="38100"/>
                </a:lnTo>
                <a:lnTo>
                  <a:pt x="342900" y="38100"/>
                </a:lnTo>
                <a:lnTo>
                  <a:pt x="352425" y="28575"/>
                </a:lnTo>
                <a:lnTo>
                  <a:pt x="352425" y="28575"/>
                </a:lnTo>
                <a:lnTo>
                  <a:pt x="361950" y="28575"/>
                </a:lnTo>
                <a:lnTo>
                  <a:pt x="361950" y="28575"/>
                </a:lnTo>
                <a:lnTo>
                  <a:pt x="361950" y="28575"/>
                </a:lnTo>
                <a:lnTo>
                  <a:pt x="361950" y="28575"/>
                </a:lnTo>
                <a:lnTo>
                  <a:pt x="361950" y="28575"/>
                </a:lnTo>
                <a:lnTo>
                  <a:pt x="361950" y="28575"/>
                </a:lnTo>
                <a:lnTo>
                  <a:pt x="361950" y="28575"/>
                </a:lnTo>
                <a:lnTo>
                  <a:pt x="352425" y="28575"/>
                </a:lnTo>
                <a:lnTo>
                  <a:pt x="352425" y="28575"/>
                </a:lnTo>
                <a:lnTo>
                  <a:pt x="352425" y="28575"/>
                </a:lnTo>
                <a:lnTo>
                  <a:pt x="352425" y="28575"/>
                </a:lnTo>
                <a:lnTo>
                  <a:pt x="352425" y="19050"/>
                </a:lnTo>
                <a:lnTo>
                  <a:pt x="352425" y="19050"/>
                </a:lnTo>
                <a:lnTo>
                  <a:pt x="352425" y="19050"/>
                </a:lnTo>
                <a:lnTo>
                  <a:pt x="352425" y="9525"/>
                </a:lnTo>
                <a:lnTo>
                  <a:pt x="352425" y="9525"/>
                </a:lnTo>
                <a:lnTo>
                  <a:pt x="352425" y="9525"/>
                </a:lnTo>
                <a:lnTo>
                  <a:pt x="352425" y="9525"/>
                </a:lnTo>
                <a:lnTo>
                  <a:pt x="352425" y="9525"/>
                </a:lnTo>
                <a:lnTo>
                  <a:pt x="352425" y="9525"/>
                </a:lnTo>
                <a:lnTo>
                  <a:pt x="352425" y="9525"/>
                </a:lnTo>
                <a:lnTo>
                  <a:pt x="352425" y="19050"/>
                </a:lnTo>
                <a:lnTo>
                  <a:pt x="342900" y="19050"/>
                </a:lnTo>
                <a:lnTo>
                  <a:pt x="333375" y="28575"/>
                </a:lnTo>
                <a:lnTo>
                  <a:pt x="333375" y="38100"/>
                </a:lnTo>
                <a:lnTo>
                  <a:pt x="314325" y="38100"/>
                </a:lnTo>
                <a:lnTo>
                  <a:pt x="314325" y="38100"/>
                </a:lnTo>
                <a:lnTo>
                  <a:pt x="295275" y="47625"/>
                </a:lnTo>
                <a:lnTo>
                  <a:pt x="285750" y="47625"/>
                </a:lnTo>
                <a:lnTo>
                  <a:pt x="285750" y="47625"/>
                </a:lnTo>
                <a:lnTo>
                  <a:pt x="276225" y="47625"/>
                </a:lnTo>
                <a:lnTo>
                  <a:pt x="276225" y="38100"/>
                </a:lnTo>
                <a:lnTo>
                  <a:pt x="266700" y="38100"/>
                </a:lnTo>
                <a:lnTo>
                  <a:pt x="266700" y="38100"/>
                </a:lnTo>
                <a:lnTo>
                  <a:pt x="266700" y="38100"/>
                </a:lnTo>
                <a:lnTo>
                  <a:pt x="266700" y="38100"/>
                </a:lnTo>
                <a:lnTo>
                  <a:pt x="266700" y="38100"/>
                </a:lnTo>
                <a:lnTo>
                  <a:pt x="266700" y="28575"/>
                </a:lnTo>
                <a:lnTo>
                  <a:pt x="266700" y="28575"/>
                </a:lnTo>
                <a:lnTo>
                  <a:pt x="266700" y="28575"/>
                </a:lnTo>
                <a:lnTo>
                  <a:pt x="266700" y="28575"/>
                </a:lnTo>
                <a:lnTo>
                  <a:pt x="257175" y="28575"/>
                </a:lnTo>
                <a:lnTo>
                  <a:pt x="257175" y="38100"/>
                </a:lnTo>
                <a:lnTo>
                  <a:pt x="257175" y="38100"/>
                </a:lnTo>
                <a:lnTo>
                  <a:pt x="247650" y="47625"/>
                </a:lnTo>
                <a:lnTo>
                  <a:pt x="238125" y="57150"/>
                </a:lnTo>
                <a:lnTo>
                  <a:pt x="238125" y="57150"/>
                </a:lnTo>
                <a:lnTo>
                  <a:pt x="228600" y="57150"/>
                </a:lnTo>
                <a:lnTo>
                  <a:pt x="219075" y="66675"/>
                </a:lnTo>
                <a:lnTo>
                  <a:pt x="209550" y="66675"/>
                </a:lnTo>
                <a:lnTo>
                  <a:pt x="209550" y="66675"/>
                </a:lnTo>
                <a:lnTo>
                  <a:pt x="200025" y="66675"/>
                </a:lnTo>
                <a:lnTo>
                  <a:pt x="200025" y="66675"/>
                </a:lnTo>
                <a:lnTo>
                  <a:pt x="200025" y="66675"/>
                </a:lnTo>
                <a:lnTo>
                  <a:pt x="200025" y="57150"/>
                </a:lnTo>
                <a:lnTo>
                  <a:pt x="190500" y="57150"/>
                </a:lnTo>
                <a:lnTo>
                  <a:pt x="190500" y="57150"/>
                </a:lnTo>
                <a:lnTo>
                  <a:pt x="190500" y="47625"/>
                </a:lnTo>
                <a:lnTo>
                  <a:pt x="190500" y="47625"/>
                </a:lnTo>
                <a:lnTo>
                  <a:pt x="200025" y="47625"/>
                </a:lnTo>
                <a:lnTo>
                  <a:pt x="200025" y="38100"/>
                </a:lnTo>
                <a:lnTo>
                  <a:pt x="200025" y="38100"/>
                </a:lnTo>
                <a:lnTo>
                  <a:pt x="200025" y="38100"/>
                </a:lnTo>
                <a:lnTo>
                  <a:pt x="200025" y="38100"/>
                </a:lnTo>
                <a:lnTo>
                  <a:pt x="200025" y="47625"/>
                </a:lnTo>
                <a:lnTo>
                  <a:pt x="200025" y="57150"/>
                </a:lnTo>
                <a:lnTo>
                  <a:pt x="200025" y="66675"/>
                </a:lnTo>
                <a:lnTo>
                  <a:pt x="200025" y="66675"/>
                </a:lnTo>
                <a:lnTo>
                  <a:pt x="190500" y="85725"/>
                </a:lnTo>
                <a:lnTo>
                  <a:pt x="180975" y="95250"/>
                </a:lnTo>
                <a:lnTo>
                  <a:pt x="171450" y="95250"/>
                </a:lnTo>
                <a:lnTo>
                  <a:pt x="171450" y="104775"/>
                </a:lnTo>
                <a:lnTo>
                  <a:pt x="161925" y="114300"/>
                </a:lnTo>
                <a:lnTo>
                  <a:pt x="152400" y="114300"/>
                </a:lnTo>
                <a:lnTo>
                  <a:pt x="152400" y="114300"/>
                </a:lnTo>
                <a:lnTo>
                  <a:pt x="152400" y="114300"/>
                </a:lnTo>
                <a:lnTo>
                  <a:pt x="142875" y="114300"/>
                </a:lnTo>
                <a:lnTo>
                  <a:pt x="142875" y="114300"/>
                </a:lnTo>
                <a:lnTo>
                  <a:pt x="142875" y="114300"/>
                </a:lnTo>
                <a:lnTo>
                  <a:pt x="142875" y="114300"/>
                </a:lnTo>
                <a:lnTo>
                  <a:pt x="142875" y="114300"/>
                </a:lnTo>
                <a:lnTo>
                  <a:pt x="142875" y="114300"/>
                </a:lnTo>
                <a:lnTo>
                  <a:pt x="152400" y="114300"/>
                </a:lnTo>
                <a:lnTo>
                  <a:pt x="152400" y="114300"/>
                </a:lnTo>
                <a:lnTo>
                  <a:pt x="152400" y="114300"/>
                </a:lnTo>
                <a:lnTo>
                  <a:pt x="152400" y="114300"/>
                </a:lnTo>
                <a:lnTo>
                  <a:pt x="152400" y="114300"/>
                </a:lnTo>
                <a:lnTo>
                  <a:pt x="152400" y="114300"/>
                </a:lnTo>
                <a:lnTo>
                  <a:pt x="152400" y="123825"/>
                </a:lnTo>
                <a:lnTo>
                  <a:pt x="152400" y="123825"/>
                </a:lnTo>
                <a:lnTo>
                  <a:pt x="152400" y="123825"/>
                </a:lnTo>
                <a:lnTo>
                  <a:pt x="152400" y="123825"/>
                </a:lnTo>
                <a:lnTo>
                  <a:pt x="152400" y="123825"/>
                </a:lnTo>
                <a:lnTo>
                  <a:pt x="152400" y="123825"/>
                </a:lnTo>
                <a:lnTo>
                  <a:pt x="152400" y="123825"/>
                </a:lnTo>
                <a:lnTo>
                  <a:pt x="152400" y="123825"/>
                </a:lnTo>
                <a:lnTo>
                  <a:pt x="142875" y="123825"/>
                </a:lnTo>
                <a:lnTo>
                  <a:pt x="142875" y="114300"/>
                </a:lnTo>
                <a:lnTo>
                  <a:pt x="142875" y="114300"/>
                </a:lnTo>
                <a:lnTo>
                  <a:pt x="152400" y="104775"/>
                </a:lnTo>
                <a:lnTo>
                  <a:pt x="152400" y="104775"/>
                </a:lnTo>
                <a:lnTo>
                  <a:pt x="152400" y="95250"/>
                </a:lnTo>
                <a:lnTo>
                  <a:pt x="161925" y="85725"/>
                </a:lnTo>
                <a:lnTo>
                  <a:pt x="161925" y="85725"/>
                </a:lnTo>
                <a:lnTo>
                  <a:pt x="171450" y="76200"/>
                </a:lnTo>
                <a:lnTo>
                  <a:pt x="171450" y="76200"/>
                </a:lnTo>
                <a:lnTo>
                  <a:pt x="180975" y="66675"/>
                </a:lnTo>
                <a:lnTo>
                  <a:pt x="180975" y="66675"/>
                </a:lnTo>
                <a:lnTo>
                  <a:pt x="180975" y="66675"/>
                </a:lnTo>
                <a:lnTo>
                  <a:pt x="190500" y="66675"/>
                </a:lnTo>
                <a:lnTo>
                  <a:pt x="190500" y="66675"/>
                </a:lnTo>
                <a:lnTo>
                  <a:pt x="190500" y="66675"/>
                </a:lnTo>
                <a:lnTo>
                  <a:pt x="190500" y="66675"/>
                </a:lnTo>
                <a:lnTo>
                  <a:pt x="180975" y="66675"/>
                </a:lnTo>
                <a:lnTo>
                  <a:pt x="180975" y="76200"/>
                </a:lnTo>
                <a:lnTo>
                  <a:pt x="171450" y="76200"/>
                </a:lnTo>
                <a:lnTo>
                  <a:pt x="171450" y="76200"/>
                </a:lnTo>
                <a:lnTo>
                  <a:pt x="161925" y="85725"/>
                </a:lnTo>
                <a:lnTo>
                  <a:pt x="152400" y="95250"/>
                </a:lnTo>
                <a:lnTo>
                  <a:pt x="142875" y="95250"/>
                </a:lnTo>
                <a:lnTo>
                  <a:pt x="133350" y="95250"/>
                </a:lnTo>
                <a:lnTo>
                  <a:pt x="123825" y="95250"/>
                </a:lnTo>
                <a:lnTo>
                  <a:pt x="123825" y="95250"/>
                </a:lnTo>
                <a:lnTo>
                  <a:pt x="114300" y="95250"/>
                </a:lnTo>
                <a:lnTo>
                  <a:pt x="114300" y="95250"/>
                </a:lnTo>
                <a:lnTo>
                  <a:pt x="114300" y="85725"/>
                </a:lnTo>
                <a:lnTo>
                  <a:pt x="114300" y="76200"/>
                </a:lnTo>
                <a:lnTo>
                  <a:pt x="114300" y="76200"/>
                </a:lnTo>
                <a:lnTo>
                  <a:pt x="123825" y="66675"/>
                </a:lnTo>
                <a:lnTo>
                  <a:pt x="123825" y="57150"/>
                </a:lnTo>
                <a:lnTo>
                  <a:pt x="133350" y="47625"/>
                </a:lnTo>
                <a:lnTo>
                  <a:pt x="142875" y="38100"/>
                </a:lnTo>
                <a:lnTo>
                  <a:pt x="152400" y="28575"/>
                </a:lnTo>
                <a:lnTo>
                  <a:pt x="161925" y="19050"/>
                </a:lnTo>
                <a:lnTo>
                  <a:pt x="171450" y="19050"/>
                </a:lnTo>
                <a:lnTo>
                  <a:pt x="180975" y="9525"/>
                </a:lnTo>
                <a:lnTo>
                  <a:pt x="190500" y="0"/>
                </a:lnTo>
                <a:lnTo>
                  <a:pt x="200025" y="0"/>
                </a:lnTo>
                <a:lnTo>
                  <a:pt x="209550" y="0"/>
                </a:lnTo>
                <a:lnTo>
                  <a:pt x="219075" y="0"/>
                </a:lnTo>
                <a:lnTo>
                  <a:pt x="219075" y="0"/>
                </a:lnTo>
                <a:lnTo>
                  <a:pt x="219075" y="0"/>
                </a:lnTo>
                <a:lnTo>
                  <a:pt x="219075" y="0"/>
                </a:lnTo>
                <a:lnTo>
                  <a:pt x="228600" y="9525"/>
                </a:lnTo>
                <a:lnTo>
                  <a:pt x="228600" y="9525"/>
                </a:lnTo>
                <a:lnTo>
                  <a:pt x="228600" y="9525"/>
                </a:lnTo>
                <a:lnTo>
                  <a:pt x="228600" y="19050"/>
                </a:lnTo>
                <a:lnTo>
                  <a:pt x="228600" y="19050"/>
                </a:lnTo>
                <a:lnTo>
                  <a:pt x="228600" y="28575"/>
                </a:lnTo>
                <a:lnTo>
                  <a:pt x="228600" y="28575"/>
                </a:lnTo>
                <a:lnTo>
                  <a:pt x="228600" y="38100"/>
                </a:lnTo>
                <a:lnTo>
                  <a:pt x="228600" y="38100"/>
                </a:lnTo>
                <a:lnTo>
                  <a:pt x="228600" y="38100"/>
                </a:lnTo>
                <a:lnTo>
                  <a:pt x="228600" y="38100"/>
                </a:lnTo>
                <a:lnTo>
                  <a:pt x="228600" y="47625"/>
                </a:lnTo>
                <a:lnTo>
                  <a:pt x="238125" y="38100"/>
                </a:lnTo>
                <a:lnTo>
                  <a:pt x="238125" y="38100"/>
                </a:lnTo>
                <a:lnTo>
                  <a:pt x="238125" y="47625"/>
                </a:lnTo>
                <a:lnTo>
                  <a:pt x="247650" y="38100"/>
                </a:lnTo>
                <a:lnTo>
                  <a:pt x="247650" y="38100"/>
                </a:lnTo>
                <a:lnTo>
                  <a:pt x="257175" y="38100"/>
                </a:lnTo>
                <a:lnTo>
                  <a:pt x="266700" y="28575"/>
                </a:lnTo>
                <a:lnTo>
                  <a:pt x="276225" y="28575"/>
                </a:lnTo>
                <a:lnTo>
                  <a:pt x="276225" y="28575"/>
                </a:lnTo>
                <a:lnTo>
                  <a:pt x="285750" y="19050"/>
                </a:lnTo>
                <a:lnTo>
                  <a:pt x="295275" y="19050"/>
                </a:lnTo>
                <a:lnTo>
                  <a:pt x="295275" y="19050"/>
                </a:lnTo>
                <a:lnTo>
                  <a:pt x="304800" y="19050"/>
                </a:lnTo>
                <a:lnTo>
                  <a:pt x="304800" y="19050"/>
                </a:lnTo>
                <a:lnTo>
                  <a:pt x="304800" y="28575"/>
                </a:lnTo>
                <a:lnTo>
                  <a:pt x="304800" y="28575"/>
                </a:lnTo>
                <a:lnTo>
                  <a:pt x="304800" y="28575"/>
                </a:lnTo>
                <a:lnTo>
                  <a:pt x="295275" y="28575"/>
                </a:lnTo>
                <a:lnTo>
                  <a:pt x="295275" y="38100"/>
                </a:lnTo>
                <a:lnTo>
                  <a:pt x="295275" y="38100"/>
                </a:lnTo>
                <a:lnTo>
                  <a:pt x="295275" y="38100"/>
                </a:lnTo>
                <a:lnTo>
                  <a:pt x="285750" y="38100"/>
                </a:lnTo>
                <a:lnTo>
                  <a:pt x="285750" y="38100"/>
                </a:lnTo>
                <a:lnTo>
                  <a:pt x="285750" y="38100"/>
                </a:lnTo>
                <a:lnTo>
                  <a:pt x="285750" y="38100"/>
                </a:lnTo>
                <a:lnTo>
                  <a:pt x="285750" y="38100"/>
                </a:lnTo>
                <a:lnTo>
                  <a:pt x="295275" y="28575"/>
                </a:lnTo>
                <a:lnTo>
                  <a:pt x="295275" y="28575"/>
                </a:lnTo>
                <a:lnTo>
                  <a:pt x="295275" y="28575"/>
                </a:lnTo>
                <a:lnTo>
                  <a:pt x="304800" y="19050"/>
                </a:lnTo>
                <a:lnTo>
                  <a:pt x="314325" y="19050"/>
                </a:lnTo>
                <a:lnTo>
                  <a:pt x="314325" y="19050"/>
                </a:lnTo>
                <a:lnTo>
                  <a:pt x="314325" y="19050"/>
                </a:lnTo>
                <a:lnTo>
                  <a:pt x="323850" y="9525"/>
                </a:lnTo>
                <a:lnTo>
                  <a:pt x="323850" y="19050"/>
                </a:lnTo>
                <a:lnTo>
                  <a:pt x="323850" y="19050"/>
                </a:lnTo>
                <a:lnTo>
                  <a:pt x="323850" y="19050"/>
                </a:lnTo>
                <a:lnTo>
                  <a:pt x="323850" y="19050"/>
                </a:lnTo>
                <a:lnTo>
                  <a:pt x="323850" y="19050"/>
                </a:lnTo>
                <a:lnTo>
                  <a:pt x="323850" y="19050"/>
                </a:lnTo>
                <a:lnTo>
                  <a:pt x="323850" y="19050"/>
                </a:lnTo>
                <a:lnTo>
                  <a:pt x="323850" y="19050"/>
                </a:lnTo>
                <a:lnTo>
                  <a:pt x="323850" y="19050"/>
                </a:lnTo>
                <a:lnTo>
                  <a:pt x="323850" y="19050"/>
                </a:lnTo>
                <a:lnTo>
                  <a:pt x="333375" y="19050"/>
                </a:lnTo>
                <a:lnTo>
                  <a:pt x="333375" y="9525"/>
                </a:lnTo>
                <a:lnTo>
                  <a:pt x="333375" y="9525"/>
                </a:lnTo>
                <a:lnTo>
                  <a:pt x="342900" y="9525"/>
                </a:lnTo>
                <a:lnTo>
                  <a:pt x="342900" y="0"/>
                </a:lnTo>
                <a:lnTo>
                  <a:pt x="352425" y="0"/>
                </a:lnTo>
                <a:lnTo>
                  <a:pt x="352425" y="0"/>
                </a:lnTo>
                <a:lnTo>
                  <a:pt x="361950" y="0"/>
                </a:lnTo>
                <a:lnTo>
                  <a:pt x="361950" y="0"/>
                </a:lnTo>
                <a:lnTo>
                  <a:pt x="361950" y="0"/>
                </a:lnTo>
                <a:lnTo>
                  <a:pt x="361950" y="0"/>
                </a:lnTo>
                <a:lnTo>
                  <a:pt x="361950" y="0"/>
                </a:lnTo>
                <a:lnTo>
                  <a:pt x="361950" y="9525"/>
                </a:lnTo>
                <a:lnTo>
                  <a:pt x="352425" y="9525"/>
                </a:lnTo>
                <a:lnTo>
                  <a:pt x="352425" y="19050"/>
                </a:lnTo>
                <a:lnTo>
                  <a:pt x="342900" y="19050"/>
                </a:lnTo>
                <a:lnTo>
                  <a:pt x="342900" y="28575"/>
                </a:lnTo>
                <a:lnTo>
                  <a:pt x="333375" y="38100"/>
                </a:lnTo>
                <a:lnTo>
                  <a:pt x="323850" y="38100"/>
                </a:lnTo>
                <a:lnTo>
                  <a:pt x="323850" y="38100"/>
                </a:lnTo>
                <a:lnTo>
                  <a:pt x="314325" y="47625"/>
                </a:lnTo>
                <a:lnTo>
                  <a:pt x="314325" y="57150"/>
                </a:lnTo>
                <a:lnTo>
                  <a:pt x="304800" y="57150"/>
                </a:lnTo>
                <a:lnTo>
                  <a:pt x="295275" y="66675"/>
                </a:lnTo>
                <a:lnTo>
                  <a:pt x="285750" y="76200"/>
                </a:lnTo>
                <a:lnTo>
                  <a:pt x="276225" y="76200"/>
                </a:lnTo>
                <a:lnTo>
                  <a:pt x="266700" y="95250"/>
                </a:lnTo>
                <a:lnTo>
                  <a:pt x="257175" y="104775"/>
                </a:lnTo>
                <a:lnTo>
                  <a:pt x="247650" y="114300"/>
                </a:lnTo>
                <a:lnTo>
                  <a:pt x="228600" y="133350"/>
                </a:lnTo>
                <a:lnTo>
                  <a:pt x="219075" y="142875"/>
                </a:lnTo>
                <a:lnTo>
                  <a:pt x="209550" y="152400"/>
                </a:lnTo>
                <a:lnTo>
                  <a:pt x="190500" y="161925"/>
                </a:lnTo>
                <a:lnTo>
                  <a:pt x="180975" y="161925"/>
                </a:lnTo>
                <a:lnTo>
                  <a:pt x="171450" y="171450"/>
                </a:lnTo>
                <a:lnTo>
                  <a:pt x="161925" y="161925"/>
                </a:lnTo>
                <a:lnTo>
                  <a:pt x="161925" y="171450"/>
                </a:lnTo>
                <a:lnTo>
                  <a:pt x="152400" y="161925"/>
                </a:lnTo>
                <a:lnTo>
                  <a:pt x="152400" y="161925"/>
                </a:lnTo>
                <a:lnTo>
                  <a:pt x="152400" y="152400"/>
                </a:lnTo>
                <a:lnTo>
                  <a:pt x="152400" y="152400"/>
                </a:lnTo>
                <a:lnTo>
                  <a:pt x="152400" y="142875"/>
                </a:lnTo>
                <a:lnTo>
                  <a:pt x="152400" y="133350"/>
                </a:lnTo>
                <a:lnTo>
                  <a:pt x="152400" y="123825"/>
                </a:lnTo>
                <a:lnTo>
                  <a:pt x="161925" y="114300"/>
                </a:lnTo>
                <a:lnTo>
                  <a:pt x="161925" y="104775"/>
                </a:lnTo>
                <a:lnTo>
                  <a:pt x="161925" y="104775"/>
                </a:lnTo>
                <a:lnTo>
                  <a:pt x="171450" y="104775"/>
                </a:lnTo>
                <a:lnTo>
                  <a:pt x="171450" y="95250"/>
                </a:lnTo>
                <a:lnTo>
                  <a:pt x="171450" y="95250"/>
                </a:lnTo>
                <a:lnTo>
                  <a:pt x="171450" y="95250"/>
                </a:lnTo>
                <a:lnTo>
                  <a:pt x="171450" y="95250"/>
                </a:lnTo>
                <a:lnTo>
                  <a:pt x="171450" y="95250"/>
                </a:lnTo>
                <a:lnTo>
                  <a:pt x="161925" y="104775"/>
                </a:lnTo>
                <a:lnTo>
                  <a:pt x="161925" y="104775"/>
                </a:lnTo>
                <a:lnTo>
                  <a:pt x="152400" y="104775"/>
                </a:lnTo>
                <a:lnTo>
                  <a:pt x="142875" y="114300"/>
                </a:lnTo>
                <a:lnTo>
                  <a:pt x="142875" y="104775"/>
                </a:lnTo>
                <a:lnTo>
                  <a:pt x="133350" y="104775"/>
                </a:lnTo>
                <a:lnTo>
                  <a:pt x="133350" y="114300"/>
                </a:lnTo>
                <a:lnTo>
                  <a:pt x="123825" y="104775"/>
                </a:lnTo>
                <a:lnTo>
                  <a:pt x="123825" y="104775"/>
                </a:lnTo>
                <a:lnTo>
                  <a:pt x="123825" y="104775"/>
                </a:lnTo>
                <a:lnTo>
                  <a:pt x="123825" y="104775"/>
                </a:lnTo>
                <a:lnTo>
                  <a:pt x="123825" y="104775"/>
                </a:lnTo>
                <a:lnTo>
                  <a:pt x="123825" y="104775"/>
                </a:lnTo>
                <a:lnTo>
                  <a:pt x="123825" y="104775"/>
                </a:lnTo>
                <a:lnTo>
                  <a:pt x="123825" y="95250"/>
                </a:lnTo>
                <a:lnTo>
                  <a:pt x="123825" y="95250"/>
                </a:lnTo>
                <a:lnTo>
                  <a:pt x="123825" y="104775"/>
                </a:lnTo>
                <a:lnTo>
                  <a:pt x="123825" y="95250"/>
                </a:lnTo>
                <a:lnTo>
                  <a:pt x="123825" y="95250"/>
                </a:lnTo>
                <a:lnTo>
                  <a:pt x="123825" y="95250"/>
                </a:lnTo>
                <a:lnTo>
                  <a:pt x="123825" y="95250"/>
                </a:lnTo>
                <a:lnTo>
                  <a:pt x="123825" y="95250"/>
                </a:lnTo>
                <a:lnTo>
                  <a:pt x="123825" y="104775"/>
                </a:lnTo>
                <a:lnTo>
                  <a:pt x="114300" y="104775"/>
                </a:lnTo>
                <a:lnTo>
                  <a:pt x="114300" y="104775"/>
                </a:lnTo>
                <a:lnTo>
                  <a:pt x="104775" y="114300"/>
                </a:lnTo>
                <a:lnTo>
                  <a:pt x="104775" y="114300"/>
                </a:lnTo>
                <a:lnTo>
                  <a:pt x="104775" y="114300"/>
                </a:lnTo>
                <a:lnTo>
                  <a:pt x="104775" y="114300"/>
                </a:lnTo>
                <a:lnTo>
                  <a:pt x="104775" y="114300"/>
                </a:lnTo>
                <a:lnTo>
                  <a:pt x="104775" y="114300"/>
                </a:lnTo>
                <a:lnTo>
                  <a:pt x="104775" y="114300"/>
                </a:lnTo>
                <a:lnTo>
                  <a:pt x="104775" y="123825"/>
                </a:lnTo>
                <a:lnTo>
                  <a:pt x="104775" y="123825"/>
                </a:lnTo>
                <a:lnTo>
                  <a:pt x="104775" y="114300"/>
                </a:lnTo>
                <a:lnTo>
                  <a:pt x="104775" y="123825"/>
                </a:lnTo>
                <a:lnTo>
                  <a:pt x="104775" y="123825"/>
                </a:lnTo>
                <a:lnTo>
                  <a:pt x="114300" y="123825"/>
                </a:lnTo>
                <a:lnTo>
                  <a:pt x="114300" y="133350"/>
                </a:lnTo>
                <a:lnTo>
                  <a:pt x="114300" y="142875"/>
                </a:lnTo>
                <a:lnTo>
                  <a:pt x="114300" y="142875"/>
                </a:lnTo>
                <a:lnTo>
                  <a:pt x="114300" y="142875"/>
                </a:lnTo>
                <a:lnTo>
                  <a:pt x="123825" y="152400"/>
                </a:lnTo>
                <a:lnTo>
                  <a:pt x="123825" y="152400"/>
                </a:lnTo>
                <a:lnTo>
                  <a:pt x="123825" y="161925"/>
                </a:lnTo>
                <a:lnTo>
                  <a:pt x="123825" y="161925"/>
                </a:lnTo>
                <a:lnTo>
                  <a:pt x="123825" y="161925"/>
                </a:lnTo>
                <a:lnTo>
                  <a:pt x="123825" y="161925"/>
                </a:lnTo>
                <a:lnTo>
                  <a:pt x="123825" y="161925"/>
                </a:lnTo>
                <a:lnTo>
                  <a:pt x="123825" y="161925"/>
                </a:lnTo>
                <a:lnTo>
                  <a:pt x="123825" y="161925"/>
                </a:lnTo>
                <a:lnTo>
                  <a:pt x="123825" y="161925"/>
                </a:lnTo>
                <a:lnTo>
                  <a:pt x="123825" y="161925"/>
                </a:lnTo>
                <a:lnTo>
                  <a:pt x="123825" y="161925"/>
                </a:lnTo>
                <a:lnTo>
                  <a:pt x="133350" y="152400"/>
                </a:lnTo>
                <a:lnTo>
                  <a:pt x="142875" y="152400"/>
                </a:lnTo>
                <a:lnTo>
                  <a:pt x="152400" y="152400"/>
                </a:lnTo>
                <a:lnTo>
                  <a:pt x="161925" y="142875"/>
                </a:lnTo>
                <a:lnTo>
                  <a:pt x="171450" y="142875"/>
                </a:lnTo>
                <a:lnTo>
                  <a:pt x="180975" y="133350"/>
                </a:lnTo>
                <a:lnTo>
                  <a:pt x="190500" y="133350"/>
                </a:lnTo>
                <a:lnTo>
                  <a:pt x="200025" y="133350"/>
                </a:lnTo>
                <a:lnTo>
                  <a:pt x="209550" y="133350"/>
                </a:lnTo>
                <a:lnTo>
                  <a:pt x="209550" y="133350"/>
                </a:lnTo>
                <a:lnTo>
                  <a:pt x="209550" y="133350"/>
                </a:lnTo>
                <a:lnTo>
                  <a:pt x="219075" y="142875"/>
                </a:lnTo>
              </a:path>
            </a:pathLst>
          </a:custGeom>
          <a:ln w="38100" cap="flat" cmpd="sng" algn="ctr">
            <a:solidFill>
              <a:srgbClr val="0000FF"/>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7" name="Freeform 6"/>
          <p:cNvSpPr/>
          <p:nvPr/>
        </p:nvSpPr>
        <p:spPr>
          <a:xfrm>
            <a:off x="3771900" y="2695575"/>
            <a:ext cx="85726" cy="314326"/>
          </a:xfrm>
          <a:custGeom>
            <a:avLst/>
            <a:gdLst/>
            <a:ahLst/>
            <a:cxnLst/>
            <a:rect l="0" t="0" r="0" b="0"/>
            <a:pathLst>
              <a:path w="114301" h="314326">
                <a:moveTo>
                  <a:pt x="19050" y="28575"/>
                </a:moveTo>
                <a:lnTo>
                  <a:pt x="19050" y="28575"/>
                </a:lnTo>
                <a:lnTo>
                  <a:pt x="19050" y="28575"/>
                </a:lnTo>
                <a:lnTo>
                  <a:pt x="9525" y="38100"/>
                </a:lnTo>
                <a:lnTo>
                  <a:pt x="9525" y="47625"/>
                </a:lnTo>
                <a:lnTo>
                  <a:pt x="9525" y="47625"/>
                </a:lnTo>
                <a:lnTo>
                  <a:pt x="0" y="57150"/>
                </a:lnTo>
                <a:lnTo>
                  <a:pt x="0" y="57150"/>
                </a:lnTo>
                <a:lnTo>
                  <a:pt x="0" y="57150"/>
                </a:lnTo>
                <a:lnTo>
                  <a:pt x="0" y="57150"/>
                </a:lnTo>
                <a:lnTo>
                  <a:pt x="0" y="66675"/>
                </a:lnTo>
                <a:lnTo>
                  <a:pt x="0" y="57150"/>
                </a:lnTo>
                <a:lnTo>
                  <a:pt x="0" y="57150"/>
                </a:lnTo>
                <a:lnTo>
                  <a:pt x="0" y="57150"/>
                </a:lnTo>
                <a:lnTo>
                  <a:pt x="0" y="57150"/>
                </a:lnTo>
                <a:lnTo>
                  <a:pt x="9525" y="47625"/>
                </a:lnTo>
                <a:lnTo>
                  <a:pt x="19050" y="38100"/>
                </a:lnTo>
                <a:lnTo>
                  <a:pt x="28575" y="28575"/>
                </a:lnTo>
                <a:lnTo>
                  <a:pt x="38100" y="19050"/>
                </a:lnTo>
                <a:lnTo>
                  <a:pt x="47625" y="19050"/>
                </a:lnTo>
                <a:lnTo>
                  <a:pt x="57150" y="9525"/>
                </a:lnTo>
                <a:lnTo>
                  <a:pt x="57150" y="9525"/>
                </a:lnTo>
                <a:lnTo>
                  <a:pt x="66675" y="0"/>
                </a:lnTo>
                <a:lnTo>
                  <a:pt x="66675" y="9525"/>
                </a:lnTo>
                <a:lnTo>
                  <a:pt x="66675" y="0"/>
                </a:lnTo>
                <a:lnTo>
                  <a:pt x="66675" y="9525"/>
                </a:lnTo>
                <a:lnTo>
                  <a:pt x="66675" y="9525"/>
                </a:lnTo>
                <a:lnTo>
                  <a:pt x="66675" y="9525"/>
                </a:lnTo>
                <a:lnTo>
                  <a:pt x="66675" y="9525"/>
                </a:lnTo>
                <a:lnTo>
                  <a:pt x="66675" y="19050"/>
                </a:lnTo>
                <a:lnTo>
                  <a:pt x="66675" y="19050"/>
                </a:lnTo>
                <a:lnTo>
                  <a:pt x="66675" y="19050"/>
                </a:lnTo>
                <a:lnTo>
                  <a:pt x="66675" y="19050"/>
                </a:lnTo>
                <a:lnTo>
                  <a:pt x="66675" y="19050"/>
                </a:lnTo>
                <a:lnTo>
                  <a:pt x="66675" y="19050"/>
                </a:lnTo>
                <a:lnTo>
                  <a:pt x="66675" y="19050"/>
                </a:lnTo>
                <a:lnTo>
                  <a:pt x="66675" y="19050"/>
                </a:lnTo>
                <a:lnTo>
                  <a:pt x="66675" y="19050"/>
                </a:lnTo>
                <a:lnTo>
                  <a:pt x="66675" y="19050"/>
                </a:lnTo>
                <a:lnTo>
                  <a:pt x="76200" y="19050"/>
                </a:lnTo>
                <a:lnTo>
                  <a:pt x="85725" y="9525"/>
                </a:lnTo>
                <a:lnTo>
                  <a:pt x="85725" y="9525"/>
                </a:lnTo>
                <a:lnTo>
                  <a:pt x="95250" y="9525"/>
                </a:lnTo>
                <a:lnTo>
                  <a:pt x="95250" y="9525"/>
                </a:lnTo>
                <a:lnTo>
                  <a:pt x="104775" y="9525"/>
                </a:lnTo>
                <a:lnTo>
                  <a:pt x="114300" y="19050"/>
                </a:lnTo>
                <a:lnTo>
                  <a:pt x="114300" y="28575"/>
                </a:lnTo>
                <a:lnTo>
                  <a:pt x="114300" y="28575"/>
                </a:lnTo>
                <a:lnTo>
                  <a:pt x="114300" y="38100"/>
                </a:lnTo>
                <a:lnTo>
                  <a:pt x="114300" y="47625"/>
                </a:lnTo>
                <a:lnTo>
                  <a:pt x="114300" y="66675"/>
                </a:lnTo>
                <a:lnTo>
                  <a:pt x="104775" y="76200"/>
                </a:lnTo>
                <a:lnTo>
                  <a:pt x="104775" y="95250"/>
                </a:lnTo>
                <a:lnTo>
                  <a:pt x="95250" y="104775"/>
                </a:lnTo>
                <a:lnTo>
                  <a:pt x="95250" y="114300"/>
                </a:lnTo>
                <a:lnTo>
                  <a:pt x="85725" y="123825"/>
                </a:lnTo>
                <a:lnTo>
                  <a:pt x="85725" y="142875"/>
                </a:lnTo>
                <a:lnTo>
                  <a:pt x="85725" y="152400"/>
                </a:lnTo>
                <a:lnTo>
                  <a:pt x="85725" y="152400"/>
                </a:lnTo>
                <a:lnTo>
                  <a:pt x="85725" y="161925"/>
                </a:lnTo>
                <a:lnTo>
                  <a:pt x="85725" y="171450"/>
                </a:lnTo>
                <a:lnTo>
                  <a:pt x="85725" y="171450"/>
                </a:lnTo>
                <a:lnTo>
                  <a:pt x="85725" y="180975"/>
                </a:lnTo>
                <a:lnTo>
                  <a:pt x="85725" y="190500"/>
                </a:lnTo>
                <a:lnTo>
                  <a:pt x="95250" y="190500"/>
                </a:lnTo>
                <a:lnTo>
                  <a:pt x="95250" y="190500"/>
                </a:lnTo>
                <a:lnTo>
                  <a:pt x="95250" y="200025"/>
                </a:lnTo>
                <a:lnTo>
                  <a:pt x="104775" y="200025"/>
                </a:lnTo>
                <a:lnTo>
                  <a:pt x="104775" y="209550"/>
                </a:lnTo>
                <a:lnTo>
                  <a:pt x="104775" y="209550"/>
                </a:lnTo>
                <a:lnTo>
                  <a:pt x="104775" y="209550"/>
                </a:lnTo>
                <a:lnTo>
                  <a:pt x="104775" y="219075"/>
                </a:lnTo>
                <a:lnTo>
                  <a:pt x="104775" y="219075"/>
                </a:lnTo>
                <a:lnTo>
                  <a:pt x="104775" y="219075"/>
                </a:lnTo>
                <a:lnTo>
                  <a:pt x="104775" y="219075"/>
                </a:lnTo>
                <a:lnTo>
                  <a:pt x="104775" y="228600"/>
                </a:lnTo>
                <a:lnTo>
                  <a:pt x="104775" y="228600"/>
                </a:lnTo>
                <a:lnTo>
                  <a:pt x="104775" y="228600"/>
                </a:lnTo>
                <a:lnTo>
                  <a:pt x="104775" y="238125"/>
                </a:lnTo>
                <a:lnTo>
                  <a:pt x="104775" y="247650"/>
                </a:lnTo>
                <a:lnTo>
                  <a:pt x="95250" y="247650"/>
                </a:lnTo>
                <a:lnTo>
                  <a:pt x="95250" y="257175"/>
                </a:lnTo>
                <a:lnTo>
                  <a:pt x="95250" y="276225"/>
                </a:lnTo>
                <a:lnTo>
                  <a:pt x="85725" y="276225"/>
                </a:lnTo>
                <a:lnTo>
                  <a:pt x="76200" y="285750"/>
                </a:lnTo>
                <a:lnTo>
                  <a:pt x="76200" y="295275"/>
                </a:lnTo>
                <a:lnTo>
                  <a:pt x="66675" y="304800"/>
                </a:lnTo>
                <a:lnTo>
                  <a:pt x="66675" y="304800"/>
                </a:lnTo>
                <a:lnTo>
                  <a:pt x="57150" y="314325"/>
                </a:lnTo>
                <a:lnTo>
                  <a:pt x="57150" y="314325"/>
                </a:lnTo>
                <a:lnTo>
                  <a:pt x="57150" y="314325"/>
                </a:lnTo>
                <a:lnTo>
                  <a:pt x="47625" y="314325"/>
                </a:lnTo>
                <a:lnTo>
                  <a:pt x="47625" y="314325"/>
                </a:lnTo>
                <a:lnTo>
                  <a:pt x="47625" y="314325"/>
                </a:lnTo>
                <a:lnTo>
                  <a:pt x="47625" y="314325"/>
                </a:lnTo>
                <a:lnTo>
                  <a:pt x="47625" y="314325"/>
                </a:lnTo>
                <a:lnTo>
                  <a:pt x="47625" y="314325"/>
                </a:lnTo>
                <a:lnTo>
                  <a:pt x="47625" y="314325"/>
                </a:lnTo>
                <a:lnTo>
                  <a:pt x="47625" y="314325"/>
                </a:lnTo>
                <a:lnTo>
                  <a:pt x="47625" y="314325"/>
                </a:lnTo>
                <a:lnTo>
                  <a:pt x="57150" y="304800"/>
                </a:lnTo>
                <a:lnTo>
                  <a:pt x="57150" y="304800"/>
                </a:lnTo>
                <a:lnTo>
                  <a:pt x="57150" y="304800"/>
                </a:lnTo>
                <a:lnTo>
                  <a:pt x="57150" y="295275"/>
                </a:lnTo>
                <a:lnTo>
                  <a:pt x="66675" y="295275"/>
                </a:lnTo>
                <a:lnTo>
                  <a:pt x="66675" y="295275"/>
                </a:lnTo>
                <a:lnTo>
                  <a:pt x="66675" y="295275"/>
                </a:lnTo>
                <a:lnTo>
                  <a:pt x="66675" y="295275"/>
                </a:lnTo>
                <a:lnTo>
                  <a:pt x="66675" y="295275"/>
                </a:lnTo>
                <a:lnTo>
                  <a:pt x="66675" y="295275"/>
                </a:lnTo>
                <a:lnTo>
                  <a:pt x="66675" y="295275"/>
                </a:lnTo>
                <a:lnTo>
                  <a:pt x="66675" y="295275"/>
                </a:lnTo>
                <a:lnTo>
                  <a:pt x="66675" y="285750"/>
                </a:lnTo>
                <a:lnTo>
                  <a:pt x="66675" y="285750"/>
                </a:lnTo>
                <a:lnTo>
                  <a:pt x="66675" y="285750"/>
                </a:lnTo>
                <a:lnTo>
                  <a:pt x="66675" y="285750"/>
                </a:lnTo>
                <a:lnTo>
                  <a:pt x="57150" y="276225"/>
                </a:lnTo>
                <a:lnTo>
                  <a:pt x="57150" y="266700"/>
                </a:lnTo>
                <a:lnTo>
                  <a:pt x="66675" y="257175"/>
                </a:lnTo>
                <a:lnTo>
                  <a:pt x="66675" y="247650"/>
                </a:lnTo>
                <a:lnTo>
                  <a:pt x="66675" y="238125"/>
                </a:lnTo>
                <a:lnTo>
                  <a:pt x="66675" y="228600"/>
                </a:lnTo>
                <a:lnTo>
                  <a:pt x="76200" y="219075"/>
                </a:lnTo>
                <a:lnTo>
                  <a:pt x="76200" y="200025"/>
                </a:lnTo>
                <a:lnTo>
                  <a:pt x="85725" y="190500"/>
                </a:lnTo>
                <a:lnTo>
                  <a:pt x="85725" y="180975"/>
                </a:lnTo>
                <a:lnTo>
                  <a:pt x="85725" y="171450"/>
                </a:lnTo>
                <a:lnTo>
                  <a:pt x="95250" y="171450"/>
                </a:lnTo>
                <a:lnTo>
                  <a:pt x="95250" y="161925"/>
                </a:lnTo>
                <a:lnTo>
                  <a:pt x="95250" y="161925"/>
                </a:lnTo>
                <a:lnTo>
                  <a:pt x="95250" y="152400"/>
                </a:lnTo>
                <a:lnTo>
                  <a:pt x="95250" y="152400"/>
                </a:lnTo>
                <a:lnTo>
                  <a:pt x="85725" y="152400"/>
                </a:lnTo>
                <a:lnTo>
                  <a:pt x="85725" y="142875"/>
                </a:lnTo>
                <a:lnTo>
                  <a:pt x="85725" y="142875"/>
                </a:lnTo>
                <a:lnTo>
                  <a:pt x="76200" y="133350"/>
                </a:lnTo>
                <a:lnTo>
                  <a:pt x="76200" y="114300"/>
                </a:lnTo>
                <a:lnTo>
                  <a:pt x="76200" y="114300"/>
                </a:lnTo>
                <a:lnTo>
                  <a:pt x="76200" y="95250"/>
                </a:lnTo>
                <a:lnTo>
                  <a:pt x="76200" y="85725"/>
                </a:lnTo>
                <a:lnTo>
                  <a:pt x="76200" y="76200"/>
                </a:lnTo>
                <a:lnTo>
                  <a:pt x="76200" y="57150"/>
                </a:lnTo>
                <a:lnTo>
                  <a:pt x="76200" y="47625"/>
                </a:lnTo>
                <a:lnTo>
                  <a:pt x="76200" y="38100"/>
                </a:lnTo>
                <a:lnTo>
                  <a:pt x="76200" y="28575"/>
                </a:lnTo>
                <a:lnTo>
                  <a:pt x="85725" y="19050"/>
                </a:lnTo>
                <a:lnTo>
                  <a:pt x="85725" y="9525"/>
                </a:lnTo>
                <a:lnTo>
                  <a:pt x="85725" y="9525"/>
                </a:lnTo>
                <a:lnTo>
                  <a:pt x="85725" y="9525"/>
                </a:lnTo>
                <a:lnTo>
                  <a:pt x="85725" y="9525"/>
                </a:lnTo>
                <a:lnTo>
                  <a:pt x="85725" y="9525"/>
                </a:lnTo>
                <a:lnTo>
                  <a:pt x="76200" y="9525"/>
                </a:lnTo>
                <a:lnTo>
                  <a:pt x="76200" y="9525"/>
                </a:lnTo>
                <a:lnTo>
                  <a:pt x="76200" y="9525"/>
                </a:lnTo>
                <a:lnTo>
                  <a:pt x="66675" y="9525"/>
                </a:lnTo>
                <a:lnTo>
                  <a:pt x="66675" y="9525"/>
                </a:lnTo>
                <a:lnTo>
                  <a:pt x="66675" y="0"/>
                </a:lnTo>
                <a:lnTo>
                  <a:pt x="57150" y="9525"/>
                </a:lnTo>
                <a:lnTo>
                  <a:pt x="57150" y="0"/>
                </a:lnTo>
                <a:lnTo>
                  <a:pt x="57150" y="0"/>
                </a:lnTo>
                <a:lnTo>
                  <a:pt x="57150" y="0"/>
                </a:lnTo>
                <a:lnTo>
                  <a:pt x="57150" y="0"/>
                </a:lnTo>
                <a:lnTo>
                  <a:pt x="57150" y="0"/>
                </a:lnTo>
                <a:lnTo>
                  <a:pt x="66675" y="0"/>
                </a:lnTo>
                <a:lnTo>
                  <a:pt x="66675" y="0"/>
                </a:lnTo>
                <a:lnTo>
                  <a:pt x="66675" y="0"/>
                </a:lnTo>
              </a:path>
            </a:pathLst>
          </a:custGeom>
          <a:ln w="38100" cap="flat" cmpd="sng" algn="ctr">
            <a:solidFill>
              <a:srgbClr val="0000FF"/>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Freeform 7"/>
          <p:cNvSpPr/>
          <p:nvPr/>
        </p:nvSpPr>
        <p:spPr>
          <a:xfrm>
            <a:off x="2743200" y="2371726"/>
            <a:ext cx="564357" cy="209551"/>
          </a:xfrm>
          <a:custGeom>
            <a:avLst/>
            <a:gdLst/>
            <a:ahLst/>
            <a:cxnLst/>
            <a:rect l="0" t="0" r="0" b="0"/>
            <a:pathLst>
              <a:path w="752476" h="209551">
                <a:moveTo>
                  <a:pt x="0" y="9525"/>
                </a:moveTo>
                <a:lnTo>
                  <a:pt x="0" y="9525"/>
                </a:lnTo>
                <a:lnTo>
                  <a:pt x="9525" y="0"/>
                </a:lnTo>
                <a:lnTo>
                  <a:pt x="9525" y="0"/>
                </a:lnTo>
                <a:lnTo>
                  <a:pt x="19050" y="0"/>
                </a:lnTo>
                <a:lnTo>
                  <a:pt x="19050" y="0"/>
                </a:lnTo>
                <a:lnTo>
                  <a:pt x="28575" y="0"/>
                </a:lnTo>
                <a:lnTo>
                  <a:pt x="38100" y="0"/>
                </a:lnTo>
                <a:lnTo>
                  <a:pt x="47625" y="9525"/>
                </a:lnTo>
                <a:lnTo>
                  <a:pt x="57150" y="0"/>
                </a:lnTo>
                <a:lnTo>
                  <a:pt x="66675" y="9525"/>
                </a:lnTo>
                <a:lnTo>
                  <a:pt x="76200" y="9525"/>
                </a:lnTo>
                <a:lnTo>
                  <a:pt x="85725" y="9525"/>
                </a:lnTo>
                <a:lnTo>
                  <a:pt x="95250" y="19050"/>
                </a:lnTo>
                <a:lnTo>
                  <a:pt x="114300" y="19050"/>
                </a:lnTo>
                <a:lnTo>
                  <a:pt x="123825" y="19050"/>
                </a:lnTo>
                <a:lnTo>
                  <a:pt x="142875" y="19050"/>
                </a:lnTo>
                <a:lnTo>
                  <a:pt x="152400" y="28575"/>
                </a:lnTo>
                <a:lnTo>
                  <a:pt x="171450" y="28575"/>
                </a:lnTo>
                <a:lnTo>
                  <a:pt x="180975" y="28575"/>
                </a:lnTo>
                <a:lnTo>
                  <a:pt x="200025" y="38100"/>
                </a:lnTo>
                <a:lnTo>
                  <a:pt x="209550" y="38100"/>
                </a:lnTo>
                <a:lnTo>
                  <a:pt x="228600" y="38100"/>
                </a:lnTo>
                <a:lnTo>
                  <a:pt x="238125" y="38100"/>
                </a:lnTo>
                <a:lnTo>
                  <a:pt x="247650" y="47625"/>
                </a:lnTo>
                <a:lnTo>
                  <a:pt x="266700" y="47625"/>
                </a:lnTo>
                <a:lnTo>
                  <a:pt x="276225" y="47625"/>
                </a:lnTo>
                <a:lnTo>
                  <a:pt x="295275" y="57150"/>
                </a:lnTo>
                <a:lnTo>
                  <a:pt x="304800" y="57150"/>
                </a:lnTo>
                <a:lnTo>
                  <a:pt x="323850" y="66675"/>
                </a:lnTo>
                <a:lnTo>
                  <a:pt x="333375" y="66675"/>
                </a:lnTo>
                <a:lnTo>
                  <a:pt x="342900" y="76200"/>
                </a:lnTo>
                <a:lnTo>
                  <a:pt x="361950" y="76200"/>
                </a:lnTo>
                <a:lnTo>
                  <a:pt x="371475" y="85725"/>
                </a:lnTo>
                <a:lnTo>
                  <a:pt x="381000" y="85725"/>
                </a:lnTo>
                <a:lnTo>
                  <a:pt x="390525" y="85725"/>
                </a:lnTo>
                <a:lnTo>
                  <a:pt x="409575" y="95250"/>
                </a:lnTo>
                <a:lnTo>
                  <a:pt x="419100" y="95250"/>
                </a:lnTo>
                <a:lnTo>
                  <a:pt x="428625" y="95250"/>
                </a:lnTo>
                <a:lnTo>
                  <a:pt x="438150" y="104775"/>
                </a:lnTo>
                <a:lnTo>
                  <a:pt x="447675" y="104775"/>
                </a:lnTo>
                <a:lnTo>
                  <a:pt x="457200" y="114300"/>
                </a:lnTo>
                <a:lnTo>
                  <a:pt x="466725" y="114300"/>
                </a:lnTo>
                <a:lnTo>
                  <a:pt x="476250" y="114300"/>
                </a:lnTo>
                <a:lnTo>
                  <a:pt x="485775" y="123825"/>
                </a:lnTo>
                <a:lnTo>
                  <a:pt x="495300" y="123825"/>
                </a:lnTo>
                <a:lnTo>
                  <a:pt x="514350" y="133350"/>
                </a:lnTo>
                <a:lnTo>
                  <a:pt x="523875" y="133350"/>
                </a:lnTo>
                <a:lnTo>
                  <a:pt x="533400" y="133350"/>
                </a:lnTo>
                <a:lnTo>
                  <a:pt x="542925" y="142875"/>
                </a:lnTo>
                <a:lnTo>
                  <a:pt x="561975" y="142875"/>
                </a:lnTo>
                <a:lnTo>
                  <a:pt x="571500" y="142875"/>
                </a:lnTo>
                <a:lnTo>
                  <a:pt x="581025" y="152400"/>
                </a:lnTo>
                <a:lnTo>
                  <a:pt x="600075" y="152400"/>
                </a:lnTo>
                <a:lnTo>
                  <a:pt x="609600" y="161925"/>
                </a:lnTo>
                <a:lnTo>
                  <a:pt x="619125" y="161925"/>
                </a:lnTo>
                <a:lnTo>
                  <a:pt x="628650" y="171450"/>
                </a:lnTo>
                <a:lnTo>
                  <a:pt x="647700" y="171450"/>
                </a:lnTo>
                <a:lnTo>
                  <a:pt x="657225" y="171450"/>
                </a:lnTo>
                <a:lnTo>
                  <a:pt x="666750" y="180975"/>
                </a:lnTo>
                <a:lnTo>
                  <a:pt x="685800" y="180975"/>
                </a:lnTo>
                <a:lnTo>
                  <a:pt x="695325" y="180975"/>
                </a:lnTo>
                <a:lnTo>
                  <a:pt x="704850" y="190500"/>
                </a:lnTo>
                <a:lnTo>
                  <a:pt x="723900" y="200025"/>
                </a:lnTo>
                <a:lnTo>
                  <a:pt x="723900" y="200025"/>
                </a:lnTo>
                <a:lnTo>
                  <a:pt x="733425" y="200025"/>
                </a:lnTo>
                <a:lnTo>
                  <a:pt x="752475" y="209550"/>
                </a:lnTo>
                <a:lnTo>
                  <a:pt x="752475" y="20955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Freeform 8"/>
          <p:cNvSpPr/>
          <p:nvPr/>
        </p:nvSpPr>
        <p:spPr>
          <a:xfrm>
            <a:off x="3293269" y="2533651"/>
            <a:ext cx="100013" cy="114301"/>
          </a:xfrm>
          <a:custGeom>
            <a:avLst/>
            <a:gdLst/>
            <a:ahLst/>
            <a:cxnLst/>
            <a:rect l="0" t="0" r="0" b="0"/>
            <a:pathLst>
              <a:path w="133351" h="114301">
                <a:moveTo>
                  <a:pt x="0" y="0"/>
                </a:moveTo>
                <a:lnTo>
                  <a:pt x="0" y="0"/>
                </a:lnTo>
                <a:lnTo>
                  <a:pt x="0" y="0"/>
                </a:lnTo>
                <a:lnTo>
                  <a:pt x="0" y="0"/>
                </a:lnTo>
                <a:lnTo>
                  <a:pt x="9525" y="0"/>
                </a:lnTo>
                <a:lnTo>
                  <a:pt x="9525" y="0"/>
                </a:lnTo>
                <a:lnTo>
                  <a:pt x="19050" y="0"/>
                </a:lnTo>
                <a:lnTo>
                  <a:pt x="28575" y="9525"/>
                </a:lnTo>
                <a:lnTo>
                  <a:pt x="38100" y="9525"/>
                </a:lnTo>
                <a:lnTo>
                  <a:pt x="38100" y="19050"/>
                </a:lnTo>
                <a:lnTo>
                  <a:pt x="47625" y="19050"/>
                </a:lnTo>
                <a:lnTo>
                  <a:pt x="66675" y="28575"/>
                </a:lnTo>
                <a:lnTo>
                  <a:pt x="76200" y="38100"/>
                </a:lnTo>
                <a:lnTo>
                  <a:pt x="85725" y="38100"/>
                </a:lnTo>
                <a:lnTo>
                  <a:pt x="95250" y="47625"/>
                </a:lnTo>
                <a:lnTo>
                  <a:pt x="104775" y="57150"/>
                </a:lnTo>
                <a:lnTo>
                  <a:pt x="114300" y="57150"/>
                </a:lnTo>
                <a:lnTo>
                  <a:pt x="123825" y="66675"/>
                </a:lnTo>
                <a:lnTo>
                  <a:pt x="133350" y="66675"/>
                </a:lnTo>
                <a:lnTo>
                  <a:pt x="133350" y="76200"/>
                </a:lnTo>
                <a:lnTo>
                  <a:pt x="133350" y="76200"/>
                </a:lnTo>
                <a:lnTo>
                  <a:pt x="133350" y="85725"/>
                </a:lnTo>
                <a:lnTo>
                  <a:pt x="133350" y="85725"/>
                </a:lnTo>
                <a:lnTo>
                  <a:pt x="133350" y="85725"/>
                </a:lnTo>
                <a:lnTo>
                  <a:pt x="133350" y="95250"/>
                </a:lnTo>
                <a:lnTo>
                  <a:pt x="133350" y="95250"/>
                </a:lnTo>
                <a:lnTo>
                  <a:pt x="123825" y="95250"/>
                </a:lnTo>
                <a:lnTo>
                  <a:pt x="123825" y="104775"/>
                </a:lnTo>
                <a:lnTo>
                  <a:pt x="123825" y="104775"/>
                </a:lnTo>
                <a:lnTo>
                  <a:pt x="114300" y="104775"/>
                </a:lnTo>
                <a:lnTo>
                  <a:pt x="114300" y="104775"/>
                </a:lnTo>
                <a:lnTo>
                  <a:pt x="114300" y="114300"/>
                </a:lnTo>
                <a:lnTo>
                  <a:pt x="114300" y="11430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Freeform 9"/>
          <p:cNvSpPr/>
          <p:nvPr/>
        </p:nvSpPr>
        <p:spPr>
          <a:xfrm>
            <a:off x="3464719" y="2667001"/>
            <a:ext cx="292895" cy="57151"/>
          </a:xfrm>
          <a:custGeom>
            <a:avLst/>
            <a:gdLst/>
            <a:ahLst/>
            <a:cxnLst/>
            <a:rect l="0" t="0" r="0" b="0"/>
            <a:pathLst>
              <a:path w="390526" h="57151">
                <a:moveTo>
                  <a:pt x="0" y="0"/>
                </a:moveTo>
                <a:lnTo>
                  <a:pt x="0" y="0"/>
                </a:lnTo>
                <a:lnTo>
                  <a:pt x="0" y="0"/>
                </a:lnTo>
                <a:lnTo>
                  <a:pt x="0" y="0"/>
                </a:lnTo>
                <a:lnTo>
                  <a:pt x="9525" y="0"/>
                </a:lnTo>
                <a:lnTo>
                  <a:pt x="9525" y="0"/>
                </a:lnTo>
                <a:lnTo>
                  <a:pt x="9525" y="0"/>
                </a:lnTo>
                <a:lnTo>
                  <a:pt x="19050" y="0"/>
                </a:lnTo>
                <a:lnTo>
                  <a:pt x="19050" y="0"/>
                </a:lnTo>
                <a:lnTo>
                  <a:pt x="28575" y="9525"/>
                </a:lnTo>
                <a:lnTo>
                  <a:pt x="28575" y="0"/>
                </a:lnTo>
                <a:lnTo>
                  <a:pt x="38100" y="9525"/>
                </a:lnTo>
                <a:lnTo>
                  <a:pt x="47625" y="9525"/>
                </a:lnTo>
                <a:lnTo>
                  <a:pt x="47625" y="9525"/>
                </a:lnTo>
                <a:lnTo>
                  <a:pt x="57150" y="9525"/>
                </a:lnTo>
                <a:lnTo>
                  <a:pt x="66675" y="9525"/>
                </a:lnTo>
                <a:lnTo>
                  <a:pt x="76200" y="9525"/>
                </a:lnTo>
                <a:lnTo>
                  <a:pt x="85725" y="9525"/>
                </a:lnTo>
                <a:lnTo>
                  <a:pt x="95250" y="9525"/>
                </a:lnTo>
                <a:lnTo>
                  <a:pt x="95250" y="19050"/>
                </a:lnTo>
                <a:lnTo>
                  <a:pt x="104775" y="19050"/>
                </a:lnTo>
                <a:lnTo>
                  <a:pt x="114300" y="19050"/>
                </a:lnTo>
                <a:lnTo>
                  <a:pt x="123825" y="19050"/>
                </a:lnTo>
                <a:lnTo>
                  <a:pt x="133350" y="19050"/>
                </a:lnTo>
                <a:lnTo>
                  <a:pt x="142875" y="19050"/>
                </a:lnTo>
                <a:lnTo>
                  <a:pt x="152400" y="28575"/>
                </a:lnTo>
                <a:lnTo>
                  <a:pt x="152400" y="28575"/>
                </a:lnTo>
                <a:lnTo>
                  <a:pt x="161925" y="28575"/>
                </a:lnTo>
                <a:lnTo>
                  <a:pt x="180975" y="28575"/>
                </a:lnTo>
                <a:lnTo>
                  <a:pt x="180975" y="28575"/>
                </a:lnTo>
                <a:lnTo>
                  <a:pt x="190500" y="28575"/>
                </a:lnTo>
                <a:lnTo>
                  <a:pt x="200025" y="38100"/>
                </a:lnTo>
                <a:lnTo>
                  <a:pt x="209550" y="38100"/>
                </a:lnTo>
                <a:lnTo>
                  <a:pt x="219075" y="38100"/>
                </a:lnTo>
                <a:lnTo>
                  <a:pt x="228600" y="38100"/>
                </a:lnTo>
                <a:lnTo>
                  <a:pt x="238125" y="38100"/>
                </a:lnTo>
                <a:lnTo>
                  <a:pt x="238125" y="38100"/>
                </a:lnTo>
                <a:lnTo>
                  <a:pt x="247650" y="38100"/>
                </a:lnTo>
                <a:lnTo>
                  <a:pt x="266700" y="47625"/>
                </a:lnTo>
                <a:lnTo>
                  <a:pt x="276225" y="47625"/>
                </a:lnTo>
                <a:lnTo>
                  <a:pt x="285750" y="47625"/>
                </a:lnTo>
                <a:lnTo>
                  <a:pt x="295275" y="47625"/>
                </a:lnTo>
                <a:lnTo>
                  <a:pt x="304800" y="47625"/>
                </a:lnTo>
                <a:lnTo>
                  <a:pt x="314325" y="47625"/>
                </a:lnTo>
                <a:lnTo>
                  <a:pt x="323850" y="47625"/>
                </a:lnTo>
                <a:lnTo>
                  <a:pt x="333375" y="57150"/>
                </a:lnTo>
                <a:lnTo>
                  <a:pt x="342900" y="47625"/>
                </a:lnTo>
                <a:lnTo>
                  <a:pt x="352425" y="47625"/>
                </a:lnTo>
                <a:lnTo>
                  <a:pt x="352425" y="57150"/>
                </a:lnTo>
                <a:lnTo>
                  <a:pt x="361950" y="47625"/>
                </a:lnTo>
                <a:lnTo>
                  <a:pt x="371475" y="47625"/>
                </a:lnTo>
                <a:lnTo>
                  <a:pt x="381000" y="57150"/>
                </a:lnTo>
                <a:lnTo>
                  <a:pt x="390525" y="57150"/>
                </a:lnTo>
                <a:lnTo>
                  <a:pt x="390525" y="5715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1" name="Freeform 10"/>
          <p:cNvSpPr/>
          <p:nvPr/>
        </p:nvSpPr>
        <p:spPr>
          <a:xfrm>
            <a:off x="3750469" y="2686051"/>
            <a:ext cx="107157" cy="57151"/>
          </a:xfrm>
          <a:custGeom>
            <a:avLst/>
            <a:gdLst/>
            <a:ahLst/>
            <a:cxnLst/>
            <a:rect l="0" t="0" r="0" b="0"/>
            <a:pathLst>
              <a:path w="142876" h="57151">
                <a:moveTo>
                  <a:pt x="0" y="19050"/>
                </a:moveTo>
                <a:lnTo>
                  <a:pt x="0" y="19050"/>
                </a:lnTo>
                <a:lnTo>
                  <a:pt x="9525" y="19050"/>
                </a:lnTo>
                <a:lnTo>
                  <a:pt x="9525" y="9525"/>
                </a:lnTo>
                <a:lnTo>
                  <a:pt x="28575" y="9525"/>
                </a:lnTo>
                <a:lnTo>
                  <a:pt x="38100" y="9525"/>
                </a:lnTo>
                <a:lnTo>
                  <a:pt x="47625" y="9525"/>
                </a:lnTo>
                <a:lnTo>
                  <a:pt x="47625" y="0"/>
                </a:lnTo>
                <a:lnTo>
                  <a:pt x="66675" y="9525"/>
                </a:lnTo>
                <a:lnTo>
                  <a:pt x="76200" y="9525"/>
                </a:lnTo>
                <a:lnTo>
                  <a:pt x="85725" y="9525"/>
                </a:lnTo>
                <a:lnTo>
                  <a:pt x="95250" y="9525"/>
                </a:lnTo>
                <a:lnTo>
                  <a:pt x="104775" y="19050"/>
                </a:lnTo>
                <a:lnTo>
                  <a:pt x="114300" y="9525"/>
                </a:lnTo>
                <a:lnTo>
                  <a:pt x="123825" y="9525"/>
                </a:lnTo>
                <a:lnTo>
                  <a:pt x="133350" y="19050"/>
                </a:lnTo>
                <a:lnTo>
                  <a:pt x="142875" y="19050"/>
                </a:lnTo>
                <a:lnTo>
                  <a:pt x="142875" y="19050"/>
                </a:lnTo>
                <a:lnTo>
                  <a:pt x="142875" y="19050"/>
                </a:lnTo>
                <a:lnTo>
                  <a:pt x="142875" y="19050"/>
                </a:lnTo>
                <a:lnTo>
                  <a:pt x="142875" y="19050"/>
                </a:lnTo>
                <a:lnTo>
                  <a:pt x="142875" y="19050"/>
                </a:lnTo>
                <a:lnTo>
                  <a:pt x="142875" y="28575"/>
                </a:lnTo>
                <a:lnTo>
                  <a:pt x="142875" y="28575"/>
                </a:lnTo>
                <a:lnTo>
                  <a:pt x="133350" y="28575"/>
                </a:lnTo>
                <a:lnTo>
                  <a:pt x="123825" y="38100"/>
                </a:lnTo>
                <a:lnTo>
                  <a:pt x="114300" y="38100"/>
                </a:lnTo>
                <a:lnTo>
                  <a:pt x="114300" y="38100"/>
                </a:lnTo>
                <a:lnTo>
                  <a:pt x="104775" y="47625"/>
                </a:lnTo>
                <a:lnTo>
                  <a:pt x="95250" y="47625"/>
                </a:lnTo>
                <a:lnTo>
                  <a:pt x="85725" y="47625"/>
                </a:lnTo>
                <a:lnTo>
                  <a:pt x="76200" y="57150"/>
                </a:lnTo>
                <a:lnTo>
                  <a:pt x="76200" y="57150"/>
                </a:lnTo>
                <a:lnTo>
                  <a:pt x="66675" y="57150"/>
                </a:lnTo>
                <a:lnTo>
                  <a:pt x="57150" y="57150"/>
                </a:lnTo>
                <a:lnTo>
                  <a:pt x="57150" y="5715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2" name="Freeform 11"/>
          <p:cNvSpPr/>
          <p:nvPr/>
        </p:nvSpPr>
        <p:spPr>
          <a:xfrm>
            <a:off x="3914775" y="2466976"/>
            <a:ext cx="285751" cy="209551"/>
          </a:xfrm>
          <a:custGeom>
            <a:avLst/>
            <a:gdLst/>
            <a:ahLst/>
            <a:cxnLst/>
            <a:rect l="0" t="0" r="0" b="0"/>
            <a:pathLst>
              <a:path w="381001" h="209551">
                <a:moveTo>
                  <a:pt x="9525" y="209550"/>
                </a:moveTo>
                <a:lnTo>
                  <a:pt x="0" y="200025"/>
                </a:lnTo>
                <a:lnTo>
                  <a:pt x="9525" y="200025"/>
                </a:lnTo>
                <a:lnTo>
                  <a:pt x="9525" y="190500"/>
                </a:lnTo>
                <a:lnTo>
                  <a:pt x="9525" y="190500"/>
                </a:lnTo>
                <a:lnTo>
                  <a:pt x="9525" y="190500"/>
                </a:lnTo>
                <a:lnTo>
                  <a:pt x="19050" y="180975"/>
                </a:lnTo>
                <a:lnTo>
                  <a:pt x="19050" y="180975"/>
                </a:lnTo>
                <a:lnTo>
                  <a:pt x="28575" y="180975"/>
                </a:lnTo>
                <a:lnTo>
                  <a:pt x="38100" y="171450"/>
                </a:lnTo>
                <a:lnTo>
                  <a:pt x="47625" y="171450"/>
                </a:lnTo>
                <a:lnTo>
                  <a:pt x="57150" y="171450"/>
                </a:lnTo>
                <a:lnTo>
                  <a:pt x="66675" y="171450"/>
                </a:lnTo>
                <a:lnTo>
                  <a:pt x="76200" y="161925"/>
                </a:lnTo>
                <a:lnTo>
                  <a:pt x="85725" y="161925"/>
                </a:lnTo>
                <a:lnTo>
                  <a:pt x="95250" y="152400"/>
                </a:lnTo>
                <a:lnTo>
                  <a:pt x="104775" y="152400"/>
                </a:lnTo>
                <a:lnTo>
                  <a:pt x="114300" y="142875"/>
                </a:lnTo>
                <a:lnTo>
                  <a:pt x="133350" y="142875"/>
                </a:lnTo>
                <a:lnTo>
                  <a:pt x="142875" y="133350"/>
                </a:lnTo>
                <a:lnTo>
                  <a:pt x="161925" y="133350"/>
                </a:lnTo>
                <a:lnTo>
                  <a:pt x="171450" y="123825"/>
                </a:lnTo>
                <a:lnTo>
                  <a:pt x="180975" y="114300"/>
                </a:lnTo>
                <a:lnTo>
                  <a:pt x="190500" y="114300"/>
                </a:lnTo>
                <a:lnTo>
                  <a:pt x="209550" y="104775"/>
                </a:lnTo>
                <a:lnTo>
                  <a:pt x="219075" y="95250"/>
                </a:lnTo>
                <a:lnTo>
                  <a:pt x="228600" y="95250"/>
                </a:lnTo>
                <a:lnTo>
                  <a:pt x="238125" y="85725"/>
                </a:lnTo>
                <a:lnTo>
                  <a:pt x="247650" y="85725"/>
                </a:lnTo>
                <a:lnTo>
                  <a:pt x="257175" y="76200"/>
                </a:lnTo>
                <a:lnTo>
                  <a:pt x="276225" y="66675"/>
                </a:lnTo>
                <a:lnTo>
                  <a:pt x="285750" y="66675"/>
                </a:lnTo>
                <a:lnTo>
                  <a:pt x="295275" y="57150"/>
                </a:lnTo>
                <a:lnTo>
                  <a:pt x="304800" y="47625"/>
                </a:lnTo>
                <a:lnTo>
                  <a:pt x="314325" y="47625"/>
                </a:lnTo>
                <a:lnTo>
                  <a:pt x="314325" y="38100"/>
                </a:lnTo>
                <a:lnTo>
                  <a:pt x="323850" y="38100"/>
                </a:lnTo>
                <a:lnTo>
                  <a:pt x="333375" y="28575"/>
                </a:lnTo>
                <a:lnTo>
                  <a:pt x="342900" y="28575"/>
                </a:lnTo>
                <a:lnTo>
                  <a:pt x="352425" y="19050"/>
                </a:lnTo>
                <a:lnTo>
                  <a:pt x="352425" y="19050"/>
                </a:lnTo>
                <a:lnTo>
                  <a:pt x="361950" y="9525"/>
                </a:lnTo>
                <a:lnTo>
                  <a:pt x="361950" y="9525"/>
                </a:lnTo>
                <a:lnTo>
                  <a:pt x="371475" y="9525"/>
                </a:lnTo>
                <a:lnTo>
                  <a:pt x="371475" y="9525"/>
                </a:lnTo>
                <a:lnTo>
                  <a:pt x="381000" y="0"/>
                </a:lnTo>
                <a:lnTo>
                  <a:pt x="38100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3" name="Freeform 12"/>
          <p:cNvSpPr/>
          <p:nvPr/>
        </p:nvSpPr>
        <p:spPr>
          <a:xfrm>
            <a:off x="4179094" y="2390775"/>
            <a:ext cx="171451" cy="85726"/>
          </a:xfrm>
          <a:custGeom>
            <a:avLst/>
            <a:gdLst/>
            <a:ahLst/>
            <a:cxnLst/>
            <a:rect l="0" t="0" r="0" b="0"/>
            <a:pathLst>
              <a:path w="228601" h="85726">
                <a:moveTo>
                  <a:pt x="0" y="85725"/>
                </a:moveTo>
                <a:lnTo>
                  <a:pt x="0" y="76200"/>
                </a:lnTo>
                <a:lnTo>
                  <a:pt x="9525" y="76200"/>
                </a:lnTo>
                <a:lnTo>
                  <a:pt x="9525" y="66675"/>
                </a:lnTo>
                <a:lnTo>
                  <a:pt x="19050" y="66675"/>
                </a:lnTo>
                <a:lnTo>
                  <a:pt x="28575" y="66675"/>
                </a:lnTo>
                <a:lnTo>
                  <a:pt x="38100" y="57150"/>
                </a:lnTo>
                <a:lnTo>
                  <a:pt x="38100" y="57150"/>
                </a:lnTo>
                <a:lnTo>
                  <a:pt x="47625" y="57150"/>
                </a:lnTo>
                <a:lnTo>
                  <a:pt x="57150" y="47625"/>
                </a:lnTo>
                <a:lnTo>
                  <a:pt x="57150" y="47625"/>
                </a:lnTo>
                <a:lnTo>
                  <a:pt x="66675" y="38100"/>
                </a:lnTo>
                <a:lnTo>
                  <a:pt x="85725" y="38100"/>
                </a:lnTo>
                <a:lnTo>
                  <a:pt x="95250" y="28575"/>
                </a:lnTo>
                <a:lnTo>
                  <a:pt x="95250" y="28575"/>
                </a:lnTo>
                <a:lnTo>
                  <a:pt x="114300" y="28575"/>
                </a:lnTo>
                <a:lnTo>
                  <a:pt x="123825" y="19050"/>
                </a:lnTo>
                <a:lnTo>
                  <a:pt x="133350" y="19050"/>
                </a:lnTo>
                <a:lnTo>
                  <a:pt x="142875" y="19050"/>
                </a:lnTo>
                <a:lnTo>
                  <a:pt x="161925" y="19050"/>
                </a:lnTo>
                <a:lnTo>
                  <a:pt x="171450" y="9525"/>
                </a:lnTo>
                <a:lnTo>
                  <a:pt x="180975" y="9525"/>
                </a:lnTo>
                <a:lnTo>
                  <a:pt x="190500" y="9525"/>
                </a:lnTo>
                <a:lnTo>
                  <a:pt x="200025" y="9525"/>
                </a:lnTo>
                <a:lnTo>
                  <a:pt x="209550" y="9525"/>
                </a:lnTo>
                <a:lnTo>
                  <a:pt x="219075" y="9525"/>
                </a:lnTo>
                <a:lnTo>
                  <a:pt x="228600" y="0"/>
                </a:lnTo>
                <a:lnTo>
                  <a:pt x="228600" y="0"/>
                </a:lnTo>
                <a:lnTo>
                  <a:pt x="228600" y="9525"/>
                </a:lnTo>
                <a:lnTo>
                  <a:pt x="228600" y="0"/>
                </a:lnTo>
                <a:lnTo>
                  <a:pt x="228600" y="0"/>
                </a:lnTo>
                <a:lnTo>
                  <a:pt x="228600" y="9525"/>
                </a:lnTo>
                <a:lnTo>
                  <a:pt x="228600" y="9525"/>
                </a:lnTo>
                <a:lnTo>
                  <a:pt x="228600" y="9525"/>
                </a:lnTo>
                <a:lnTo>
                  <a:pt x="228600" y="19050"/>
                </a:lnTo>
                <a:lnTo>
                  <a:pt x="219075" y="19050"/>
                </a:lnTo>
                <a:lnTo>
                  <a:pt x="219075" y="28575"/>
                </a:lnTo>
                <a:lnTo>
                  <a:pt x="209550" y="28575"/>
                </a:lnTo>
                <a:lnTo>
                  <a:pt x="209550" y="38100"/>
                </a:lnTo>
                <a:lnTo>
                  <a:pt x="200025" y="38100"/>
                </a:lnTo>
                <a:lnTo>
                  <a:pt x="190500" y="47625"/>
                </a:lnTo>
                <a:lnTo>
                  <a:pt x="190500" y="47625"/>
                </a:lnTo>
                <a:lnTo>
                  <a:pt x="190500" y="57150"/>
                </a:lnTo>
                <a:lnTo>
                  <a:pt x="180975" y="57150"/>
                </a:lnTo>
                <a:lnTo>
                  <a:pt x="180975" y="5715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4" name="Freeform 13"/>
          <p:cNvSpPr/>
          <p:nvPr/>
        </p:nvSpPr>
        <p:spPr>
          <a:xfrm>
            <a:off x="4443413" y="2333626"/>
            <a:ext cx="242888" cy="57151"/>
          </a:xfrm>
          <a:custGeom>
            <a:avLst/>
            <a:gdLst/>
            <a:ahLst/>
            <a:cxnLst/>
            <a:rect l="0" t="0" r="0" b="0"/>
            <a:pathLst>
              <a:path w="323851" h="57151">
                <a:moveTo>
                  <a:pt x="0" y="19050"/>
                </a:moveTo>
                <a:lnTo>
                  <a:pt x="0" y="9525"/>
                </a:lnTo>
                <a:lnTo>
                  <a:pt x="9525" y="9525"/>
                </a:lnTo>
                <a:lnTo>
                  <a:pt x="9525" y="0"/>
                </a:lnTo>
                <a:lnTo>
                  <a:pt x="19050" y="0"/>
                </a:lnTo>
                <a:lnTo>
                  <a:pt x="28575" y="0"/>
                </a:lnTo>
                <a:lnTo>
                  <a:pt x="38100" y="0"/>
                </a:lnTo>
                <a:lnTo>
                  <a:pt x="47625" y="0"/>
                </a:lnTo>
                <a:lnTo>
                  <a:pt x="57150" y="0"/>
                </a:lnTo>
                <a:lnTo>
                  <a:pt x="76200" y="0"/>
                </a:lnTo>
                <a:lnTo>
                  <a:pt x="85725" y="0"/>
                </a:lnTo>
                <a:lnTo>
                  <a:pt x="104775" y="9525"/>
                </a:lnTo>
                <a:lnTo>
                  <a:pt x="123825" y="9525"/>
                </a:lnTo>
                <a:lnTo>
                  <a:pt x="152400" y="9525"/>
                </a:lnTo>
                <a:lnTo>
                  <a:pt x="171450" y="19050"/>
                </a:lnTo>
                <a:lnTo>
                  <a:pt x="190500" y="19050"/>
                </a:lnTo>
                <a:lnTo>
                  <a:pt x="209550" y="28575"/>
                </a:lnTo>
                <a:lnTo>
                  <a:pt x="219075" y="28575"/>
                </a:lnTo>
                <a:lnTo>
                  <a:pt x="238125" y="38100"/>
                </a:lnTo>
                <a:lnTo>
                  <a:pt x="257175" y="38100"/>
                </a:lnTo>
                <a:lnTo>
                  <a:pt x="276225" y="47625"/>
                </a:lnTo>
                <a:lnTo>
                  <a:pt x="285750" y="47625"/>
                </a:lnTo>
                <a:lnTo>
                  <a:pt x="295275" y="47625"/>
                </a:lnTo>
                <a:lnTo>
                  <a:pt x="304800" y="57150"/>
                </a:lnTo>
                <a:lnTo>
                  <a:pt x="314325" y="57150"/>
                </a:lnTo>
                <a:lnTo>
                  <a:pt x="314325" y="57150"/>
                </a:lnTo>
                <a:lnTo>
                  <a:pt x="323850" y="57150"/>
                </a:lnTo>
                <a:lnTo>
                  <a:pt x="323850" y="5715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5" name="Freeform 14"/>
          <p:cNvSpPr/>
          <p:nvPr/>
        </p:nvSpPr>
        <p:spPr>
          <a:xfrm>
            <a:off x="4664869" y="2324101"/>
            <a:ext cx="57151" cy="171451"/>
          </a:xfrm>
          <a:custGeom>
            <a:avLst/>
            <a:gdLst/>
            <a:ahLst/>
            <a:cxnLst/>
            <a:rect l="0" t="0" r="0" b="0"/>
            <a:pathLst>
              <a:path w="76201" h="171451">
                <a:moveTo>
                  <a:pt x="0" y="0"/>
                </a:moveTo>
                <a:lnTo>
                  <a:pt x="0" y="9525"/>
                </a:lnTo>
                <a:lnTo>
                  <a:pt x="0" y="9525"/>
                </a:lnTo>
                <a:lnTo>
                  <a:pt x="9525" y="19050"/>
                </a:lnTo>
                <a:lnTo>
                  <a:pt x="19050" y="28575"/>
                </a:lnTo>
                <a:lnTo>
                  <a:pt x="28575" y="28575"/>
                </a:lnTo>
                <a:lnTo>
                  <a:pt x="38100" y="47625"/>
                </a:lnTo>
                <a:lnTo>
                  <a:pt x="47625" y="57150"/>
                </a:lnTo>
                <a:lnTo>
                  <a:pt x="57150" y="76200"/>
                </a:lnTo>
                <a:lnTo>
                  <a:pt x="66675" y="85725"/>
                </a:lnTo>
                <a:lnTo>
                  <a:pt x="66675" y="104775"/>
                </a:lnTo>
                <a:lnTo>
                  <a:pt x="76200" y="114300"/>
                </a:lnTo>
                <a:lnTo>
                  <a:pt x="76200" y="123825"/>
                </a:lnTo>
                <a:lnTo>
                  <a:pt x="76200" y="133350"/>
                </a:lnTo>
                <a:lnTo>
                  <a:pt x="76200" y="142875"/>
                </a:lnTo>
                <a:lnTo>
                  <a:pt x="76200" y="152400"/>
                </a:lnTo>
                <a:lnTo>
                  <a:pt x="76200" y="161925"/>
                </a:lnTo>
                <a:lnTo>
                  <a:pt x="66675" y="171450"/>
                </a:lnTo>
                <a:lnTo>
                  <a:pt x="66675" y="17145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6" name="Freeform 15"/>
          <p:cNvSpPr/>
          <p:nvPr/>
        </p:nvSpPr>
        <p:spPr>
          <a:xfrm>
            <a:off x="3550444" y="2790825"/>
            <a:ext cx="42863" cy="47626"/>
          </a:xfrm>
          <a:custGeom>
            <a:avLst/>
            <a:gdLst/>
            <a:ahLst/>
            <a:cxnLst/>
            <a:rect l="0" t="0" r="0" b="0"/>
            <a:pathLst>
              <a:path w="57151" h="47626">
                <a:moveTo>
                  <a:pt x="19050" y="19050"/>
                </a:moveTo>
                <a:lnTo>
                  <a:pt x="19050" y="9525"/>
                </a:lnTo>
                <a:lnTo>
                  <a:pt x="28575" y="19050"/>
                </a:lnTo>
                <a:lnTo>
                  <a:pt x="28575" y="19050"/>
                </a:lnTo>
                <a:lnTo>
                  <a:pt x="38100" y="19050"/>
                </a:lnTo>
                <a:lnTo>
                  <a:pt x="38100" y="19050"/>
                </a:lnTo>
                <a:lnTo>
                  <a:pt x="47625" y="19050"/>
                </a:lnTo>
                <a:lnTo>
                  <a:pt x="47625" y="19050"/>
                </a:lnTo>
                <a:lnTo>
                  <a:pt x="47625" y="28575"/>
                </a:lnTo>
                <a:lnTo>
                  <a:pt x="57150" y="28575"/>
                </a:lnTo>
                <a:lnTo>
                  <a:pt x="57150" y="28575"/>
                </a:lnTo>
                <a:lnTo>
                  <a:pt x="57150" y="28575"/>
                </a:lnTo>
                <a:lnTo>
                  <a:pt x="57150" y="38100"/>
                </a:lnTo>
                <a:lnTo>
                  <a:pt x="57150" y="38100"/>
                </a:lnTo>
                <a:lnTo>
                  <a:pt x="57150" y="38100"/>
                </a:lnTo>
                <a:lnTo>
                  <a:pt x="57150" y="47625"/>
                </a:lnTo>
                <a:lnTo>
                  <a:pt x="57150" y="47625"/>
                </a:lnTo>
                <a:lnTo>
                  <a:pt x="47625" y="47625"/>
                </a:lnTo>
                <a:lnTo>
                  <a:pt x="47625" y="47625"/>
                </a:lnTo>
                <a:lnTo>
                  <a:pt x="38100" y="47625"/>
                </a:lnTo>
                <a:lnTo>
                  <a:pt x="38100" y="47625"/>
                </a:lnTo>
                <a:lnTo>
                  <a:pt x="38100" y="47625"/>
                </a:lnTo>
                <a:lnTo>
                  <a:pt x="28575" y="47625"/>
                </a:lnTo>
                <a:lnTo>
                  <a:pt x="28575" y="38100"/>
                </a:lnTo>
                <a:lnTo>
                  <a:pt x="19050" y="38100"/>
                </a:lnTo>
                <a:lnTo>
                  <a:pt x="19050" y="38100"/>
                </a:lnTo>
                <a:lnTo>
                  <a:pt x="9525" y="28575"/>
                </a:lnTo>
                <a:lnTo>
                  <a:pt x="9525" y="28575"/>
                </a:lnTo>
                <a:lnTo>
                  <a:pt x="9525" y="28575"/>
                </a:lnTo>
                <a:lnTo>
                  <a:pt x="0" y="19050"/>
                </a:lnTo>
                <a:lnTo>
                  <a:pt x="0" y="19050"/>
                </a:lnTo>
                <a:lnTo>
                  <a:pt x="0" y="19050"/>
                </a:lnTo>
                <a:lnTo>
                  <a:pt x="0" y="9525"/>
                </a:lnTo>
                <a:lnTo>
                  <a:pt x="0" y="9525"/>
                </a:lnTo>
                <a:lnTo>
                  <a:pt x="0" y="9525"/>
                </a:lnTo>
                <a:lnTo>
                  <a:pt x="0" y="9525"/>
                </a:lnTo>
                <a:lnTo>
                  <a:pt x="9525" y="0"/>
                </a:lnTo>
                <a:lnTo>
                  <a:pt x="9525" y="9525"/>
                </a:lnTo>
                <a:lnTo>
                  <a:pt x="19050" y="9525"/>
                </a:lnTo>
                <a:lnTo>
                  <a:pt x="19050" y="9525"/>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7" name="Freeform 16"/>
          <p:cNvSpPr/>
          <p:nvPr/>
        </p:nvSpPr>
        <p:spPr>
          <a:xfrm>
            <a:off x="3621882" y="2809876"/>
            <a:ext cx="42863" cy="38101"/>
          </a:xfrm>
          <a:custGeom>
            <a:avLst/>
            <a:gdLst/>
            <a:ahLst/>
            <a:cxnLst/>
            <a:rect l="0" t="0" r="0" b="0"/>
            <a:pathLst>
              <a:path w="57151" h="38101">
                <a:moveTo>
                  <a:pt x="0" y="19050"/>
                </a:moveTo>
                <a:lnTo>
                  <a:pt x="0" y="19050"/>
                </a:lnTo>
                <a:lnTo>
                  <a:pt x="0" y="19050"/>
                </a:lnTo>
                <a:lnTo>
                  <a:pt x="0" y="19050"/>
                </a:lnTo>
                <a:lnTo>
                  <a:pt x="0" y="9525"/>
                </a:lnTo>
                <a:lnTo>
                  <a:pt x="0" y="9525"/>
                </a:lnTo>
                <a:lnTo>
                  <a:pt x="9525" y="9525"/>
                </a:lnTo>
                <a:lnTo>
                  <a:pt x="9525" y="9525"/>
                </a:lnTo>
                <a:lnTo>
                  <a:pt x="19050" y="9525"/>
                </a:lnTo>
                <a:lnTo>
                  <a:pt x="19050" y="9525"/>
                </a:lnTo>
                <a:lnTo>
                  <a:pt x="28575" y="9525"/>
                </a:lnTo>
                <a:lnTo>
                  <a:pt x="28575" y="9525"/>
                </a:lnTo>
                <a:lnTo>
                  <a:pt x="28575" y="9525"/>
                </a:lnTo>
                <a:lnTo>
                  <a:pt x="38100" y="19050"/>
                </a:lnTo>
                <a:lnTo>
                  <a:pt x="38100" y="19050"/>
                </a:lnTo>
                <a:lnTo>
                  <a:pt x="47625" y="19050"/>
                </a:lnTo>
                <a:lnTo>
                  <a:pt x="47625" y="28575"/>
                </a:lnTo>
                <a:lnTo>
                  <a:pt x="57150" y="28575"/>
                </a:lnTo>
                <a:lnTo>
                  <a:pt x="57150" y="28575"/>
                </a:lnTo>
                <a:lnTo>
                  <a:pt x="57150" y="28575"/>
                </a:lnTo>
                <a:lnTo>
                  <a:pt x="57150" y="28575"/>
                </a:lnTo>
                <a:lnTo>
                  <a:pt x="57150" y="28575"/>
                </a:lnTo>
                <a:lnTo>
                  <a:pt x="57150" y="38100"/>
                </a:lnTo>
                <a:lnTo>
                  <a:pt x="47625" y="38100"/>
                </a:lnTo>
                <a:lnTo>
                  <a:pt x="47625" y="38100"/>
                </a:lnTo>
                <a:lnTo>
                  <a:pt x="47625" y="38100"/>
                </a:lnTo>
                <a:lnTo>
                  <a:pt x="38100" y="38100"/>
                </a:lnTo>
                <a:lnTo>
                  <a:pt x="38100" y="38100"/>
                </a:lnTo>
                <a:lnTo>
                  <a:pt x="38100" y="38100"/>
                </a:lnTo>
                <a:lnTo>
                  <a:pt x="28575" y="38100"/>
                </a:lnTo>
                <a:lnTo>
                  <a:pt x="28575" y="38100"/>
                </a:lnTo>
                <a:lnTo>
                  <a:pt x="28575" y="28575"/>
                </a:lnTo>
                <a:lnTo>
                  <a:pt x="28575" y="28575"/>
                </a:lnTo>
                <a:lnTo>
                  <a:pt x="19050" y="28575"/>
                </a:lnTo>
                <a:lnTo>
                  <a:pt x="19050" y="19050"/>
                </a:lnTo>
                <a:lnTo>
                  <a:pt x="19050" y="19050"/>
                </a:lnTo>
                <a:lnTo>
                  <a:pt x="19050" y="19050"/>
                </a:lnTo>
                <a:lnTo>
                  <a:pt x="19050" y="9525"/>
                </a:lnTo>
                <a:lnTo>
                  <a:pt x="19050" y="9525"/>
                </a:lnTo>
                <a:lnTo>
                  <a:pt x="19050" y="9525"/>
                </a:lnTo>
                <a:lnTo>
                  <a:pt x="19050" y="0"/>
                </a:lnTo>
                <a:lnTo>
                  <a:pt x="19050" y="0"/>
                </a:lnTo>
                <a:lnTo>
                  <a:pt x="28575" y="0"/>
                </a:lnTo>
                <a:lnTo>
                  <a:pt x="28575"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8" name="Freeform 17"/>
          <p:cNvSpPr/>
          <p:nvPr/>
        </p:nvSpPr>
        <p:spPr>
          <a:xfrm>
            <a:off x="3700462" y="2800351"/>
            <a:ext cx="64295" cy="57151"/>
          </a:xfrm>
          <a:custGeom>
            <a:avLst/>
            <a:gdLst/>
            <a:ahLst/>
            <a:cxnLst/>
            <a:rect l="0" t="0" r="0" b="0"/>
            <a:pathLst>
              <a:path w="85726" h="57151">
                <a:moveTo>
                  <a:pt x="0" y="28575"/>
                </a:moveTo>
                <a:lnTo>
                  <a:pt x="0" y="28575"/>
                </a:lnTo>
                <a:lnTo>
                  <a:pt x="0" y="19050"/>
                </a:lnTo>
                <a:lnTo>
                  <a:pt x="0" y="19050"/>
                </a:lnTo>
                <a:lnTo>
                  <a:pt x="0" y="19050"/>
                </a:lnTo>
                <a:lnTo>
                  <a:pt x="0" y="19050"/>
                </a:lnTo>
                <a:lnTo>
                  <a:pt x="0" y="19050"/>
                </a:lnTo>
                <a:lnTo>
                  <a:pt x="0" y="19050"/>
                </a:lnTo>
                <a:lnTo>
                  <a:pt x="0" y="19050"/>
                </a:lnTo>
                <a:lnTo>
                  <a:pt x="9525" y="19050"/>
                </a:lnTo>
                <a:lnTo>
                  <a:pt x="9525" y="19050"/>
                </a:lnTo>
                <a:lnTo>
                  <a:pt x="19050" y="19050"/>
                </a:lnTo>
                <a:lnTo>
                  <a:pt x="19050" y="19050"/>
                </a:lnTo>
                <a:lnTo>
                  <a:pt x="28575" y="9525"/>
                </a:lnTo>
                <a:lnTo>
                  <a:pt x="38100" y="19050"/>
                </a:lnTo>
                <a:lnTo>
                  <a:pt x="47625" y="19050"/>
                </a:lnTo>
                <a:lnTo>
                  <a:pt x="47625" y="19050"/>
                </a:lnTo>
                <a:lnTo>
                  <a:pt x="57150" y="19050"/>
                </a:lnTo>
                <a:lnTo>
                  <a:pt x="66675" y="28575"/>
                </a:lnTo>
                <a:lnTo>
                  <a:pt x="66675" y="28575"/>
                </a:lnTo>
                <a:lnTo>
                  <a:pt x="76200" y="38100"/>
                </a:lnTo>
                <a:lnTo>
                  <a:pt x="85725" y="38100"/>
                </a:lnTo>
                <a:lnTo>
                  <a:pt x="85725" y="38100"/>
                </a:lnTo>
                <a:lnTo>
                  <a:pt x="85725" y="38100"/>
                </a:lnTo>
                <a:lnTo>
                  <a:pt x="85725" y="47625"/>
                </a:lnTo>
                <a:lnTo>
                  <a:pt x="85725" y="47625"/>
                </a:lnTo>
                <a:lnTo>
                  <a:pt x="85725" y="47625"/>
                </a:lnTo>
                <a:lnTo>
                  <a:pt x="85725" y="47625"/>
                </a:lnTo>
                <a:lnTo>
                  <a:pt x="85725" y="57150"/>
                </a:lnTo>
                <a:lnTo>
                  <a:pt x="76200" y="57150"/>
                </a:lnTo>
                <a:lnTo>
                  <a:pt x="76200" y="57150"/>
                </a:lnTo>
                <a:lnTo>
                  <a:pt x="66675" y="57150"/>
                </a:lnTo>
                <a:lnTo>
                  <a:pt x="66675" y="57150"/>
                </a:lnTo>
                <a:lnTo>
                  <a:pt x="66675" y="57150"/>
                </a:lnTo>
                <a:lnTo>
                  <a:pt x="57150" y="57150"/>
                </a:lnTo>
                <a:lnTo>
                  <a:pt x="47625" y="47625"/>
                </a:lnTo>
                <a:lnTo>
                  <a:pt x="47625" y="47625"/>
                </a:lnTo>
                <a:lnTo>
                  <a:pt x="38100" y="47625"/>
                </a:lnTo>
                <a:lnTo>
                  <a:pt x="38100" y="47625"/>
                </a:lnTo>
                <a:lnTo>
                  <a:pt x="38100" y="38100"/>
                </a:lnTo>
                <a:lnTo>
                  <a:pt x="28575" y="38100"/>
                </a:lnTo>
                <a:lnTo>
                  <a:pt x="28575" y="38100"/>
                </a:lnTo>
                <a:lnTo>
                  <a:pt x="28575" y="28575"/>
                </a:lnTo>
                <a:lnTo>
                  <a:pt x="28575" y="28575"/>
                </a:lnTo>
                <a:lnTo>
                  <a:pt x="28575" y="28575"/>
                </a:lnTo>
                <a:lnTo>
                  <a:pt x="28575" y="19050"/>
                </a:lnTo>
                <a:lnTo>
                  <a:pt x="28575" y="9525"/>
                </a:lnTo>
                <a:lnTo>
                  <a:pt x="28575" y="9525"/>
                </a:lnTo>
                <a:lnTo>
                  <a:pt x="28575" y="9525"/>
                </a:lnTo>
                <a:lnTo>
                  <a:pt x="28575" y="9525"/>
                </a:lnTo>
                <a:lnTo>
                  <a:pt x="38100" y="0"/>
                </a:lnTo>
                <a:lnTo>
                  <a:pt x="3810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9" name="Freeform 18"/>
          <p:cNvSpPr/>
          <p:nvPr/>
        </p:nvSpPr>
        <p:spPr>
          <a:xfrm>
            <a:off x="3807619" y="2819400"/>
            <a:ext cx="64295" cy="47626"/>
          </a:xfrm>
          <a:custGeom>
            <a:avLst/>
            <a:gdLst/>
            <a:ahLst/>
            <a:cxnLst/>
            <a:rect l="0" t="0" r="0" b="0"/>
            <a:pathLst>
              <a:path w="85726" h="47626">
                <a:moveTo>
                  <a:pt x="0" y="47625"/>
                </a:moveTo>
                <a:lnTo>
                  <a:pt x="0" y="38100"/>
                </a:lnTo>
                <a:lnTo>
                  <a:pt x="0" y="38100"/>
                </a:lnTo>
                <a:lnTo>
                  <a:pt x="0" y="38100"/>
                </a:lnTo>
                <a:lnTo>
                  <a:pt x="0" y="28575"/>
                </a:lnTo>
                <a:lnTo>
                  <a:pt x="0" y="28575"/>
                </a:lnTo>
                <a:lnTo>
                  <a:pt x="0" y="28575"/>
                </a:lnTo>
                <a:lnTo>
                  <a:pt x="0" y="28575"/>
                </a:lnTo>
                <a:lnTo>
                  <a:pt x="0" y="28575"/>
                </a:lnTo>
                <a:lnTo>
                  <a:pt x="0" y="19050"/>
                </a:lnTo>
                <a:lnTo>
                  <a:pt x="0" y="19050"/>
                </a:lnTo>
                <a:lnTo>
                  <a:pt x="9525" y="19050"/>
                </a:lnTo>
                <a:lnTo>
                  <a:pt x="9525" y="19050"/>
                </a:lnTo>
                <a:lnTo>
                  <a:pt x="19050" y="9525"/>
                </a:lnTo>
                <a:lnTo>
                  <a:pt x="19050" y="9525"/>
                </a:lnTo>
                <a:lnTo>
                  <a:pt x="19050" y="19050"/>
                </a:lnTo>
                <a:lnTo>
                  <a:pt x="28575" y="9525"/>
                </a:lnTo>
                <a:lnTo>
                  <a:pt x="38100" y="19050"/>
                </a:lnTo>
                <a:lnTo>
                  <a:pt x="47625" y="19050"/>
                </a:lnTo>
                <a:lnTo>
                  <a:pt x="57150" y="19050"/>
                </a:lnTo>
                <a:lnTo>
                  <a:pt x="66675" y="28575"/>
                </a:lnTo>
                <a:lnTo>
                  <a:pt x="66675" y="28575"/>
                </a:lnTo>
                <a:lnTo>
                  <a:pt x="76200" y="38100"/>
                </a:lnTo>
                <a:lnTo>
                  <a:pt x="76200" y="38100"/>
                </a:lnTo>
                <a:lnTo>
                  <a:pt x="76200" y="38100"/>
                </a:lnTo>
                <a:lnTo>
                  <a:pt x="85725" y="47625"/>
                </a:lnTo>
                <a:lnTo>
                  <a:pt x="85725" y="38100"/>
                </a:lnTo>
                <a:lnTo>
                  <a:pt x="85725" y="47625"/>
                </a:lnTo>
                <a:lnTo>
                  <a:pt x="85725" y="47625"/>
                </a:lnTo>
                <a:lnTo>
                  <a:pt x="76200" y="47625"/>
                </a:lnTo>
                <a:lnTo>
                  <a:pt x="76200" y="47625"/>
                </a:lnTo>
                <a:lnTo>
                  <a:pt x="66675" y="47625"/>
                </a:lnTo>
                <a:lnTo>
                  <a:pt x="66675" y="47625"/>
                </a:lnTo>
                <a:lnTo>
                  <a:pt x="66675" y="38100"/>
                </a:lnTo>
                <a:lnTo>
                  <a:pt x="57150" y="38100"/>
                </a:lnTo>
                <a:lnTo>
                  <a:pt x="47625" y="38100"/>
                </a:lnTo>
                <a:lnTo>
                  <a:pt x="38100" y="28575"/>
                </a:lnTo>
                <a:lnTo>
                  <a:pt x="38100" y="28575"/>
                </a:lnTo>
                <a:lnTo>
                  <a:pt x="28575" y="28575"/>
                </a:lnTo>
                <a:lnTo>
                  <a:pt x="28575" y="19050"/>
                </a:lnTo>
                <a:lnTo>
                  <a:pt x="19050" y="19050"/>
                </a:lnTo>
                <a:lnTo>
                  <a:pt x="19050" y="19050"/>
                </a:lnTo>
                <a:lnTo>
                  <a:pt x="19050" y="9525"/>
                </a:lnTo>
                <a:lnTo>
                  <a:pt x="19050" y="0"/>
                </a:lnTo>
                <a:lnTo>
                  <a:pt x="9525" y="0"/>
                </a:lnTo>
                <a:lnTo>
                  <a:pt x="9525" y="0"/>
                </a:lnTo>
                <a:lnTo>
                  <a:pt x="19050" y="0"/>
                </a:lnTo>
                <a:lnTo>
                  <a:pt x="1905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0" name="Freeform 19"/>
          <p:cNvSpPr/>
          <p:nvPr/>
        </p:nvSpPr>
        <p:spPr>
          <a:xfrm>
            <a:off x="3914775" y="2838450"/>
            <a:ext cx="57151" cy="47626"/>
          </a:xfrm>
          <a:custGeom>
            <a:avLst/>
            <a:gdLst/>
            <a:ahLst/>
            <a:cxnLst/>
            <a:rect l="0" t="0" r="0" b="0"/>
            <a:pathLst>
              <a:path w="76201" h="47626">
                <a:moveTo>
                  <a:pt x="0" y="28575"/>
                </a:moveTo>
                <a:lnTo>
                  <a:pt x="0" y="28575"/>
                </a:lnTo>
                <a:lnTo>
                  <a:pt x="0" y="19050"/>
                </a:lnTo>
                <a:lnTo>
                  <a:pt x="0" y="19050"/>
                </a:lnTo>
                <a:lnTo>
                  <a:pt x="0" y="19050"/>
                </a:lnTo>
                <a:lnTo>
                  <a:pt x="0" y="19050"/>
                </a:lnTo>
                <a:lnTo>
                  <a:pt x="0" y="19050"/>
                </a:lnTo>
                <a:lnTo>
                  <a:pt x="0" y="19050"/>
                </a:lnTo>
                <a:lnTo>
                  <a:pt x="0" y="19050"/>
                </a:lnTo>
                <a:lnTo>
                  <a:pt x="9525" y="9525"/>
                </a:lnTo>
                <a:lnTo>
                  <a:pt x="9525" y="9525"/>
                </a:lnTo>
                <a:lnTo>
                  <a:pt x="19050" y="9525"/>
                </a:lnTo>
                <a:lnTo>
                  <a:pt x="19050" y="9525"/>
                </a:lnTo>
                <a:lnTo>
                  <a:pt x="28575" y="9525"/>
                </a:lnTo>
                <a:lnTo>
                  <a:pt x="28575" y="9525"/>
                </a:lnTo>
                <a:lnTo>
                  <a:pt x="38100" y="9525"/>
                </a:lnTo>
                <a:lnTo>
                  <a:pt x="38100" y="9525"/>
                </a:lnTo>
                <a:lnTo>
                  <a:pt x="47625" y="19050"/>
                </a:lnTo>
                <a:lnTo>
                  <a:pt x="57150" y="19050"/>
                </a:lnTo>
                <a:lnTo>
                  <a:pt x="57150" y="19050"/>
                </a:lnTo>
                <a:lnTo>
                  <a:pt x="66675" y="28575"/>
                </a:lnTo>
                <a:lnTo>
                  <a:pt x="66675" y="28575"/>
                </a:lnTo>
                <a:lnTo>
                  <a:pt x="66675" y="28575"/>
                </a:lnTo>
                <a:lnTo>
                  <a:pt x="66675" y="38100"/>
                </a:lnTo>
                <a:lnTo>
                  <a:pt x="76200" y="38100"/>
                </a:lnTo>
                <a:lnTo>
                  <a:pt x="76200" y="38100"/>
                </a:lnTo>
                <a:lnTo>
                  <a:pt x="76200" y="47625"/>
                </a:lnTo>
                <a:lnTo>
                  <a:pt x="76200" y="47625"/>
                </a:lnTo>
                <a:lnTo>
                  <a:pt x="76200" y="47625"/>
                </a:lnTo>
                <a:lnTo>
                  <a:pt x="66675" y="47625"/>
                </a:lnTo>
                <a:lnTo>
                  <a:pt x="66675" y="47625"/>
                </a:lnTo>
                <a:lnTo>
                  <a:pt x="66675" y="47625"/>
                </a:lnTo>
                <a:lnTo>
                  <a:pt x="66675" y="47625"/>
                </a:lnTo>
                <a:lnTo>
                  <a:pt x="57150" y="47625"/>
                </a:lnTo>
                <a:lnTo>
                  <a:pt x="57150" y="47625"/>
                </a:lnTo>
                <a:lnTo>
                  <a:pt x="47625" y="38100"/>
                </a:lnTo>
                <a:lnTo>
                  <a:pt x="47625" y="38100"/>
                </a:lnTo>
                <a:lnTo>
                  <a:pt x="47625" y="28575"/>
                </a:lnTo>
                <a:lnTo>
                  <a:pt x="38100" y="28575"/>
                </a:lnTo>
                <a:lnTo>
                  <a:pt x="38100" y="19050"/>
                </a:lnTo>
                <a:lnTo>
                  <a:pt x="38100" y="19050"/>
                </a:lnTo>
                <a:lnTo>
                  <a:pt x="38100" y="9525"/>
                </a:lnTo>
                <a:lnTo>
                  <a:pt x="38100" y="9525"/>
                </a:lnTo>
                <a:lnTo>
                  <a:pt x="38100" y="9525"/>
                </a:lnTo>
                <a:lnTo>
                  <a:pt x="38100" y="0"/>
                </a:lnTo>
                <a:lnTo>
                  <a:pt x="38100" y="0"/>
                </a:lnTo>
                <a:lnTo>
                  <a:pt x="38100" y="0"/>
                </a:lnTo>
                <a:lnTo>
                  <a:pt x="47625" y="0"/>
                </a:lnTo>
                <a:lnTo>
                  <a:pt x="57150" y="0"/>
                </a:lnTo>
                <a:lnTo>
                  <a:pt x="66675" y="0"/>
                </a:lnTo>
                <a:lnTo>
                  <a:pt x="66675"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1" name="Freeform 20"/>
          <p:cNvSpPr/>
          <p:nvPr/>
        </p:nvSpPr>
        <p:spPr>
          <a:xfrm>
            <a:off x="3521869" y="2838450"/>
            <a:ext cx="100013" cy="47626"/>
          </a:xfrm>
          <a:custGeom>
            <a:avLst/>
            <a:gdLst/>
            <a:ahLst/>
            <a:cxnLst/>
            <a:rect l="0" t="0" r="0" b="0"/>
            <a:pathLst>
              <a:path w="133351" h="47626">
                <a:moveTo>
                  <a:pt x="38100" y="47625"/>
                </a:moveTo>
                <a:lnTo>
                  <a:pt x="28575" y="38100"/>
                </a:lnTo>
                <a:lnTo>
                  <a:pt x="28575" y="38100"/>
                </a:lnTo>
                <a:lnTo>
                  <a:pt x="28575" y="28575"/>
                </a:lnTo>
                <a:lnTo>
                  <a:pt x="28575" y="28575"/>
                </a:lnTo>
                <a:lnTo>
                  <a:pt x="28575" y="19050"/>
                </a:lnTo>
                <a:lnTo>
                  <a:pt x="38100" y="19050"/>
                </a:lnTo>
                <a:lnTo>
                  <a:pt x="38100" y="19050"/>
                </a:lnTo>
                <a:lnTo>
                  <a:pt x="47625" y="9525"/>
                </a:lnTo>
                <a:lnTo>
                  <a:pt x="47625" y="9525"/>
                </a:lnTo>
                <a:lnTo>
                  <a:pt x="57150" y="9525"/>
                </a:lnTo>
                <a:lnTo>
                  <a:pt x="66675" y="9525"/>
                </a:lnTo>
                <a:lnTo>
                  <a:pt x="66675" y="9525"/>
                </a:lnTo>
                <a:lnTo>
                  <a:pt x="76200" y="9525"/>
                </a:lnTo>
                <a:lnTo>
                  <a:pt x="85725" y="9525"/>
                </a:lnTo>
                <a:lnTo>
                  <a:pt x="95250" y="9525"/>
                </a:lnTo>
                <a:lnTo>
                  <a:pt x="104775" y="9525"/>
                </a:lnTo>
                <a:lnTo>
                  <a:pt x="114300" y="9525"/>
                </a:lnTo>
                <a:lnTo>
                  <a:pt x="123825" y="19050"/>
                </a:lnTo>
                <a:lnTo>
                  <a:pt x="123825" y="19050"/>
                </a:lnTo>
                <a:lnTo>
                  <a:pt x="133350" y="28575"/>
                </a:lnTo>
                <a:lnTo>
                  <a:pt x="133350" y="28575"/>
                </a:lnTo>
                <a:lnTo>
                  <a:pt x="133350" y="28575"/>
                </a:lnTo>
                <a:lnTo>
                  <a:pt x="133350" y="28575"/>
                </a:lnTo>
                <a:lnTo>
                  <a:pt x="133350" y="38100"/>
                </a:lnTo>
                <a:lnTo>
                  <a:pt x="123825" y="38100"/>
                </a:lnTo>
                <a:lnTo>
                  <a:pt x="123825" y="38100"/>
                </a:lnTo>
                <a:lnTo>
                  <a:pt x="114300" y="47625"/>
                </a:lnTo>
                <a:lnTo>
                  <a:pt x="114300" y="47625"/>
                </a:lnTo>
                <a:lnTo>
                  <a:pt x="104775" y="47625"/>
                </a:lnTo>
                <a:lnTo>
                  <a:pt x="95250" y="47625"/>
                </a:lnTo>
                <a:lnTo>
                  <a:pt x="85725" y="47625"/>
                </a:lnTo>
                <a:lnTo>
                  <a:pt x="76200" y="47625"/>
                </a:lnTo>
                <a:lnTo>
                  <a:pt x="66675" y="47625"/>
                </a:lnTo>
                <a:lnTo>
                  <a:pt x="57150" y="47625"/>
                </a:lnTo>
                <a:lnTo>
                  <a:pt x="47625" y="38100"/>
                </a:lnTo>
                <a:lnTo>
                  <a:pt x="38100" y="38100"/>
                </a:lnTo>
                <a:lnTo>
                  <a:pt x="28575" y="38100"/>
                </a:lnTo>
                <a:lnTo>
                  <a:pt x="19050" y="28575"/>
                </a:lnTo>
                <a:lnTo>
                  <a:pt x="9525" y="28575"/>
                </a:lnTo>
                <a:lnTo>
                  <a:pt x="9525" y="28575"/>
                </a:lnTo>
                <a:lnTo>
                  <a:pt x="0" y="19050"/>
                </a:lnTo>
                <a:lnTo>
                  <a:pt x="0" y="19050"/>
                </a:lnTo>
                <a:lnTo>
                  <a:pt x="0" y="9525"/>
                </a:lnTo>
                <a:lnTo>
                  <a:pt x="0" y="9525"/>
                </a:lnTo>
                <a:lnTo>
                  <a:pt x="0" y="9525"/>
                </a:lnTo>
                <a:lnTo>
                  <a:pt x="0" y="0"/>
                </a:lnTo>
                <a:lnTo>
                  <a:pt x="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2" name="Freeform 21"/>
          <p:cNvSpPr/>
          <p:nvPr/>
        </p:nvSpPr>
        <p:spPr>
          <a:xfrm>
            <a:off x="3414713" y="2847975"/>
            <a:ext cx="657226" cy="219076"/>
          </a:xfrm>
          <a:custGeom>
            <a:avLst/>
            <a:gdLst/>
            <a:ahLst/>
            <a:cxnLst/>
            <a:rect l="0" t="0" r="0" b="0"/>
            <a:pathLst>
              <a:path w="876301" h="219076">
                <a:moveTo>
                  <a:pt x="247650" y="47625"/>
                </a:moveTo>
                <a:lnTo>
                  <a:pt x="247650" y="38100"/>
                </a:lnTo>
                <a:lnTo>
                  <a:pt x="247650" y="38100"/>
                </a:lnTo>
                <a:lnTo>
                  <a:pt x="247650" y="28575"/>
                </a:lnTo>
                <a:lnTo>
                  <a:pt x="247650" y="28575"/>
                </a:lnTo>
                <a:lnTo>
                  <a:pt x="257175" y="28575"/>
                </a:lnTo>
                <a:lnTo>
                  <a:pt x="257175" y="28575"/>
                </a:lnTo>
                <a:lnTo>
                  <a:pt x="257175" y="28575"/>
                </a:lnTo>
                <a:lnTo>
                  <a:pt x="257175" y="28575"/>
                </a:lnTo>
                <a:lnTo>
                  <a:pt x="266700" y="19050"/>
                </a:lnTo>
                <a:lnTo>
                  <a:pt x="266700" y="19050"/>
                </a:lnTo>
                <a:lnTo>
                  <a:pt x="276225" y="19050"/>
                </a:lnTo>
                <a:lnTo>
                  <a:pt x="285750" y="19050"/>
                </a:lnTo>
                <a:lnTo>
                  <a:pt x="285750" y="19050"/>
                </a:lnTo>
                <a:lnTo>
                  <a:pt x="304800" y="19050"/>
                </a:lnTo>
                <a:lnTo>
                  <a:pt x="304800" y="19050"/>
                </a:lnTo>
                <a:lnTo>
                  <a:pt x="314325" y="19050"/>
                </a:lnTo>
                <a:lnTo>
                  <a:pt x="323850" y="28575"/>
                </a:lnTo>
                <a:lnTo>
                  <a:pt x="342900" y="28575"/>
                </a:lnTo>
                <a:lnTo>
                  <a:pt x="352425" y="38100"/>
                </a:lnTo>
                <a:lnTo>
                  <a:pt x="352425" y="38100"/>
                </a:lnTo>
                <a:lnTo>
                  <a:pt x="361950" y="47625"/>
                </a:lnTo>
                <a:lnTo>
                  <a:pt x="361950" y="47625"/>
                </a:lnTo>
                <a:lnTo>
                  <a:pt x="361950" y="47625"/>
                </a:lnTo>
                <a:lnTo>
                  <a:pt x="371475" y="57150"/>
                </a:lnTo>
                <a:lnTo>
                  <a:pt x="371475" y="57150"/>
                </a:lnTo>
                <a:lnTo>
                  <a:pt x="371475" y="57150"/>
                </a:lnTo>
                <a:lnTo>
                  <a:pt x="361950" y="66675"/>
                </a:lnTo>
                <a:lnTo>
                  <a:pt x="361950" y="66675"/>
                </a:lnTo>
                <a:lnTo>
                  <a:pt x="352425" y="66675"/>
                </a:lnTo>
                <a:lnTo>
                  <a:pt x="352425" y="66675"/>
                </a:lnTo>
                <a:lnTo>
                  <a:pt x="342900" y="66675"/>
                </a:lnTo>
                <a:lnTo>
                  <a:pt x="333375" y="66675"/>
                </a:lnTo>
                <a:lnTo>
                  <a:pt x="323850" y="57150"/>
                </a:lnTo>
                <a:lnTo>
                  <a:pt x="314325" y="57150"/>
                </a:lnTo>
                <a:lnTo>
                  <a:pt x="304800" y="47625"/>
                </a:lnTo>
                <a:lnTo>
                  <a:pt x="295275" y="47625"/>
                </a:lnTo>
                <a:lnTo>
                  <a:pt x="285750" y="38100"/>
                </a:lnTo>
                <a:lnTo>
                  <a:pt x="285750" y="38100"/>
                </a:lnTo>
                <a:lnTo>
                  <a:pt x="276225" y="28575"/>
                </a:lnTo>
                <a:lnTo>
                  <a:pt x="276225" y="28575"/>
                </a:lnTo>
                <a:lnTo>
                  <a:pt x="266700" y="28575"/>
                </a:lnTo>
                <a:lnTo>
                  <a:pt x="266700" y="19050"/>
                </a:lnTo>
                <a:lnTo>
                  <a:pt x="266700" y="19050"/>
                </a:lnTo>
                <a:lnTo>
                  <a:pt x="276225" y="19050"/>
                </a:lnTo>
                <a:lnTo>
                  <a:pt x="276225" y="9525"/>
                </a:lnTo>
                <a:lnTo>
                  <a:pt x="285750" y="9525"/>
                </a:lnTo>
                <a:lnTo>
                  <a:pt x="295275" y="9525"/>
                </a:lnTo>
                <a:lnTo>
                  <a:pt x="304800" y="0"/>
                </a:lnTo>
                <a:lnTo>
                  <a:pt x="323850" y="0"/>
                </a:lnTo>
                <a:lnTo>
                  <a:pt x="342900" y="0"/>
                </a:lnTo>
                <a:lnTo>
                  <a:pt x="361950" y="9525"/>
                </a:lnTo>
                <a:lnTo>
                  <a:pt x="381000" y="9525"/>
                </a:lnTo>
                <a:lnTo>
                  <a:pt x="400050" y="9525"/>
                </a:lnTo>
                <a:lnTo>
                  <a:pt x="419100" y="19050"/>
                </a:lnTo>
                <a:lnTo>
                  <a:pt x="438150" y="19050"/>
                </a:lnTo>
                <a:lnTo>
                  <a:pt x="447675" y="28575"/>
                </a:lnTo>
                <a:lnTo>
                  <a:pt x="476250" y="38100"/>
                </a:lnTo>
                <a:lnTo>
                  <a:pt x="495300" y="38100"/>
                </a:lnTo>
                <a:lnTo>
                  <a:pt x="504825" y="47625"/>
                </a:lnTo>
                <a:lnTo>
                  <a:pt x="523875" y="57150"/>
                </a:lnTo>
                <a:lnTo>
                  <a:pt x="533400" y="66675"/>
                </a:lnTo>
                <a:lnTo>
                  <a:pt x="542925" y="66675"/>
                </a:lnTo>
                <a:lnTo>
                  <a:pt x="552450" y="76200"/>
                </a:lnTo>
                <a:lnTo>
                  <a:pt x="561975" y="85725"/>
                </a:lnTo>
                <a:lnTo>
                  <a:pt x="561975" y="85725"/>
                </a:lnTo>
                <a:lnTo>
                  <a:pt x="571500" y="85725"/>
                </a:lnTo>
                <a:lnTo>
                  <a:pt x="571500" y="95250"/>
                </a:lnTo>
                <a:lnTo>
                  <a:pt x="561975" y="95250"/>
                </a:lnTo>
                <a:lnTo>
                  <a:pt x="561975" y="104775"/>
                </a:lnTo>
                <a:lnTo>
                  <a:pt x="552450" y="104775"/>
                </a:lnTo>
                <a:lnTo>
                  <a:pt x="542925" y="104775"/>
                </a:lnTo>
                <a:lnTo>
                  <a:pt x="542925" y="114300"/>
                </a:lnTo>
                <a:lnTo>
                  <a:pt x="533400" y="114300"/>
                </a:lnTo>
                <a:lnTo>
                  <a:pt x="514350" y="123825"/>
                </a:lnTo>
                <a:lnTo>
                  <a:pt x="504825" y="114300"/>
                </a:lnTo>
                <a:lnTo>
                  <a:pt x="485775" y="123825"/>
                </a:lnTo>
                <a:lnTo>
                  <a:pt x="476250" y="123825"/>
                </a:lnTo>
                <a:lnTo>
                  <a:pt x="457200" y="114300"/>
                </a:lnTo>
                <a:lnTo>
                  <a:pt x="438150" y="114300"/>
                </a:lnTo>
                <a:lnTo>
                  <a:pt x="428625" y="114300"/>
                </a:lnTo>
                <a:lnTo>
                  <a:pt x="409575" y="104775"/>
                </a:lnTo>
                <a:lnTo>
                  <a:pt x="400050" y="104775"/>
                </a:lnTo>
                <a:lnTo>
                  <a:pt x="400050" y="95250"/>
                </a:lnTo>
                <a:lnTo>
                  <a:pt x="390525" y="95250"/>
                </a:lnTo>
                <a:lnTo>
                  <a:pt x="381000" y="85725"/>
                </a:lnTo>
                <a:lnTo>
                  <a:pt x="381000" y="85725"/>
                </a:lnTo>
                <a:lnTo>
                  <a:pt x="381000" y="85725"/>
                </a:lnTo>
                <a:lnTo>
                  <a:pt x="381000" y="76200"/>
                </a:lnTo>
                <a:lnTo>
                  <a:pt x="381000" y="66675"/>
                </a:lnTo>
                <a:lnTo>
                  <a:pt x="381000" y="66675"/>
                </a:lnTo>
                <a:lnTo>
                  <a:pt x="390525" y="57150"/>
                </a:lnTo>
                <a:lnTo>
                  <a:pt x="400050" y="38100"/>
                </a:lnTo>
                <a:lnTo>
                  <a:pt x="400050" y="38100"/>
                </a:lnTo>
                <a:lnTo>
                  <a:pt x="409575" y="28575"/>
                </a:lnTo>
                <a:lnTo>
                  <a:pt x="428625" y="19050"/>
                </a:lnTo>
                <a:lnTo>
                  <a:pt x="447675" y="19050"/>
                </a:lnTo>
                <a:lnTo>
                  <a:pt x="457200" y="9525"/>
                </a:lnTo>
                <a:lnTo>
                  <a:pt x="476250" y="9525"/>
                </a:lnTo>
                <a:lnTo>
                  <a:pt x="495300" y="9525"/>
                </a:lnTo>
                <a:lnTo>
                  <a:pt x="514350" y="9525"/>
                </a:lnTo>
                <a:lnTo>
                  <a:pt x="533400" y="0"/>
                </a:lnTo>
                <a:lnTo>
                  <a:pt x="552450" y="9525"/>
                </a:lnTo>
                <a:lnTo>
                  <a:pt x="581025" y="9525"/>
                </a:lnTo>
                <a:lnTo>
                  <a:pt x="590550" y="9525"/>
                </a:lnTo>
                <a:lnTo>
                  <a:pt x="609600" y="19050"/>
                </a:lnTo>
                <a:lnTo>
                  <a:pt x="628650" y="19050"/>
                </a:lnTo>
                <a:lnTo>
                  <a:pt x="638175" y="19050"/>
                </a:lnTo>
                <a:lnTo>
                  <a:pt x="647700" y="28575"/>
                </a:lnTo>
                <a:lnTo>
                  <a:pt x="657225" y="28575"/>
                </a:lnTo>
                <a:lnTo>
                  <a:pt x="666750" y="38100"/>
                </a:lnTo>
                <a:lnTo>
                  <a:pt x="666750" y="38100"/>
                </a:lnTo>
                <a:lnTo>
                  <a:pt x="676275" y="38100"/>
                </a:lnTo>
                <a:lnTo>
                  <a:pt x="676275" y="47625"/>
                </a:lnTo>
                <a:lnTo>
                  <a:pt x="676275" y="47625"/>
                </a:lnTo>
                <a:lnTo>
                  <a:pt x="676275" y="57150"/>
                </a:lnTo>
                <a:lnTo>
                  <a:pt x="666750" y="66675"/>
                </a:lnTo>
                <a:lnTo>
                  <a:pt x="666750" y="66675"/>
                </a:lnTo>
                <a:lnTo>
                  <a:pt x="657225" y="76200"/>
                </a:lnTo>
                <a:lnTo>
                  <a:pt x="647700" y="85725"/>
                </a:lnTo>
                <a:lnTo>
                  <a:pt x="638175" y="85725"/>
                </a:lnTo>
                <a:lnTo>
                  <a:pt x="628650" y="85725"/>
                </a:lnTo>
                <a:lnTo>
                  <a:pt x="619125" y="95250"/>
                </a:lnTo>
                <a:lnTo>
                  <a:pt x="609600" y="95250"/>
                </a:lnTo>
                <a:lnTo>
                  <a:pt x="600075" y="95250"/>
                </a:lnTo>
                <a:lnTo>
                  <a:pt x="590550" y="104775"/>
                </a:lnTo>
                <a:lnTo>
                  <a:pt x="581025" y="104775"/>
                </a:lnTo>
                <a:lnTo>
                  <a:pt x="571500" y="104775"/>
                </a:lnTo>
                <a:lnTo>
                  <a:pt x="571500" y="104775"/>
                </a:lnTo>
                <a:lnTo>
                  <a:pt x="561975" y="104775"/>
                </a:lnTo>
                <a:lnTo>
                  <a:pt x="552450" y="95250"/>
                </a:lnTo>
                <a:lnTo>
                  <a:pt x="552450" y="95250"/>
                </a:lnTo>
                <a:lnTo>
                  <a:pt x="552450" y="95250"/>
                </a:lnTo>
                <a:lnTo>
                  <a:pt x="552450" y="85725"/>
                </a:lnTo>
                <a:lnTo>
                  <a:pt x="552450" y="85725"/>
                </a:lnTo>
                <a:lnTo>
                  <a:pt x="552450" y="76200"/>
                </a:lnTo>
                <a:lnTo>
                  <a:pt x="561975" y="76200"/>
                </a:lnTo>
                <a:lnTo>
                  <a:pt x="571500" y="66675"/>
                </a:lnTo>
                <a:lnTo>
                  <a:pt x="581025" y="57150"/>
                </a:lnTo>
                <a:lnTo>
                  <a:pt x="590550" y="57150"/>
                </a:lnTo>
                <a:lnTo>
                  <a:pt x="609600" y="47625"/>
                </a:lnTo>
                <a:lnTo>
                  <a:pt x="628650" y="47625"/>
                </a:lnTo>
                <a:lnTo>
                  <a:pt x="647700" y="47625"/>
                </a:lnTo>
                <a:lnTo>
                  <a:pt x="666750" y="47625"/>
                </a:lnTo>
                <a:lnTo>
                  <a:pt x="685800" y="47625"/>
                </a:lnTo>
                <a:lnTo>
                  <a:pt x="704850" y="57150"/>
                </a:lnTo>
                <a:lnTo>
                  <a:pt x="723900" y="57150"/>
                </a:lnTo>
                <a:lnTo>
                  <a:pt x="733425" y="57150"/>
                </a:lnTo>
                <a:lnTo>
                  <a:pt x="752475" y="66675"/>
                </a:lnTo>
                <a:lnTo>
                  <a:pt x="762000" y="76200"/>
                </a:lnTo>
                <a:lnTo>
                  <a:pt x="781050" y="76200"/>
                </a:lnTo>
                <a:lnTo>
                  <a:pt x="781050" y="85725"/>
                </a:lnTo>
                <a:lnTo>
                  <a:pt x="790575" y="95250"/>
                </a:lnTo>
                <a:lnTo>
                  <a:pt x="800100" y="95250"/>
                </a:lnTo>
                <a:lnTo>
                  <a:pt x="800100" y="104775"/>
                </a:lnTo>
                <a:lnTo>
                  <a:pt x="790575" y="114300"/>
                </a:lnTo>
                <a:lnTo>
                  <a:pt x="790575" y="123825"/>
                </a:lnTo>
                <a:lnTo>
                  <a:pt x="781050" y="123825"/>
                </a:lnTo>
                <a:lnTo>
                  <a:pt x="771525" y="133350"/>
                </a:lnTo>
                <a:lnTo>
                  <a:pt x="762000" y="133350"/>
                </a:lnTo>
                <a:lnTo>
                  <a:pt x="742950" y="133350"/>
                </a:lnTo>
                <a:lnTo>
                  <a:pt x="723900" y="142875"/>
                </a:lnTo>
                <a:lnTo>
                  <a:pt x="704850" y="142875"/>
                </a:lnTo>
                <a:lnTo>
                  <a:pt x="685800" y="142875"/>
                </a:lnTo>
                <a:lnTo>
                  <a:pt x="666750" y="142875"/>
                </a:lnTo>
                <a:lnTo>
                  <a:pt x="647700" y="152400"/>
                </a:lnTo>
                <a:lnTo>
                  <a:pt x="628650" y="142875"/>
                </a:lnTo>
                <a:lnTo>
                  <a:pt x="609600" y="142875"/>
                </a:lnTo>
                <a:lnTo>
                  <a:pt x="590550" y="142875"/>
                </a:lnTo>
                <a:lnTo>
                  <a:pt x="581025" y="133350"/>
                </a:lnTo>
                <a:lnTo>
                  <a:pt x="561975" y="133350"/>
                </a:lnTo>
                <a:lnTo>
                  <a:pt x="542925" y="123825"/>
                </a:lnTo>
                <a:lnTo>
                  <a:pt x="533400" y="123825"/>
                </a:lnTo>
                <a:lnTo>
                  <a:pt x="514350" y="114300"/>
                </a:lnTo>
                <a:lnTo>
                  <a:pt x="504825" y="104775"/>
                </a:lnTo>
                <a:lnTo>
                  <a:pt x="495300" y="95250"/>
                </a:lnTo>
                <a:lnTo>
                  <a:pt x="495300" y="85725"/>
                </a:lnTo>
                <a:lnTo>
                  <a:pt x="485775" y="76200"/>
                </a:lnTo>
                <a:lnTo>
                  <a:pt x="485775" y="76200"/>
                </a:lnTo>
                <a:lnTo>
                  <a:pt x="485775" y="66675"/>
                </a:lnTo>
                <a:lnTo>
                  <a:pt x="485775" y="57150"/>
                </a:lnTo>
                <a:lnTo>
                  <a:pt x="495300" y="47625"/>
                </a:lnTo>
                <a:lnTo>
                  <a:pt x="504825" y="38100"/>
                </a:lnTo>
                <a:lnTo>
                  <a:pt x="514350" y="28575"/>
                </a:lnTo>
                <a:lnTo>
                  <a:pt x="523875" y="28575"/>
                </a:lnTo>
                <a:lnTo>
                  <a:pt x="533400" y="28575"/>
                </a:lnTo>
                <a:lnTo>
                  <a:pt x="542925" y="28575"/>
                </a:lnTo>
                <a:lnTo>
                  <a:pt x="561975" y="38100"/>
                </a:lnTo>
                <a:lnTo>
                  <a:pt x="581025" y="38100"/>
                </a:lnTo>
                <a:lnTo>
                  <a:pt x="590550" y="47625"/>
                </a:lnTo>
                <a:lnTo>
                  <a:pt x="600075" y="47625"/>
                </a:lnTo>
                <a:lnTo>
                  <a:pt x="609600" y="57150"/>
                </a:lnTo>
                <a:lnTo>
                  <a:pt x="619125" y="66675"/>
                </a:lnTo>
                <a:lnTo>
                  <a:pt x="628650" y="76200"/>
                </a:lnTo>
                <a:lnTo>
                  <a:pt x="638175" y="85725"/>
                </a:lnTo>
                <a:lnTo>
                  <a:pt x="638175" y="95250"/>
                </a:lnTo>
                <a:lnTo>
                  <a:pt x="638175" y="95250"/>
                </a:lnTo>
                <a:lnTo>
                  <a:pt x="638175" y="104775"/>
                </a:lnTo>
                <a:lnTo>
                  <a:pt x="628650" y="104775"/>
                </a:lnTo>
                <a:lnTo>
                  <a:pt x="619125" y="114300"/>
                </a:lnTo>
                <a:lnTo>
                  <a:pt x="609600" y="123825"/>
                </a:lnTo>
                <a:lnTo>
                  <a:pt x="600075" y="123825"/>
                </a:lnTo>
                <a:lnTo>
                  <a:pt x="581025" y="123825"/>
                </a:lnTo>
                <a:lnTo>
                  <a:pt x="552450" y="133350"/>
                </a:lnTo>
                <a:lnTo>
                  <a:pt x="542925" y="133350"/>
                </a:lnTo>
                <a:lnTo>
                  <a:pt x="514350" y="133350"/>
                </a:lnTo>
                <a:lnTo>
                  <a:pt x="495300" y="133350"/>
                </a:lnTo>
                <a:lnTo>
                  <a:pt x="476250" y="133350"/>
                </a:lnTo>
                <a:lnTo>
                  <a:pt x="447675" y="133350"/>
                </a:lnTo>
                <a:lnTo>
                  <a:pt x="419100" y="133350"/>
                </a:lnTo>
                <a:lnTo>
                  <a:pt x="400050" y="133350"/>
                </a:lnTo>
                <a:lnTo>
                  <a:pt x="371475" y="133350"/>
                </a:lnTo>
                <a:lnTo>
                  <a:pt x="352425" y="123825"/>
                </a:lnTo>
                <a:lnTo>
                  <a:pt x="323850" y="123825"/>
                </a:lnTo>
                <a:lnTo>
                  <a:pt x="304800" y="123825"/>
                </a:lnTo>
                <a:lnTo>
                  <a:pt x="295275" y="114300"/>
                </a:lnTo>
                <a:lnTo>
                  <a:pt x="276225" y="114300"/>
                </a:lnTo>
                <a:lnTo>
                  <a:pt x="257175" y="104775"/>
                </a:lnTo>
                <a:lnTo>
                  <a:pt x="247650" y="104775"/>
                </a:lnTo>
                <a:lnTo>
                  <a:pt x="238125" y="95250"/>
                </a:lnTo>
                <a:lnTo>
                  <a:pt x="238125" y="95250"/>
                </a:lnTo>
                <a:lnTo>
                  <a:pt x="228600" y="85725"/>
                </a:lnTo>
                <a:lnTo>
                  <a:pt x="228600" y="85725"/>
                </a:lnTo>
                <a:lnTo>
                  <a:pt x="228600" y="76200"/>
                </a:lnTo>
                <a:lnTo>
                  <a:pt x="228600" y="66675"/>
                </a:lnTo>
                <a:lnTo>
                  <a:pt x="238125" y="57150"/>
                </a:lnTo>
                <a:lnTo>
                  <a:pt x="247650" y="57150"/>
                </a:lnTo>
                <a:lnTo>
                  <a:pt x="257175" y="47625"/>
                </a:lnTo>
                <a:lnTo>
                  <a:pt x="266700" y="38100"/>
                </a:lnTo>
                <a:lnTo>
                  <a:pt x="285750" y="38100"/>
                </a:lnTo>
                <a:lnTo>
                  <a:pt x="304800" y="38100"/>
                </a:lnTo>
                <a:lnTo>
                  <a:pt x="323850" y="38100"/>
                </a:lnTo>
                <a:lnTo>
                  <a:pt x="342900" y="38100"/>
                </a:lnTo>
                <a:lnTo>
                  <a:pt x="361950" y="47625"/>
                </a:lnTo>
                <a:lnTo>
                  <a:pt x="381000" y="57150"/>
                </a:lnTo>
                <a:lnTo>
                  <a:pt x="400050" y="57150"/>
                </a:lnTo>
                <a:lnTo>
                  <a:pt x="409575" y="66675"/>
                </a:lnTo>
                <a:lnTo>
                  <a:pt x="428625" y="76200"/>
                </a:lnTo>
                <a:lnTo>
                  <a:pt x="438150" y="76200"/>
                </a:lnTo>
                <a:lnTo>
                  <a:pt x="438150" y="85725"/>
                </a:lnTo>
                <a:lnTo>
                  <a:pt x="447675" y="95250"/>
                </a:lnTo>
                <a:lnTo>
                  <a:pt x="447675" y="95250"/>
                </a:lnTo>
                <a:lnTo>
                  <a:pt x="438150" y="104775"/>
                </a:lnTo>
                <a:lnTo>
                  <a:pt x="438150" y="104775"/>
                </a:lnTo>
                <a:lnTo>
                  <a:pt x="428625" y="114300"/>
                </a:lnTo>
                <a:lnTo>
                  <a:pt x="409575" y="114300"/>
                </a:lnTo>
                <a:lnTo>
                  <a:pt x="400050" y="123825"/>
                </a:lnTo>
                <a:lnTo>
                  <a:pt x="381000" y="123825"/>
                </a:lnTo>
                <a:lnTo>
                  <a:pt x="361950" y="123825"/>
                </a:lnTo>
                <a:lnTo>
                  <a:pt x="342900" y="133350"/>
                </a:lnTo>
                <a:lnTo>
                  <a:pt x="323850" y="133350"/>
                </a:lnTo>
                <a:lnTo>
                  <a:pt x="304800" y="133350"/>
                </a:lnTo>
                <a:lnTo>
                  <a:pt x="276225" y="133350"/>
                </a:lnTo>
                <a:lnTo>
                  <a:pt x="257175" y="133350"/>
                </a:lnTo>
                <a:lnTo>
                  <a:pt x="238125" y="123825"/>
                </a:lnTo>
                <a:lnTo>
                  <a:pt x="209550" y="123825"/>
                </a:lnTo>
                <a:lnTo>
                  <a:pt x="190500" y="123825"/>
                </a:lnTo>
                <a:lnTo>
                  <a:pt x="171450" y="123825"/>
                </a:lnTo>
                <a:lnTo>
                  <a:pt x="161925" y="114300"/>
                </a:lnTo>
                <a:lnTo>
                  <a:pt x="142875" y="104775"/>
                </a:lnTo>
                <a:lnTo>
                  <a:pt x="133350" y="104775"/>
                </a:lnTo>
                <a:lnTo>
                  <a:pt x="114300" y="95250"/>
                </a:lnTo>
                <a:lnTo>
                  <a:pt x="104775" y="85725"/>
                </a:lnTo>
                <a:lnTo>
                  <a:pt x="104775" y="85725"/>
                </a:lnTo>
                <a:lnTo>
                  <a:pt x="95250" y="76200"/>
                </a:lnTo>
                <a:lnTo>
                  <a:pt x="95250" y="66675"/>
                </a:lnTo>
                <a:lnTo>
                  <a:pt x="95250" y="66675"/>
                </a:lnTo>
                <a:lnTo>
                  <a:pt x="95250" y="57150"/>
                </a:lnTo>
                <a:lnTo>
                  <a:pt x="104775" y="38100"/>
                </a:lnTo>
                <a:lnTo>
                  <a:pt x="114300" y="38100"/>
                </a:lnTo>
                <a:lnTo>
                  <a:pt x="133350" y="28575"/>
                </a:lnTo>
                <a:lnTo>
                  <a:pt x="152400" y="28575"/>
                </a:lnTo>
                <a:lnTo>
                  <a:pt x="161925" y="28575"/>
                </a:lnTo>
                <a:lnTo>
                  <a:pt x="180975" y="28575"/>
                </a:lnTo>
                <a:lnTo>
                  <a:pt x="200025" y="28575"/>
                </a:lnTo>
                <a:lnTo>
                  <a:pt x="219075" y="28575"/>
                </a:lnTo>
                <a:lnTo>
                  <a:pt x="247650" y="28575"/>
                </a:lnTo>
                <a:lnTo>
                  <a:pt x="257175" y="38100"/>
                </a:lnTo>
                <a:lnTo>
                  <a:pt x="276225" y="38100"/>
                </a:lnTo>
                <a:lnTo>
                  <a:pt x="295275" y="47625"/>
                </a:lnTo>
                <a:lnTo>
                  <a:pt x="314325" y="57150"/>
                </a:lnTo>
                <a:lnTo>
                  <a:pt x="323850" y="57150"/>
                </a:lnTo>
                <a:lnTo>
                  <a:pt x="333375" y="66675"/>
                </a:lnTo>
                <a:lnTo>
                  <a:pt x="342900" y="76200"/>
                </a:lnTo>
                <a:lnTo>
                  <a:pt x="352425" y="85725"/>
                </a:lnTo>
                <a:lnTo>
                  <a:pt x="352425" y="95250"/>
                </a:lnTo>
                <a:lnTo>
                  <a:pt x="342900" y="104775"/>
                </a:lnTo>
                <a:lnTo>
                  <a:pt x="342900" y="104775"/>
                </a:lnTo>
                <a:lnTo>
                  <a:pt x="333375" y="114300"/>
                </a:lnTo>
                <a:lnTo>
                  <a:pt x="314325" y="123825"/>
                </a:lnTo>
                <a:lnTo>
                  <a:pt x="304800" y="133350"/>
                </a:lnTo>
                <a:lnTo>
                  <a:pt x="285750" y="133350"/>
                </a:lnTo>
                <a:lnTo>
                  <a:pt x="266700" y="142875"/>
                </a:lnTo>
                <a:lnTo>
                  <a:pt x="247650" y="152400"/>
                </a:lnTo>
                <a:lnTo>
                  <a:pt x="228600" y="152400"/>
                </a:lnTo>
                <a:lnTo>
                  <a:pt x="200025" y="161925"/>
                </a:lnTo>
                <a:lnTo>
                  <a:pt x="180975" y="161925"/>
                </a:lnTo>
                <a:lnTo>
                  <a:pt x="161925" y="161925"/>
                </a:lnTo>
                <a:lnTo>
                  <a:pt x="133350" y="161925"/>
                </a:lnTo>
                <a:lnTo>
                  <a:pt x="114300" y="171450"/>
                </a:lnTo>
                <a:lnTo>
                  <a:pt x="95250" y="161925"/>
                </a:lnTo>
                <a:lnTo>
                  <a:pt x="76200" y="161925"/>
                </a:lnTo>
                <a:lnTo>
                  <a:pt x="57150" y="161925"/>
                </a:lnTo>
                <a:lnTo>
                  <a:pt x="47625" y="161925"/>
                </a:lnTo>
                <a:lnTo>
                  <a:pt x="28575" y="152400"/>
                </a:lnTo>
                <a:lnTo>
                  <a:pt x="19050" y="152400"/>
                </a:lnTo>
                <a:lnTo>
                  <a:pt x="9525" y="152400"/>
                </a:lnTo>
                <a:lnTo>
                  <a:pt x="9525" y="142875"/>
                </a:lnTo>
                <a:lnTo>
                  <a:pt x="0" y="133350"/>
                </a:lnTo>
                <a:lnTo>
                  <a:pt x="0" y="133350"/>
                </a:lnTo>
                <a:lnTo>
                  <a:pt x="0" y="123825"/>
                </a:lnTo>
                <a:lnTo>
                  <a:pt x="0" y="104775"/>
                </a:lnTo>
                <a:lnTo>
                  <a:pt x="9525" y="104775"/>
                </a:lnTo>
                <a:lnTo>
                  <a:pt x="19050" y="85725"/>
                </a:lnTo>
                <a:lnTo>
                  <a:pt x="28575" y="76200"/>
                </a:lnTo>
                <a:lnTo>
                  <a:pt x="47625" y="76200"/>
                </a:lnTo>
                <a:lnTo>
                  <a:pt x="66675" y="66675"/>
                </a:lnTo>
                <a:lnTo>
                  <a:pt x="76200" y="57150"/>
                </a:lnTo>
                <a:lnTo>
                  <a:pt x="104775" y="57150"/>
                </a:lnTo>
                <a:lnTo>
                  <a:pt x="133350" y="57150"/>
                </a:lnTo>
                <a:lnTo>
                  <a:pt x="152400" y="57150"/>
                </a:lnTo>
                <a:lnTo>
                  <a:pt x="180975" y="57150"/>
                </a:lnTo>
                <a:lnTo>
                  <a:pt x="200025" y="66675"/>
                </a:lnTo>
                <a:lnTo>
                  <a:pt x="219075" y="66675"/>
                </a:lnTo>
                <a:lnTo>
                  <a:pt x="247650" y="76200"/>
                </a:lnTo>
                <a:lnTo>
                  <a:pt x="266700" y="85725"/>
                </a:lnTo>
                <a:lnTo>
                  <a:pt x="285750" y="85725"/>
                </a:lnTo>
                <a:lnTo>
                  <a:pt x="295275" y="85725"/>
                </a:lnTo>
                <a:lnTo>
                  <a:pt x="304800" y="95250"/>
                </a:lnTo>
                <a:lnTo>
                  <a:pt x="304800" y="104775"/>
                </a:lnTo>
                <a:lnTo>
                  <a:pt x="304800" y="104775"/>
                </a:lnTo>
                <a:lnTo>
                  <a:pt x="304800" y="114300"/>
                </a:lnTo>
                <a:lnTo>
                  <a:pt x="304800" y="123825"/>
                </a:lnTo>
                <a:lnTo>
                  <a:pt x="304800" y="123825"/>
                </a:lnTo>
                <a:lnTo>
                  <a:pt x="295275" y="133350"/>
                </a:lnTo>
                <a:lnTo>
                  <a:pt x="285750" y="133350"/>
                </a:lnTo>
                <a:lnTo>
                  <a:pt x="266700" y="133350"/>
                </a:lnTo>
                <a:lnTo>
                  <a:pt x="257175" y="142875"/>
                </a:lnTo>
                <a:lnTo>
                  <a:pt x="238125" y="142875"/>
                </a:lnTo>
                <a:lnTo>
                  <a:pt x="228600" y="142875"/>
                </a:lnTo>
                <a:lnTo>
                  <a:pt x="209550" y="142875"/>
                </a:lnTo>
                <a:lnTo>
                  <a:pt x="200025" y="142875"/>
                </a:lnTo>
                <a:lnTo>
                  <a:pt x="180975" y="142875"/>
                </a:lnTo>
                <a:lnTo>
                  <a:pt x="161925" y="142875"/>
                </a:lnTo>
                <a:lnTo>
                  <a:pt x="152400" y="133350"/>
                </a:lnTo>
                <a:lnTo>
                  <a:pt x="142875" y="133350"/>
                </a:lnTo>
                <a:lnTo>
                  <a:pt x="133350" y="133350"/>
                </a:lnTo>
                <a:lnTo>
                  <a:pt x="123825" y="123825"/>
                </a:lnTo>
                <a:lnTo>
                  <a:pt x="123825" y="123825"/>
                </a:lnTo>
                <a:lnTo>
                  <a:pt x="123825" y="123825"/>
                </a:lnTo>
                <a:lnTo>
                  <a:pt x="123825" y="114300"/>
                </a:lnTo>
                <a:lnTo>
                  <a:pt x="123825" y="114300"/>
                </a:lnTo>
                <a:lnTo>
                  <a:pt x="133350" y="104775"/>
                </a:lnTo>
                <a:lnTo>
                  <a:pt x="142875" y="95250"/>
                </a:lnTo>
                <a:lnTo>
                  <a:pt x="161925" y="95250"/>
                </a:lnTo>
                <a:lnTo>
                  <a:pt x="180975" y="85725"/>
                </a:lnTo>
                <a:lnTo>
                  <a:pt x="209550" y="85725"/>
                </a:lnTo>
                <a:lnTo>
                  <a:pt x="238125" y="85725"/>
                </a:lnTo>
                <a:lnTo>
                  <a:pt x="266700" y="85725"/>
                </a:lnTo>
                <a:lnTo>
                  <a:pt x="295275" y="85725"/>
                </a:lnTo>
                <a:lnTo>
                  <a:pt x="323850" y="95250"/>
                </a:lnTo>
                <a:lnTo>
                  <a:pt x="352425" y="104775"/>
                </a:lnTo>
                <a:lnTo>
                  <a:pt x="371475" y="104775"/>
                </a:lnTo>
                <a:lnTo>
                  <a:pt x="390525" y="114300"/>
                </a:lnTo>
                <a:lnTo>
                  <a:pt x="409575" y="123825"/>
                </a:lnTo>
                <a:lnTo>
                  <a:pt x="428625" y="133350"/>
                </a:lnTo>
                <a:lnTo>
                  <a:pt x="447675" y="142875"/>
                </a:lnTo>
                <a:lnTo>
                  <a:pt x="466725" y="152400"/>
                </a:lnTo>
                <a:lnTo>
                  <a:pt x="476250" y="161925"/>
                </a:lnTo>
                <a:lnTo>
                  <a:pt x="485775" y="171450"/>
                </a:lnTo>
                <a:lnTo>
                  <a:pt x="485775" y="180975"/>
                </a:lnTo>
                <a:lnTo>
                  <a:pt x="485775" y="190500"/>
                </a:lnTo>
                <a:lnTo>
                  <a:pt x="485775" y="190500"/>
                </a:lnTo>
                <a:lnTo>
                  <a:pt x="485775" y="200025"/>
                </a:lnTo>
                <a:lnTo>
                  <a:pt x="476250" y="209550"/>
                </a:lnTo>
                <a:lnTo>
                  <a:pt x="466725" y="209550"/>
                </a:lnTo>
                <a:lnTo>
                  <a:pt x="457200" y="219075"/>
                </a:lnTo>
                <a:lnTo>
                  <a:pt x="438150" y="219075"/>
                </a:lnTo>
                <a:lnTo>
                  <a:pt x="428625" y="219075"/>
                </a:lnTo>
                <a:lnTo>
                  <a:pt x="409575" y="219075"/>
                </a:lnTo>
                <a:lnTo>
                  <a:pt x="390525" y="219075"/>
                </a:lnTo>
                <a:lnTo>
                  <a:pt x="381000" y="219075"/>
                </a:lnTo>
                <a:lnTo>
                  <a:pt x="361950" y="219075"/>
                </a:lnTo>
                <a:lnTo>
                  <a:pt x="342900" y="209550"/>
                </a:lnTo>
                <a:lnTo>
                  <a:pt x="333375" y="209550"/>
                </a:lnTo>
                <a:lnTo>
                  <a:pt x="323850" y="209550"/>
                </a:lnTo>
                <a:lnTo>
                  <a:pt x="314325" y="209550"/>
                </a:lnTo>
                <a:lnTo>
                  <a:pt x="304800" y="209550"/>
                </a:lnTo>
                <a:lnTo>
                  <a:pt x="304800" y="200025"/>
                </a:lnTo>
                <a:lnTo>
                  <a:pt x="295275" y="200025"/>
                </a:lnTo>
                <a:lnTo>
                  <a:pt x="295275" y="200025"/>
                </a:lnTo>
                <a:lnTo>
                  <a:pt x="304800" y="190500"/>
                </a:lnTo>
                <a:lnTo>
                  <a:pt x="304800" y="180975"/>
                </a:lnTo>
                <a:lnTo>
                  <a:pt x="304800" y="171450"/>
                </a:lnTo>
                <a:lnTo>
                  <a:pt x="314325" y="171450"/>
                </a:lnTo>
                <a:lnTo>
                  <a:pt x="333375" y="152400"/>
                </a:lnTo>
                <a:lnTo>
                  <a:pt x="352425" y="142875"/>
                </a:lnTo>
                <a:lnTo>
                  <a:pt x="361950" y="142875"/>
                </a:lnTo>
                <a:lnTo>
                  <a:pt x="381000" y="133350"/>
                </a:lnTo>
                <a:lnTo>
                  <a:pt x="400050" y="123825"/>
                </a:lnTo>
                <a:lnTo>
                  <a:pt x="428625" y="123825"/>
                </a:lnTo>
                <a:lnTo>
                  <a:pt x="447675" y="123825"/>
                </a:lnTo>
                <a:lnTo>
                  <a:pt x="476250" y="114300"/>
                </a:lnTo>
                <a:lnTo>
                  <a:pt x="495300" y="123825"/>
                </a:lnTo>
                <a:lnTo>
                  <a:pt x="523875" y="123825"/>
                </a:lnTo>
                <a:lnTo>
                  <a:pt x="542925" y="123825"/>
                </a:lnTo>
                <a:lnTo>
                  <a:pt x="571500" y="133350"/>
                </a:lnTo>
                <a:lnTo>
                  <a:pt x="590550" y="133350"/>
                </a:lnTo>
                <a:lnTo>
                  <a:pt x="619125" y="142875"/>
                </a:lnTo>
                <a:lnTo>
                  <a:pt x="638175" y="152400"/>
                </a:lnTo>
                <a:lnTo>
                  <a:pt x="657225" y="161925"/>
                </a:lnTo>
                <a:lnTo>
                  <a:pt x="676275" y="161925"/>
                </a:lnTo>
                <a:lnTo>
                  <a:pt x="695325" y="171450"/>
                </a:lnTo>
                <a:lnTo>
                  <a:pt x="704850" y="180975"/>
                </a:lnTo>
                <a:lnTo>
                  <a:pt x="714375" y="180975"/>
                </a:lnTo>
                <a:lnTo>
                  <a:pt x="714375" y="180975"/>
                </a:lnTo>
                <a:lnTo>
                  <a:pt x="723900" y="190500"/>
                </a:lnTo>
                <a:lnTo>
                  <a:pt x="723900" y="190500"/>
                </a:lnTo>
                <a:lnTo>
                  <a:pt x="723900" y="190500"/>
                </a:lnTo>
                <a:lnTo>
                  <a:pt x="723900" y="190500"/>
                </a:lnTo>
                <a:lnTo>
                  <a:pt x="723900" y="200025"/>
                </a:lnTo>
                <a:lnTo>
                  <a:pt x="714375" y="200025"/>
                </a:lnTo>
                <a:lnTo>
                  <a:pt x="704850" y="200025"/>
                </a:lnTo>
                <a:lnTo>
                  <a:pt x="685800" y="200025"/>
                </a:lnTo>
                <a:lnTo>
                  <a:pt x="676275" y="200025"/>
                </a:lnTo>
                <a:lnTo>
                  <a:pt x="657225" y="190500"/>
                </a:lnTo>
                <a:lnTo>
                  <a:pt x="638175" y="190500"/>
                </a:lnTo>
                <a:lnTo>
                  <a:pt x="619125" y="180975"/>
                </a:lnTo>
                <a:lnTo>
                  <a:pt x="600075" y="171450"/>
                </a:lnTo>
                <a:lnTo>
                  <a:pt x="581025" y="161925"/>
                </a:lnTo>
                <a:lnTo>
                  <a:pt x="561975" y="152400"/>
                </a:lnTo>
                <a:lnTo>
                  <a:pt x="542925" y="142875"/>
                </a:lnTo>
                <a:lnTo>
                  <a:pt x="533400" y="133350"/>
                </a:lnTo>
                <a:lnTo>
                  <a:pt x="523875" y="123825"/>
                </a:lnTo>
                <a:lnTo>
                  <a:pt x="504825" y="114300"/>
                </a:lnTo>
                <a:lnTo>
                  <a:pt x="495300" y="104775"/>
                </a:lnTo>
                <a:lnTo>
                  <a:pt x="495300" y="95250"/>
                </a:lnTo>
                <a:lnTo>
                  <a:pt x="495300" y="85725"/>
                </a:lnTo>
                <a:lnTo>
                  <a:pt x="495300" y="76200"/>
                </a:lnTo>
                <a:lnTo>
                  <a:pt x="495300" y="66675"/>
                </a:lnTo>
                <a:lnTo>
                  <a:pt x="504825" y="57150"/>
                </a:lnTo>
                <a:lnTo>
                  <a:pt x="514350" y="38100"/>
                </a:lnTo>
                <a:lnTo>
                  <a:pt x="533400" y="28575"/>
                </a:lnTo>
                <a:lnTo>
                  <a:pt x="542925" y="28575"/>
                </a:lnTo>
                <a:lnTo>
                  <a:pt x="561975" y="19050"/>
                </a:lnTo>
                <a:lnTo>
                  <a:pt x="590550" y="9525"/>
                </a:lnTo>
                <a:lnTo>
                  <a:pt x="609600" y="9525"/>
                </a:lnTo>
                <a:lnTo>
                  <a:pt x="628650" y="9525"/>
                </a:lnTo>
                <a:lnTo>
                  <a:pt x="647700" y="0"/>
                </a:lnTo>
                <a:lnTo>
                  <a:pt x="666750" y="9525"/>
                </a:lnTo>
                <a:lnTo>
                  <a:pt x="685800" y="9525"/>
                </a:lnTo>
                <a:lnTo>
                  <a:pt x="704850" y="9525"/>
                </a:lnTo>
                <a:lnTo>
                  <a:pt x="723900" y="19050"/>
                </a:lnTo>
                <a:lnTo>
                  <a:pt x="733425" y="28575"/>
                </a:lnTo>
                <a:lnTo>
                  <a:pt x="752475" y="28575"/>
                </a:lnTo>
                <a:lnTo>
                  <a:pt x="762000" y="38100"/>
                </a:lnTo>
                <a:lnTo>
                  <a:pt x="781050" y="47625"/>
                </a:lnTo>
                <a:lnTo>
                  <a:pt x="781050" y="47625"/>
                </a:lnTo>
                <a:lnTo>
                  <a:pt x="781050" y="57150"/>
                </a:lnTo>
                <a:lnTo>
                  <a:pt x="790575" y="57150"/>
                </a:lnTo>
                <a:lnTo>
                  <a:pt x="790575" y="66675"/>
                </a:lnTo>
                <a:lnTo>
                  <a:pt x="790575" y="66675"/>
                </a:lnTo>
                <a:lnTo>
                  <a:pt x="781050" y="66675"/>
                </a:lnTo>
                <a:lnTo>
                  <a:pt x="781050" y="66675"/>
                </a:lnTo>
                <a:lnTo>
                  <a:pt x="771525" y="66675"/>
                </a:lnTo>
                <a:lnTo>
                  <a:pt x="752475" y="66675"/>
                </a:lnTo>
                <a:lnTo>
                  <a:pt x="742950" y="66675"/>
                </a:lnTo>
                <a:lnTo>
                  <a:pt x="733425" y="66675"/>
                </a:lnTo>
                <a:lnTo>
                  <a:pt x="723900" y="57150"/>
                </a:lnTo>
                <a:lnTo>
                  <a:pt x="704850" y="57150"/>
                </a:lnTo>
                <a:lnTo>
                  <a:pt x="695325" y="57150"/>
                </a:lnTo>
                <a:lnTo>
                  <a:pt x="685800" y="47625"/>
                </a:lnTo>
                <a:lnTo>
                  <a:pt x="676275" y="47625"/>
                </a:lnTo>
                <a:lnTo>
                  <a:pt x="666750" y="38100"/>
                </a:lnTo>
                <a:lnTo>
                  <a:pt x="657225" y="38100"/>
                </a:lnTo>
                <a:lnTo>
                  <a:pt x="657225" y="38100"/>
                </a:lnTo>
                <a:lnTo>
                  <a:pt x="657225" y="38100"/>
                </a:lnTo>
                <a:lnTo>
                  <a:pt x="647700" y="28575"/>
                </a:lnTo>
                <a:lnTo>
                  <a:pt x="647700" y="28575"/>
                </a:lnTo>
                <a:lnTo>
                  <a:pt x="647700" y="28575"/>
                </a:lnTo>
                <a:lnTo>
                  <a:pt x="657225" y="19050"/>
                </a:lnTo>
                <a:lnTo>
                  <a:pt x="657225" y="19050"/>
                </a:lnTo>
                <a:lnTo>
                  <a:pt x="666750" y="19050"/>
                </a:lnTo>
                <a:lnTo>
                  <a:pt x="676275" y="9525"/>
                </a:lnTo>
                <a:lnTo>
                  <a:pt x="685800" y="9525"/>
                </a:lnTo>
                <a:lnTo>
                  <a:pt x="704850" y="9525"/>
                </a:lnTo>
                <a:lnTo>
                  <a:pt x="723900" y="9525"/>
                </a:lnTo>
                <a:lnTo>
                  <a:pt x="733425" y="9525"/>
                </a:lnTo>
                <a:lnTo>
                  <a:pt x="762000" y="19050"/>
                </a:lnTo>
                <a:lnTo>
                  <a:pt x="781050" y="19050"/>
                </a:lnTo>
                <a:lnTo>
                  <a:pt x="800100" y="28575"/>
                </a:lnTo>
                <a:lnTo>
                  <a:pt x="819150" y="38100"/>
                </a:lnTo>
                <a:lnTo>
                  <a:pt x="828675" y="47625"/>
                </a:lnTo>
                <a:lnTo>
                  <a:pt x="847725" y="47625"/>
                </a:lnTo>
                <a:lnTo>
                  <a:pt x="857250" y="57150"/>
                </a:lnTo>
                <a:lnTo>
                  <a:pt x="866775" y="57150"/>
                </a:lnTo>
                <a:lnTo>
                  <a:pt x="866775" y="57150"/>
                </a:lnTo>
                <a:lnTo>
                  <a:pt x="876300" y="66675"/>
                </a:lnTo>
                <a:lnTo>
                  <a:pt x="876300" y="66675"/>
                </a:lnTo>
                <a:lnTo>
                  <a:pt x="876300" y="66675"/>
                </a:lnTo>
                <a:lnTo>
                  <a:pt x="866775" y="66675"/>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3" name="Freeform 22"/>
          <p:cNvSpPr/>
          <p:nvPr/>
        </p:nvSpPr>
        <p:spPr>
          <a:xfrm>
            <a:off x="3393282" y="2809876"/>
            <a:ext cx="714376" cy="228601"/>
          </a:xfrm>
          <a:custGeom>
            <a:avLst/>
            <a:gdLst/>
            <a:ahLst/>
            <a:cxnLst/>
            <a:rect l="0" t="0" r="0" b="0"/>
            <a:pathLst>
              <a:path w="952501" h="228601">
                <a:moveTo>
                  <a:pt x="895350" y="104775"/>
                </a:moveTo>
                <a:lnTo>
                  <a:pt x="885825" y="104775"/>
                </a:lnTo>
                <a:lnTo>
                  <a:pt x="876300" y="104775"/>
                </a:lnTo>
                <a:lnTo>
                  <a:pt x="866775" y="104775"/>
                </a:lnTo>
                <a:lnTo>
                  <a:pt x="847725" y="104775"/>
                </a:lnTo>
                <a:lnTo>
                  <a:pt x="828675" y="95250"/>
                </a:lnTo>
                <a:lnTo>
                  <a:pt x="809625" y="95250"/>
                </a:lnTo>
                <a:lnTo>
                  <a:pt x="800100" y="85725"/>
                </a:lnTo>
                <a:lnTo>
                  <a:pt x="781050" y="85725"/>
                </a:lnTo>
                <a:lnTo>
                  <a:pt x="762000" y="76200"/>
                </a:lnTo>
                <a:lnTo>
                  <a:pt x="742950" y="66675"/>
                </a:lnTo>
                <a:lnTo>
                  <a:pt x="723900" y="66675"/>
                </a:lnTo>
                <a:lnTo>
                  <a:pt x="704850" y="57150"/>
                </a:lnTo>
                <a:lnTo>
                  <a:pt x="695325" y="47625"/>
                </a:lnTo>
                <a:lnTo>
                  <a:pt x="676275" y="47625"/>
                </a:lnTo>
                <a:lnTo>
                  <a:pt x="666750" y="47625"/>
                </a:lnTo>
                <a:lnTo>
                  <a:pt x="666750" y="38100"/>
                </a:lnTo>
                <a:lnTo>
                  <a:pt x="666750" y="38100"/>
                </a:lnTo>
                <a:lnTo>
                  <a:pt x="657225" y="38100"/>
                </a:lnTo>
                <a:lnTo>
                  <a:pt x="657225" y="28575"/>
                </a:lnTo>
                <a:lnTo>
                  <a:pt x="666750" y="19050"/>
                </a:lnTo>
                <a:lnTo>
                  <a:pt x="666750" y="19050"/>
                </a:lnTo>
                <a:lnTo>
                  <a:pt x="676275" y="9525"/>
                </a:lnTo>
                <a:lnTo>
                  <a:pt x="695325" y="9525"/>
                </a:lnTo>
                <a:lnTo>
                  <a:pt x="704850" y="9525"/>
                </a:lnTo>
                <a:lnTo>
                  <a:pt x="723900" y="9525"/>
                </a:lnTo>
                <a:lnTo>
                  <a:pt x="742950" y="9525"/>
                </a:lnTo>
                <a:lnTo>
                  <a:pt x="762000" y="19050"/>
                </a:lnTo>
                <a:lnTo>
                  <a:pt x="781050" y="28575"/>
                </a:lnTo>
                <a:lnTo>
                  <a:pt x="790575" y="28575"/>
                </a:lnTo>
                <a:lnTo>
                  <a:pt x="809625" y="38100"/>
                </a:lnTo>
                <a:lnTo>
                  <a:pt x="828675" y="47625"/>
                </a:lnTo>
                <a:lnTo>
                  <a:pt x="838200" y="57150"/>
                </a:lnTo>
                <a:lnTo>
                  <a:pt x="847725" y="66675"/>
                </a:lnTo>
                <a:lnTo>
                  <a:pt x="857250" y="76200"/>
                </a:lnTo>
                <a:lnTo>
                  <a:pt x="857250" y="85725"/>
                </a:lnTo>
                <a:lnTo>
                  <a:pt x="866775" y="85725"/>
                </a:lnTo>
                <a:lnTo>
                  <a:pt x="866775" y="95250"/>
                </a:lnTo>
                <a:lnTo>
                  <a:pt x="857250" y="104775"/>
                </a:lnTo>
                <a:lnTo>
                  <a:pt x="857250" y="104775"/>
                </a:lnTo>
                <a:lnTo>
                  <a:pt x="847725" y="114300"/>
                </a:lnTo>
                <a:lnTo>
                  <a:pt x="838200" y="114300"/>
                </a:lnTo>
                <a:lnTo>
                  <a:pt x="819150" y="114300"/>
                </a:lnTo>
                <a:lnTo>
                  <a:pt x="800100" y="114300"/>
                </a:lnTo>
                <a:lnTo>
                  <a:pt x="790575" y="114300"/>
                </a:lnTo>
                <a:lnTo>
                  <a:pt x="771525" y="114300"/>
                </a:lnTo>
                <a:lnTo>
                  <a:pt x="752475" y="104775"/>
                </a:lnTo>
                <a:lnTo>
                  <a:pt x="733425" y="104775"/>
                </a:lnTo>
                <a:lnTo>
                  <a:pt x="714375" y="104775"/>
                </a:lnTo>
                <a:lnTo>
                  <a:pt x="695325" y="95250"/>
                </a:lnTo>
                <a:lnTo>
                  <a:pt x="676275" y="95250"/>
                </a:lnTo>
                <a:lnTo>
                  <a:pt x="666750" y="95250"/>
                </a:lnTo>
                <a:lnTo>
                  <a:pt x="647700" y="85725"/>
                </a:lnTo>
                <a:lnTo>
                  <a:pt x="638175" y="76200"/>
                </a:lnTo>
                <a:lnTo>
                  <a:pt x="638175" y="76200"/>
                </a:lnTo>
                <a:lnTo>
                  <a:pt x="628650" y="76200"/>
                </a:lnTo>
                <a:lnTo>
                  <a:pt x="628650" y="76200"/>
                </a:lnTo>
                <a:lnTo>
                  <a:pt x="619125" y="76200"/>
                </a:lnTo>
                <a:lnTo>
                  <a:pt x="628650" y="66675"/>
                </a:lnTo>
                <a:lnTo>
                  <a:pt x="628650" y="57150"/>
                </a:lnTo>
                <a:lnTo>
                  <a:pt x="638175" y="57150"/>
                </a:lnTo>
                <a:lnTo>
                  <a:pt x="647700" y="47625"/>
                </a:lnTo>
                <a:lnTo>
                  <a:pt x="657225" y="38100"/>
                </a:lnTo>
                <a:lnTo>
                  <a:pt x="666750" y="38100"/>
                </a:lnTo>
                <a:lnTo>
                  <a:pt x="676275" y="38100"/>
                </a:lnTo>
                <a:lnTo>
                  <a:pt x="695325" y="28575"/>
                </a:lnTo>
                <a:lnTo>
                  <a:pt x="714375" y="28575"/>
                </a:lnTo>
                <a:lnTo>
                  <a:pt x="733425" y="38100"/>
                </a:lnTo>
                <a:lnTo>
                  <a:pt x="752475" y="38100"/>
                </a:lnTo>
                <a:lnTo>
                  <a:pt x="771525" y="47625"/>
                </a:lnTo>
                <a:lnTo>
                  <a:pt x="790575" y="57150"/>
                </a:lnTo>
                <a:lnTo>
                  <a:pt x="800100" y="57150"/>
                </a:lnTo>
                <a:lnTo>
                  <a:pt x="819150" y="66675"/>
                </a:lnTo>
                <a:lnTo>
                  <a:pt x="828675" y="76200"/>
                </a:lnTo>
                <a:lnTo>
                  <a:pt x="838200" y="85725"/>
                </a:lnTo>
                <a:lnTo>
                  <a:pt x="838200" y="85725"/>
                </a:lnTo>
                <a:lnTo>
                  <a:pt x="838200" y="95250"/>
                </a:lnTo>
                <a:lnTo>
                  <a:pt x="838200" y="104775"/>
                </a:lnTo>
                <a:lnTo>
                  <a:pt x="838200" y="104775"/>
                </a:lnTo>
                <a:lnTo>
                  <a:pt x="828675" y="114300"/>
                </a:lnTo>
                <a:lnTo>
                  <a:pt x="809625" y="114300"/>
                </a:lnTo>
                <a:lnTo>
                  <a:pt x="800100" y="123825"/>
                </a:lnTo>
                <a:lnTo>
                  <a:pt x="781050" y="123825"/>
                </a:lnTo>
                <a:lnTo>
                  <a:pt x="762000" y="123825"/>
                </a:lnTo>
                <a:lnTo>
                  <a:pt x="742950" y="123825"/>
                </a:lnTo>
                <a:lnTo>
                  <a:pt x="714375" y="123825"/>
                </a:lnTo>
                <a:lnTo>
                  <a:pt x="695325" y="123825"/>
                </a:lnTo>
                <a:lnTo>
                  <a:pt x="666750" y="123825"/>
                </a:lnTo>
                <a:lnTo>
                  <a:pt x="638175" y="114300"/>
                </a:lnTo>
                <a:lnTo>
                  <a:pt x="619125" y="114300"/>
                </a:lnTo>
                <a:lnTo>
                  <a:pt x="581025" y="114300"/>
                </a:lnTo>
                <a:lnTo>
                  <a:pt x="561975" y="114300"/>
                </a:lnTo>
                <a:lnTo>
                  <a:pt x="533400" y="104775"/>
                </a:lnTo>
                <a:lnTo>
                  <a:pt x="514350" y="104775"/>
                </a:lnTo>
                <a:lnTo>
                  <a:pt x="495300" y="104775"/>
                </a:lnTo>
                <a:lnTo>
                  <a:pt x="476250" y="104775"/>
                </a:lnTo>
                <a:lnTo>
                  <a:pt x="466725" y="104775"/>
                </a:lnTo>
                <a:lnTo>
                  <a:pt x="457200" y="104775"/>
                </a:lnTo>
                <a:lnTo>
                  <a:pt x="457200" y="104775"/>
                </a:lnTo>
                <a:lnTo>
                  <a:pt x="457200" y="104775"/>
                </a:lnTo>
                <a:lnTo>
                  <a:pt x="457200" y="104775"/>
                </a:lnTo>
                <a:lnTo>
                  <a:pt x="466725" y="95250"/>
                </a:lnTo>
                <a:lnTo>
                  <a:pt x="476250" y="95250"/>
                </a:lnTo>
                <a:lnTo>
                  <a:pt x="495300" y="104775"/>
                </a:lnTo>
                <a:lnTo>
                  <a:pt x="523875" y="104775"/>
                </a:lnTo>
                <a:lnTo>
                  <a:pt x="542925" y="114300"/>
                </a:lnTo>
                <a:lnTo>
                  <a:pt x="561975" y="123825"/>
                </a:lnTo>
                <a:lnTo>
                  <a:pt x="581025" y="133350"/>
                </a:lnTo>
                <a:lnTo>
                  <a:pt x="600075" y="142875"/>
                </a:lnTo>
                <a:lnTo>
                  <a:pt x="619125" y="152400"/>
                </a:lnTo>
                <a:lnTo>
                  <a:pt x="628650" y="171450"/>
                </a:lnTo>
                <a:lnTo>
                  <a:pt x="628650" y="171450"/>
                </a:lnTo>
                <a:lnTo>
                  <a:pt x="638175" y="180975"/>
                </a:lnTo>
                <a:lnTo>
                  <a:pt x="638175" y="190500"/>
                </a:lnTo>
                <a:lnTo>
                  <a:pt x="628650" y="200025"/>
                </a:lnTo>
                <a:lnTo>
                  <a:pt x="619125" y="200025"/>
                </a:lnTo>
                <a:lnTo>
                  <a:pt x="619125" y="209550"/>
                </a:lnTo>
                <a:lnTo>
                  <a:pt x="600075" y="209550"/>
                </a:lnTo>
                <a:lnTo>
                  <a:pt x="581025" y="209550"/>
                </a:lnTo>
                <a:lnTo>
                  <a:pt x="561975" y="219075"/>
                </a:lnTo>
                <a:lnTo>
                  <a:pt x="542925" y="219075"/>
                </a:lnTo>
                <a:lnTo>
                  <a:pt x="523875" y="209550"/>
                </a:lnTo>
                <a:lnTo>
                  <a:pt x="495300" y="209550"/>
                </a:lnTo>
                <a:lnTo>
                  <a:pt x="466725" y="209550"/>
                </a:lnTo>
                <a:lnTo>
                  <a:pt x="438150" y="200025"/>
                </a:lnTo>
                <a:lnTo>
                  <a:pt x="409575" y="200025"/>
                </a:lnTo>
                <a:lnTo>
                  <a:pt x="381000" y="200025"/>
                </a:lnTo>
                <a:lnTo>
                  <a:pt x="361950" y="200025"/>
                </a:lnTo>
                <a:lnTo>
                  <a:pt x="333375" y="200025"/>
                </a:lnTo>
                <a:lnTo>
                  <a:pt x="304800" y="200025"/>
                </a:lnTo>
                <a:lnTo>
                  <a:pt x="285750" y="190500"/>
                </a:lnTo>
                <a:lnTo>
                  <a:pt x="266700" y="190500"/>
                </a:lnTo>
                <a:lnTo>
                  <a:pt x="238125" y="190500"/>
                </a:lnTo>
                <a:lnTo>
                  <a:pt x="228600" y="180975"/>
                </a:lnTo>
                <a:lnTo>
                  <a:pt x="219075" y="180975"/>
                </a:lnTo>
                <a:lnTo>
                  <a:pt x="219075" y="180975"/>
                </a:lnTo>
                <a:lnTo>
                  <a:pt x="209550" y="180975"/>
                </a:lnTo>
                <a:lnTo>
                  <a:pt x="209550" y="171450"/>
                </a:lnTo>
                <a:lnTo>
                  <a:pt x="219075" y="161925"/>
                </a:lnTo>
                <a:lnTo>
                  <a:pt x="228600" y="161925"/>
                </a:lnTo>
                <a:lnTo>
                  <a:pt x="238125" y="152400"/>
                </a:lnTo>
                <a:lnTo>
                  <a:pt x="247650" y="142875"/>
                </a:lnTo>
                <a:lnTo>
                  <a:pt x="266700" y="142875"/>
                </a:lnTo>
                <a:lnTo>
                  <a:pt x="285750" y="142875"/>
                </a:lnTo>
                <a:lnTo>
                  <a:pt x="295275" y="133350"/>
                </a:lnTo>
                <a:lnTo>
                  <a:pt x="314325" y="133350"/>
                </a:lnTo>
                <a:lnTo>
                  <a:pt x="333375" y="142875"/>
                </a:lnTo>
                <a:lnTo>
                  <a:pt x="342900" y="142875"/>
                </a:lnTo>
                <a:lnTo>
                  <a:pt x="352425" y="142875"/>
                </a:lnTo>
                <a:lnTo>
                  <a:pt x="371475" y="142875"/>
                </a:lnTo>
                <a:lnTo>
                  <a:pt x="381000" y="152400"/>
                </a:lnTo>
                <a:lnTo>
                  <a:pt x="390525" y="152400"/>
                </a:lnTo>
                <a:lnTo>
                  <a:pt x="390525" y="161925"/>
                </a:lnTo>
                <a:lnTo>
                  <a:pt x="400050" y="161925"/>
                </a:lnTo>
                <a:lnTo>
                  <a:pt x="400050" y="171450"/>
                </a:lnTo>
                <a:lnTo>
                  <a:pt x="400050" y="171450"/>
                </a:lnTo>
                <a:lnTo>
                  <a:pt x="390525" y="180975"/>
                </a:lnTo>
                <a:lnTo>
                  <a:pt x="381000" y="180975"/>
                </a:lnTo>
                <a:lnTo>
                  <a:pt x="371475" y="180975"/>
                </a:lnTo>
                <a:lnTo>
                  <a:pt x="361950" y="190500"/>
                </a:lnTo>
                <a:lnTo>
                  <a:pt x="342900" y="180975"/>
                </a:lnTo>
                <a:lnTo>
                  <a:pt x="323850" y="180975"/>
                </a:lnTo>
                <a:lnTo>
                  <a:pt x="304800" y="180975"/>
                </a:lnTo>
                <a:lnTo>
                  <a:pt x="276225" y="180975"/>
                </a:lnTo>
                <a:lnTo>
                  <a:pt x="257175" y="180975"/>
                </a:lnTo>
                <a:lnTo>
                  <a:pt x="228600" y="180975"/>
                </a:lnTo>
                <a:lnTo>
                  <a:pt x="200025" y="171450"/>
                </a:lnTo>
                <a:lnTo>
                  <a:pt x="180975" y="171450"/>
                </a:lnTo>
                <a:lnTo>
                  <a:pt x="152400" y="171450"/>
                </a:lnTo>
                <a:lnTo>
                  <a:pt x="133350" y="171450"/>
                </a:lnTo>
                <a:lnTo>
                  <a:pt x="114300" y="161925"/>
                </a:lnTo>
                <a:lnTo>
                  <a:pt x="95250" y="161925"/>
                </a:lnTo>
                <a:lnTo>
                  <a:pt x="85725" y="161925"/>
                </a:lnTo>
                <a:lnTo>
                  <a:pt x="76200" y="161925"/>
                </a:lnTo>
                <a:lnTo>
                  <a:pt x="66675" y="161925"/>
                </a:lnTo>
                <a:lnTo>
                  <a:pt x="66675" y="161925"/>
                </a:lnTo>
                <a:lnTo>
                  <a:pt x="66675" y="152400"/>
                </a:lnTo>
                <a:lnTo>
                  <a:pt x="76200" y="142875"/>
                </a:lnTo>
                <a:lnTo>
                  <a:pt x="85725" y="142875"/>
                </a:lnTo>
                <a:lnTo>
                  <a:pt x="95250" y="133350"/>
                </a:lnTo>
                <a:lnTo>
                  <a:pt x="114300" y="123825"/>
                </a:lnTo>
                <a:lnTo>
                  <a:pt x="133350" y="123825"/>
                </a:lnTo>
                <a:lnTo>
                  <a:pt x="161925" y="123825"/>
                </a:lnTo>
                <a:lnTo>
                  <a:pt x="190500" y="114300"/>
                </a:lnTo>
                <a:lnTo>
                  <a:pt x="209550" y="123825"/>
                </a:lnTo>
                <a:lnTo>
                  <a:pt x="238125" y="123825"/>
                </a:lnTo>
                <a:lnTo>
                  <a:pt x="266700" y="123825"/>
                </a:lnTo>
                <a:lnTo>
                  <a:pt x="285750" y="133350"/>
                </a:lnTo>
                <a:lnTo>
                  <a:pt x="314325" y="142875"/>
                </a:lnTo>
                <a:lnTo>
                  <a:pt x="333375" y="142875"/>
                </a:lnTo>
                <a:lnTo>
                  <a:pt x="342900" y="152400"/>
                </a:lnTo>
                <a:lnTo>
                  <a:pt x="352425" y="161925"/>
                </a:lnTo>
                <a:lnTo>
                  <a:pt x="371475" y="171450"/>
                </a:lnTo>
                <a:lnTo>
                  <a:pt x="371475" y="180975"/>
                </a:lnTo>
                <a:lnTo>
                  <a:pt x="371475" y="180975"/>
                </a:lnTo>
                <a:lnTo>
                  <a:pt x="371475" y="190500"/>
                </a:lnTo>
                <a:lnTo>
                  <a:pt x="371475" y="200025"/>
                </a:lnTo>
                <a:lnTo>
                  <a:pt x="352425" y="200025"/>
                </a:lnTo>
                <a:lnTo>
                  <a:pt x="342900" y="209550"/>
                </a:lnTo>
                <a:lnTo>
                  <a:pt x="333375" y="209550"/>
                </a:lnTo>
                <a:lnTo>
                  <a:pt x="314325" y="219075"/>
                </a:lnTo>
                <a:lnTo>
                  <a:pt x="295275" y="219075"/>
                </a:lnTo>
                <a:lnTo>
                  <a:pt x="276225" y="219075"/>
                </a:lnTo>
                <a:lnTo>
                  <a:pt x="247650" y="219075"/>
                </a:lnTo>
                <a:lnTo>
                  <a:pt x="228600" y="228600"/>
                </a:lnTo>
                <a:lnTo>
                  <a:pt x="200025" y="228600"/>
                </a:lnTo>
                <a:lnTo>
                  <a:pt x="180975" y="219075"/>
                </a:lnTo>
                <a:lnTo>
                  <a:pt x="152400" y="219075"/>
                </a:lnTo>
                <a:lnTo>
                  <a:pt x="133350" y="219075"/>
                </a:lnTo>
                <a:lnTo>
                  <a:pt x="114300" y="209550"/>
                </a:lnTo>
                <a:lnTo>
                  <a:pt x="95250" y="209550"/>
                </a:lnTo>
                <a:lnTo>
                  <a:pt x="76200" y="209550"/>
                </a:lnTo>
                <a:lnTo>
                  <a:pt x="57150" y="209550"/>
                </a:lnTo>
                <a:lnTo>
                  <a:pt x="47625" y="200025"/>
                </a:lnTo>
                <a:lnTo>
                  <a:pt x="38100" y="200025"/>
                </a:lnTo>
                <a:lnTo>
                  <a:pt x="38100" y="200025"/>
                </a:lnTo>
                <a:lnTo>
                  <a:pt x="28575" y="190500"/>
                </a:lnTo>
                <a:lnTo>
                  <a:pt x="28575" y="190500"/>
                </a:lnTo>
                <a:lnTo>
                  <a:pt x="28575" y="180975"/>
                </a:lnTo>
                <a:lnTo>
                  <a:pt x="38100" y="171450"/>
                </a:lnTo>
                <a:lnTo>
                  <a:pt x="47625" y="161925"/>
                </a:lnTo>
                <a:lnTo>
                  <a:pt x="57150" y="152400"/>
                </a:lnTo>
                <a:lnTo>
                  <a:pt x="66675" y="142875"/>
                </a:lnTo>
                <a:lnTo>
                  <a:pt x="85725" y="142875"/>
                </a:lnTo>
                <a:lnTo>
                  <a:pt x="104775" y="133350"/>
                </a:lnTo>
                <a:lnTo>
                  <a:pt x="133350" y="133350"/>
                </a:lnTo>
                <a:lnTo>
                  <a:pt x="152400" y="133350"/>
                </a:lnTo>
                <a:lnTo>
                  <a:pt x="180975" y="142875"/>
                </a:lnTo>
                <a:lnTo>
                  <a:pt x="200025" y="142875"/>
                </a:lnTo>
                <a:lnTo>
                  <a:pt x="219075" y="152400"/>
                </a:lnTo>
                <a:lnTo>
                  <a:pt x="238125" y="161925"/>
                </a:lnTo>
                <a:lnTo>
                  <a:pt x="266700" y="171450"/>
                </a:lnTo>
                <a:lnTo>
                  <a:pt x="276225" y="171450"/>
                </a:lnTo>
                <a:lnTo>
                  <a:pt x="285750" y="180975"/>
                </a:lnTo>
                <a:lnTo>
                  <a:pt x="295275" y="190500"/>
                </a:lnTo>
                <a:lnTo>
                  <a:pt x="304800" y="190500"/>
                </a:lnTo>
                <a:lnTo>
                  <a:pt x="304800" y="190500"/>
                </a:lnTo>
                <a:lnTo>
                  <a:pt x="304800" y="200025"/>
                </a:lnTo>
                <a:lnTo>
                  <a:pt x="295275" y="200025"/>
                </a:lnTo>
                <a:lnTo>
                  <a:pt x="285750" y="209550"/>
                </a:lnTo>
                <a:lnTo>
                  <a:pt x="276225" y="209550"/>
                </a:lnTo>
                <a:lnTo>
                  <a:pt x="257175" y="219075"/>
                </a:lnTo>
                <a:lnTo>
                  <a:pt x="238125" y="209550"/>
                </a:lnTo>
                <a:lnTo>
                  <a:pt x="219075" y="219075"/>
                </a:lnTo>
                <a:lnTo>
                  <a:pt x="200025" y="219075"/>
                </a:lnTo>
                <a:lnTo>
                  <a:pt x="171450" y="209550"/>
                </a:lnTo>
                <a:lnTo>
                  <a:pt x="152400" y="209550"/>
                </a:lnTo>
                <a:lnTo>
                  <a:pt x="123825" y="209550"/>
                </a:lnTo>
                <a:lnTo>
                  <a:pt x="104775" y="209550"/>
                </a:lnTo>
                <a:lnTo>
                  <a:pt x="85725" y="209550"/>
                </a:lnTo>
                <a:lnTo>
                  <a:pt x="66675" y="209550"/>
                </a:lnTo>
                <a:lnTo>
                  <a:pt x="47625" y="200025"/>
                </a:lnTo>
                <a:lnTo>
                  <a:pt x="28575" y="200025"/>
                </a:lnTo>
                <a:lnTo>
                  <a:pt x="19050" y="200025"/>
                </a:lnTo>
                <a:lnTo>
                  <a:pt x="9525" y="200025"/>
                </a:lnTo>
                <a:lnTo>
                  <a:pt x="0" y="190500"/>
                </a:lnTo>
                <a:lnTo>
                  <a:pt x="0" y="190500"/>
                </a:lnTo>
                <a:lnTo>
                  <a:pt x="0" y="190500"/>
                </a:lnTo>
                <a:lnTo>
                  <a:pt x="0" y="190500"/>
                </a:lnTo>
                <a:lnTo>
                  <a:pt x="0" y="180975"/>
                </a:lnTo>
                <a:lnTo>
                  <a:pt x="9525" y="171450"/>
                </a:lnTo>
                <a:lnTo>
                  <a:pt x="19050" y="161925"/>
                </a:lnTo>
                <a:lnTo>
                  <a:pt x="38100" y="152400"/>
                </a:lnTo>
                <a:lnTo>
                  <a:pt x="47625" y="152400"/>
                </a:lnTo>
                <a:lnTo>
                  <a:pt x="76200" y="142875"/>
                </a:lnTo>
                <a:lnTo>
                  <a:pt x="95250" y="133350"/>
                </a:lnTo>
                <a:lnTo>
                  <a:pt x="123825" y="133350"/>
                </a:lnTo>
                <a:lnTo>
                  <a:pt x="152400" y="133350"/>
                </a:lnTo>
                <a:lnTo>
                  <a:pt x="190500" y="133350"/>
                </a:lnTo>
                <a:lnTo>
                  <a:pt x="219075" y="133350"/>
                </a:lnTo>
                <a:lnTo>
                  <a:pt x="247650" y="142875"/>
                </a:lnTo>
                <a:lnTo>
                  <a:pt x="285750" y="142875"/>
                </a:lnTo>
                <a:lnTo>
                  <a:pt x="314325" y="142875"/>
                </a:lnTo>
                <a:lnTo>
                  <a:pt x="342900" y="152400"/>
                </a:lnTo>
                <a:lnTo>
                  <a:pt x="361950" y="161925"/>
                </a:lnTo>
                <a:lnTo>
                  <a:pt x="381000" y="161925"/>
                </a:lnTo>
                <a:lnTo>
                  <a:pt x="390525" y="161925"/>
                </a:lnTo>
                <a:lnTo>
                  <a:pt x="390525" y="171450"/>
                </a:lnTo>
                <a:lnTo>
                  <a:pt x="400050" y="161925"/>
                </a:lnTo>
                <a:lnTo>
                  <a:pt x="400050" y="171450"/>
                </a:lnTo>
                <a:lnTo>
                  <a:pt x="400050" y="171450"/>
                </a:lnTo>
                <a:lnTo>
                  <a:pt x="390525" y="161925"/>
                </a:lnTo>
                <a:lnTo>
                  <a:pt x="381000" y="161925"/>
                </a:lnTo>
                <a:lnTo>
                  <a:pt x="371475" y="171450"/>
                </a:lnTo>
                <a:lnTo>
                  <a:pt x="352425" y="161925"/>
                </a:lnTo>
                <a:lnTo>
                  <a:pt x="333375" y="161925"/>
                </a:lnTo>
                <a:lnTo>
                  <a:pt x="314325" y="161925"/>
                </a:lnTo>
                <a:lnTo>
                  <a:pt x="295275" y="152400"/>
                </a:lnTo>
                <a:lnTo>
                  <a:pt x="276225" y="152400"/>
                </a:lnTo>
                <a:lnTo>
                  <a:pt x="247650" y="152400"/>
                </a:lnTo>
                <a:lnTo>
                  <a:pt x="238125" y="152400"/>
                </a:lnTo>
                <a:lnTo>
                  <a:pt x="219075" y="142875"/>
                </a:lnTo>
                <a:lnTo>
                  <a:pt x="200025" y="142875"/>
                </a:lnTo>
                <a:lnTo>
                  <a:pt x="190500" y="142875"/>
                </a:lnTo>
                <a:lnTo>
                  <a:pt x="180975" y="133350"/>
                </a:lnTo>
                <a:lnTo>
                  <a:pt x="171450" y="133350"/>
                </a:lnTo>
                <a:lnTo>
                  <a:pt x="161925" y="133350"/>
                </a:lnTo>
                <a:lnTo>
                  <a:pt x="161925" y="133350"/>
                </a:lnTo>
                <a:lnTo>
                  <a:pt x="161925" y="133350"/>
                </a:lnTo>
                <a:lnTo>
                  <a:pt x="161925" y="133350"/>
                </a:lnTo>
                <a:lnTo>
                  <a:pt x="171450" y="123825"/>
                </a:lnTo>
                <a:lnTo>
                  <a:pt x="180975" y="114300"/>
                </a:lnTo>
                <a:lnTo>
                  <a:pt x="190500" y="114300"/>
                </a:lnTo>
                <a:lnTo>
                  <a:pt x="219075" y="104775"/>
                </a:lnTo>
                <a:lnTo>
                  <a:pt x="238125" y="95250"/>
                </a:lnTo>
                <a:lnTo>
                  <a:pt x="276225" y="95250"/>
                </a:lnTo>
                <a:lnTo>
                  <a:pt x="304800" y="95250"/>
                </a:lnTo>
                <a:lnTo>
                  <a:pt x="333375" y="95250"/>
                </a:lnTo>
                <a:lnTo>
                  <a:pt x="361950" y="95250"/>
                </a:lnTo>
                <a:lnTo>
                  <a:pt x="390525" y="104775"/>
                </a:lnTo>
                <a:lnTo>
                  <a:pt x="419100" y="104775"/>
                </a:lnTo>
                <a:lnTo>
                  <a:pt x="438150" y="104775"/>
                </a:lnTo>
                <a:lnTo>
                  <a:pt x="466725" y="114300"/>
                </a:lnTo>
                <a:lnTo>
                  <a:pt x="485775" y="114300"/>
                </a:lnTo>
                <a:lnTo>
                  <a:pt x="495300" y="114300"/>
                </a:lnTo>
                <a:lnTo>
                  <a:pt x="514350" y="114300"/>
                </a:lnTo>
                <a:lnTo>
                  <a:pt x="523875" y="123825"/>
                </a:lnTo>
                <a:lnTo>
                  <a:pt x="533400" y="123825"/>
                </a:lnTo>
                <a:lnTo>
                  <a:pt x="542925" y="123825"/>
                </a:lnTo>
                <a:lnTo>
                  <a:pt x="552450" y="133350"/>
                </a:lnTo>
                <a:lnTo>
                  <a:pt x="561975" y="133350"/>
                </a:lnTo>
                <a:lnTo>
                  <a:pt x="561975" y="133350"/>
                </a:lnTo>
                <a:lnTo>
                  <a:pt x="561975" y="142875"/>
                </a:lnTo>
                <a:lnTo>
                  <a:pt x="571500" y="142875"/>
                </a:lnTo>
                <a:lnTo>
                  <a:pt x="571500" y="142875"/>
                </a:lnTo>
                <a:lnTo>
                  <a:pt x="571500" y="142875"/>
                </a:lnTo>
                <a:lnTo>
                  <a:pt x="571500" y="142875"/>
                </a:lnTo>
                <a:lnTo>
                  <a:pt x="571500" y="142875"/>
                </a:lnTo>
                <a:lnTo>
                  <a:pt x="561975" y="142875"/>
                </a:lnTo>
                <a:lnTo>
                  <a:pt x="561975" y="142875"/>
                </a:lnTo>
                <a:lnTo>
                  <a:pt x="552450" y="133350"/>
                </a:lnTo>
                <a:lnTo>
                  <a:pt x="542925" y="133350"/>
                </a:lnTo>
                <a:lnTo>
                  <a:pt x="533400" y="133350"/>
                </a:lnTo>
                <a:lnTo>
                  <a:pt x="523875" y="133350"/>
                </a:lnTo>
                <a:lnTo>
                  <a:pt x="514350" y="133350"/>
                </a:lnTo>
                <a:lnTo>
                  <a:pt x="514350" y="133350"/>
                </a:lnTo>
                <a:lnTo>
                  <a:pt x="495300" y="123825"/>
                </a:lnTo>
                <a:lnTo>
                  <a:pt x="485775" y="123825"/>
                </a:lnTo>
                <a:lnTo>
                  <a:pt x="476250" y="123825"/>
                </a:lnTo>
                <a:lnTo>
                  <a:pt x="466725" y="123825"/>
                </a:lnTo>
                <a:lnTo>
                  <a:pt x="466725" y="123825"/>
                </a:lnTo>
                <a:lnTo>
                  <a:pt x="457200" y="123825"/>
                </a:lnTo>
                <a:lnTo>
                  <a:pt x="457200" y="123825"/>
                </a:lnTo>
                <a:lnTo>
                  <a:pt x="457200" y="123825"/>
                </a:lnTo>
                <a:lnTo>
                  <a:pt x="457200" y="123825"/>
                </a:lnTo>
                <a:lnTo>
                  <a:pt x="457200" y="123825"/>
                </a:lnTo>
                <a:lnTo>
                  <a:pt x="457200" y="123825"/>
                </a:lnTo>
                <a:lnTo>
                  <a:pt x="457200" y="114300"/>
                </a:lnTo>
                <a:lnTo>
                  <a:pt x="457200" y="114300"/>
                </a:lnTo>
                <a:lnTo>
                  <a:pt x="466725" y="114300"/>
                </a:lnTo>
                <a:lnTo>
                  <a:pt x="485775" y="104775"/>
                </a:lnTo>
                <a:lnTo>
                  <a:pt x="495300" y="95250"/>
                </a:lnTo>
                <a:lnTo>
                  <a:pt x="514350" y="95250"/>
                </a:lnTo>
                <a:lnTo>
                  <a:pt x="533400" y="85725"/>
                </a:lnTo>
                <a:lnTo>
                  <a:pt x="552450" y="85725"/>
                </a:lnTo>
                <a:lnTo>
                  <a:pt x="571500" y="85725"/>
                </a:lnTo>
                <a:lnTo>
                  <a:pt x="581025" y="85725"/>
                </a:lnTo>
                <a:lnTo>
                  <a:pt x="600075" y="85725"/>
                </a:lnTo>
                <a:lnTo>
                  <a:pt x="619125" y="95250"/>
                </a:lnTo>
                <a:lnTo>
                  <a:pt x="628650" y="95250"/>
                </a:lnTo>
                <a:lnTo>
                  <a:pt x="647700" y="104775"/>
                </a:lnTo>
                <a:lnTo>
                  <a:pt x="666750" y="114300"/>
                </a:lnTo>
                <a:lnTo>
                  <a:pt x="676275" y="123825"/>
                </a:lnTo>
                <a:lnTo>
                  <a:pt x="685800" y="123825"/>
                </a:lnTo>
                <a:lnTo>
                  <a:pt x="695325" y="133350"/>
                </a:lnTo>
                <a:lnTo>
                  <a:pt x="704850" y="133350"/>
                </a:lnTo>
                <a:lnTo>
                  <a:pt x="714375" y="142875"/>
                </a:lnTo>
                <a:lnTo>
                  <a:pt x="714375" y="142875"/>
                </a:lnTo>
                <a:lnTo>
                  <a:pt x="714375" y="142875"/>
                </a:lnTo>
                <a:lnTo>
                  <a:pt x="714375" y="142875"/>
                </a:lnTo>
                <a:lnTo>
                  <a:pt x="714375" y="142875"/>
                </a:lnTo>
                <a:lnTo>
                  <a:pt x="714375" y="142875"/>
                </a:lnTo>
                <a:lnTo>
                  <a:pt x="714375" y="142875"/>
                </a:lnTo>
                <a:lnTo>
                  <a:pt x="714375" y="142875"/>
                </a:lnTo>
                <a:lnTo>
                  <a:pt x="714375" y="142875"/>
                </a:lnTo>
                <a:lnTo>
                  <a:pt x="714375" y="142875"/>
                </a:lnTo>
                <a:lnTo>
                  <a:pt x="714375" y="142875"/>
                </a:lnTo>
                <a:lnTo>
                  <a:pt x="714375" y="142875"/>
                </a:lnTo>
                <a:lnTo>
                  <a:pt x="714375" y="142875"/>
                </a:lnTo>
                <a:lnTo>
                  <a:pt x="714375" y="133350"/>
                </a:lnTo>
                <a:lnTo>
                  <a:pt x="714375" y="133350"/>
                </a:lnTo>
                <a:lnTo>
                  <a:pt x="714375" y="123825"/>
                </a:lnTo>
                <a:lnTo>
                  <a:pt x="714375" y="123825"/>
                </a:lnTo>
                <a:lnTo>
                  <a:pt x="714375" y="114300"/>
                </a:lnTo>
                <a:lnTo>
                  <a:pt x="714375" y="104775"/>
                </a:lnTo>
                <a:lnTo>
                  <a:pt x="723900" y="104775"/>
                </a:lnTo>
                <a:lnTo>
                  <a:pt x="723900" y="95250"/>
                </a:lnTo>
                <a:lnTo>
                  <a:pt x="742950" y="95250"/>
                </a:lnTo>
                <a:lnTo>
                  <a:pt x="752475" y="95250"/>
                </a:lnTo>
                <a:lnTo>
                  <a:pt x="771525" y="85725"/>
                </a:lnTo>
                <a:lnTo>
                  <a:pt x="790575" y="95250"/>
                </a:lnTo>
                <a:lnTo>
                  <a:pt x="809625" y="95250"/>
                </a:lnTo>
                <a:lnTo>
                  <a:pt x="838200" y="104775"/>
                </a:lnTo>
                <a:lnTo>
                  <a:pt x="857250" y="104775"/>
                </a:lnTo>
                <a:lnTo>
                  <a:pt x="876300" y="114300"/>
                </a:lnTo>
                <a:lnTo>
                  <a:pt x="895350" y="123825"/>
                </a:lnTo>
                <a:lnTo>
                  <a:pt x="904875" y="133350"/>
                </a:lnTo>
                <a:lnTo>
                  <a:pt x="923925" y="142875"/>
                </a:lnTo>
                <a:lnTo>
                  <a:pt x="942975" y="152400"/>
                </a:lnTo>
                <a:lnTo>
                  <a:pt x="952500" y="161925"/>
                </a:lnTo>
                <a:lnTo>
                  <a:pt x="952500" y="171450"/>
                </a:lnTo>
                <a:lnTo>
                  <a:pt x="952500" y="180975"/>
                </a:lnTo>
                <a:lnTo>
                  <a:pt x="952500" y="180975"/>
                </a:lnTo>
                <a:lnTo>
                  <a:pt x="952500" y="180975"/>
                </a:lnTo>
                <a:lnTo>
                  <a:pt x="942975" y="190500"/>
                </a:lnTo>
                <a:lnTo>
                  <a:pt x="933450" y="190500"/>
                </a:lnTo>
                <a:lnTo>
                  <a:pt x="914400" y="190500"/>
                </a:lnTo>
                <a:lnTo>
                  <a:pt x="895350" y="190500"/>
                </a:lnTo>
                <a:lnTo>
                  <a:pt x="876300" y="190500"/>
                </a:lnTo>
                <a:lnTo>
                  <a:pt x="857250" y="180975"/>
                </a:lnTo>
                <a:lnTo>
                  <a:pt x="828675" y="180975"/>
                </a:lnTo>
                <a:lnTo>
                  <a:pt x="800100" y="171450"/>
                </a:lnTo>
                <a:lnTo>
                  <a:pt x="771525" y="171450"/>
                </a:lnTo>
                <a:lnTo>
                  <a:pt x="742950" y="161925"/>
                </a:lnTo>
                <a:lnTo>
                  <a:pt x="714375" y="161925"/>
                </a:lnTo>
                <a:lnTo>
                  <a:pt x="685800" y="152400"/>
                </a:lnTo>
                <a:lnTo>
                  <a:pt x="657225" y="142875"/>
                </a:lnTo>
                <a:lnTo>
                  <a:pt x="619125" y="142875"/>
                </a:lnTo>
                <a:lnTo>
                  <a:pt x="590550" y="133350"/>
                </a:lnTo>
                <a:lnTo>
                  <a:pt x="561975" y="133350"/>
                </a:lnTo>
                <a:lnTo>
                  <a:pt x="523875" y="133350"/>
                </a:lnTo>
                <a:lnTo>
                  <a:pt x="504825" y="123825"/>
                </a:lnTo>
                <a:lnTo>
                  <a:pt x="476250" y="114300"/>
                </a:lnTo>
                <a:lnTo>
                  <a:pt x="447675" y="114300"/>
                </a:lnTo>
                <a:lnTo>
                  <a:pt x="428625" y="114300"/>
                </a:lnTo>
                <a:lnTo>
                  <a:pt x="419100" y="104775"/>
                </a:lnTo>
                <a:lnTo>
                  <a:pt x="400050" y="104775"/>
                </a:lnTo>
                <a:lnTo>
                  <a:pt x="390525" y="95250"/>
                </a:lnTo>
                <a:lnTo>
                  <a:pt x="381000" y="95250"/>
                </a:lnTo>
                <a:lnTo>
                  <a:pt x="381000" y="85725"/>
                </a:lnTo>
                <a:lnTo>
                  <a:pt x="381000" y="85725"/>
                </a:lnTo>
                <a:lnTo>
                  <a:pt x="371475" y="76200"/>
                </a:lnTo>
                <a:lnTo>
                  <a:pt x="371475" y="76200"/>
                </a:lnTo>
                <a:lnTo>
                  <a:pt x="371475" y="76200"/>
                </a:lnTo>
                <a:lnTo>
                  <a:pt x="371475" y="76200"/>
                </a:lnTo>
                <a:lnTo>
                  <a:pt x="371475" y="76200"/>
                </a:lnTo>
                <a:lnTo>
                  <a:pt x="371475" y="76200"/>
                </a:lnTo>
                <a:lnTo>
                  <a:pt x="371475" y="76200"/>
                </a:lnTo>
                <a:lnTo>
                  <a:pt x="371475" y="76200"/>
                </a:lnTo>
                <a:lnTo>
                  <a:pt x="361950" y="76200"/>
                </a:lnTo>
                <a:lnTo>
                  <a:pt x="361950" y="95250"/>
                </a:lnTo>
                <a:lnTo>
                  <a:pt x="352425" y="95250"/>
                </a:lnTo>
                <a:lnTo>
                  <a:pt x="342900" y="95250"/>
                </a:lnTo>
                <a:lnTo>
                  <a:pt x="333375" y="104775"/>
                </a:lnTo>
                <a:lnTo>
                  <a:pt x="323850" y="104775"/>
                </a:lnTo>
                <a:lnTo>
                  <a:pt x="314325" y="104775"/>
                </a:lnTo>
                <a:lnTo>
                  <a:pt x="295275" y="114300"/>
                </a:lnTo>
                <a:lnTo>
                  <a:pt x="285750" y="114300"/>
                </a:lnTo>
                <a:lnTo>
                  <a:pt x="266700" y="104775"/>
                </a:lnTo>
                <a:lnTo>
                  <a:pt x="247650" y="104775"/>
                </a:lnTo>
                <a:lnTo>
                  <a:pt x="238125" y="104775"/>
                </a:lnTo>
                <a:lnTo>
                  <a:pt x="219075" y="104775"/>
                </a:lnTo>
                <a:lnTo>
                  <a:pt x="200025" y="95250"/>
                </a:lnTo>
                <a:lnTo>
                  <a:pt x="190500" y="95250"/>
                </a:lnTo>
                <a:lnTo>
                  <a:pt x="171450" y="85725"/>
                </a:lnTo>
                <a:lnTo>
                  <a:pt x="161925" y="76200"/>
                </a:lnTo>
                <a:lnTo>
                  <a:pt x="152400" y="76200"/>
                </a:lnTo>
                <a:lnTo>
                  <a:pt x="142875" y="76200"/>
                </a:lnTo>
                <a:lnTo>
                  <a:pt x="133350" y="66675"/>
                </a:lnTo>
                <a:lnTo>
                  <a:pt x="123825" y="66675"/>
                </a:lnTo>
                <a:lnTo>
                  <a:pt x="123825" y="57150"/>
                </a:lnTo>
                <a:lnTo>
                  <a:pt x="123825" y="47625"/>
                </a:lnTo>
                <a:lnTo>
                  <a:pt x="123825" y="47625"/>
                </a:lnTo>
                <a:lnTo>
                  <a:pt x="123825" y="38100"/>
                </a:lnTo>
                <a:lnTo>
                  <a:pt x="133350" y="38100"/>
                </a:lnTo>
                <a:lnTo>
                  <a:pt x="152400" y="28575"/>
                </a:lnTo>
                <a:lnTo>
                  <a:pt x="161925" y="28575"/>
                </a:lnTo>
                <a:lnTo>
                  <a:pt x="180975" y="28575"/>
                </a:lnTo>
                <a:lnTo>
                  <a:pt x="200025" y="28575"/>
                </a:lnTo>
                <a:lnTo>
                  <a:pt x="219075" y="38100"/>
                </a:lnTo>
                <a:lnTo>
                  <a:pt x="238125" y="38100"/>
                </a:lnTo>
                <a:lnTo>
                  <a:pt x="257175" y="47625"/>
                </a:lnTo>
                <a:lnTo>
                  <a:pt x="276225" y="57150"/>
                </a:lnTo>
                <a:lnTo>
                  <a:pt x="285750" y="57150"/>
                </a:lnTo>
                <a:lnTo>
                  <a:pt x="295275" y="66675"/>
                </a:lnTo>
                <a:lnTo>
                  <a:pt x="295275" y="66675"/>
                </a:lnTo>
                <a:lnTo>
                  <a:pt x="304800" y="76200"/>
                </a:lnTo>
                <a:lnTo>
                  <a:pt x="304800" y="76200"/>
                </a:lnTo>
                <a:lnTo>
                  <a:pt x="304800" y="76200"/>
                </a:lnTo>
                <a:lnTo>
                  <a:pt x="295275" y="76200"/>
                </a:lnTo>
                <a:lnTo>
                  <a:pt x="285750" y="76200"/>
                </a:lnTo>
                <a:lnTo>
                  <a:pt x="276225" y="76200"/>
                </a:lnTo>
                <a:lnTo>
                  <a:pt x="257175" y="76200"/>
                </a:lnTo>
                <a:lnTo>
                  <a:pt x="238125" y="76200"/>
                </a:lnTo>
                <a:lnTo>
                  <a:pt x="219075" y="66675"/>
                </a:lnTo>
                <a:lnTo>
                  <a:pt x="200025" y="66675"/>
                </a:lnTo>
                <a:lnTo>
                  <a:pt x="180975" y="66675"/>
                </a:lnTo>
                <a:lnTo>
                  <a:pt x="161925" y="57150"/>
                </a:lnTo>
                <a:lnTo>
                  <a:pt x="142875" y="57150"/>
                </a:lnTo>
                <a:lnTo>
                  <a:pt x="133350" y="47625"/>
                </a:lnTo>
                <a:lnTo>
                  <a:pt x="114300" y="47625"/>
                </a:lnTo>
                <a:lnTo>
                  <a:pt x="104775" y="38100"/>
                </a:lnTo>
                <a:lnTo>
                  <a:pt x="95250" y="38100"/>
                </a:lnTo>
                <a:lnTo>
                  <a:pt x="95250" y="38100"/>
                </a:lnTo>
                <a:lnTo>
                  <a:pt x="95250" y="38100"/>
                </a:lnTo>
                <a:lnTo>
                  <a:pt x="95250" y="38100"/>
                </a:lnTo>
                <a:lnTo>
                  <a:pt x="95250" y="28575"/>
                </a:lnTo>
                <a:lnTo>
                  <a:pt x="95250" y="19050"/>
                </a:lnTo>
                <a:lnTo>
                  <a:pt x="104775" y="19050"/>
                </a:lnTo>
                <a:lnTo>
                  <a:pt x="114300" y="9525"/>
                </a:lnTo>
                <a:lnTo>
                  <a:pt x="13335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4" name="Freeform 23"/>
          <p:cNvSpPr/>
          <p:nvPr/>
        </p:nvSpPr>
        <p:spPr>
          <a:xfrm>
            <a:off x="3471863" y="2809876"/>
            <a:ext cx="107157" cy="57151"/>
          </a:xfrm>
          <a:custGeom>
            <a:avLst/>
            <a:gdLst/>
            <a:ahLst/>
            <a:cxnLst/>
            <a:rect l="0" t="0" r="0" b="0"/>
            <a:pathLst>
              <a:path w="142876" h="57151">
                <a:moveTo>
                  <a:pt x="28575" y="0"/>
                </a:moveTo>
                <a:lnTo>
                  <a:pt x="47625" y="0"/>
                </a:lnTo>
                <a:lnTo>
                  <a:pt x="66675" y="9525"/>
                </a:lnTo>
                <a:lnTo>
                  <a:pt x="85725" y="9525"/>
                </a:lnTo>
                <a:lnTo>
                  <a:pt x="104775" y="19050"/>
                </a:lnTo>
                <a:lnTo>
                  <a:pt x="114300" y="28575"/>
                </a:lnTo>
                <a:lnTo>
                  <a:pt x="133350" y="28575"/>
                </a:lnTo>
                <a:lnTo>
                  <a:pt x="133350" y="38100"/>
                </a:lnTo>
                <a:lnTo>
                  <a:pt x="142875" y="38100"/>
                </a:lnTo>
                <a:lnTo>
                  <a:pt x="142875" y="47625"/>
                </a:lnTo>
                <a:lnTo>
                  <a:pt x="142875" y="47625"/>
                </a:lnTo>
                <a:lnTo>
                  <a:pt x="142875" y="47625"/>
                </a:lnTo>
                <a:lnTo>
                  <a:pt x="133350" y="57150"/>
                </a:lnTo>
                <a:lnTo>
                  <a:pt x="123825" y="47625"/>
                </a:lnTo>
                <a:lnTo>
                  <a:pt x="114300" y="47625"/>
                </a:lnTo>
                <a:lnTo>
                  <a:pt x="95250" y="47625"/>
                </a:lnTo>
                <a:lnTo>
                  <a:pt x="85725" y="47625"/>
                </a:lnTo>
                <a:lnTo>
                  <a:pt x="66675" y="38100"/>
                </a:lnTo>
                <a:lnTo>
                  <a:pt x="47625" y="38100"/>
                </a:lnTo>
                <a:lnTo>
                  <a:pt x="38100" y="28575"/>
                </a:lnTo>
                <a:lnTo>
                  <a:pt x="28575" y="19050"/>
                </a:lnTo>
                <a:lnTo>
                  <a:pt x="19050" y="19050"/>
                </a:lnTo>
                <a:lnTo>
                  <a:pt x="9525" y="19050"/>
                </a:lnTo>
                <a:lnTo>
                  <a:pt x="0" y="9525"/>
                </a:lnTo>
                <a:lnTo>
                  <a:pt x="0" y="9525"/>
                </a:lnTo>
                <a:lnTo>
                  <a:pt x="0" y="9525"/>
                </a:lnTo>
                <a:lnTo>
                  <a:pt x="0" y="9525"/>
                </a:lnTo>
                <a:lnTo>
                  <a:pt x="9525" y="9525"/>
                </a:lnTo>
                <a:lnTo>
                  <a:pt x="19050" y="9525"/>
                </a:lnTo>
                <a:lnTo>
                  <a:pt x="28575" y="19050"/>
                </a:lnTo>
                <a:lnTo>
                  <a:pt x="28575" y="1905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8026308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1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1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71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71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71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71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4711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712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4712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47122"/>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4712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4712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499"/>
                                          </p:stCondLst>
                                        </p:cTn>
                                        <p:tgtEl>
                                          <p:spTgt spid="4712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499"/>
                                          </p:stCondLst>
                                        </p:cTn>
                                        <p:tgtEl>
                                          <p:spTgt spid="47130"/>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47133"/>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499"/>
                                          </p:stCondLst>
                                        </p:cTn>
                                        <p:tgtEl>
                                          <p:spTgt spid="47134"/>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47135"/>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47136"/>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nodeType="clickEffect">
                                  <p:stCondLst>
                                    <p:cond delay="0"/>
                                  </p:stCondLst>
                                  <p:childTnLst>
                                    <p:set>
                                      <p:cBhvr>
                                        <p:cTn id="78" dur="1" fill="hold">
                                          <p:stCondLst>
                                            <p:cond delay="499"/>
                                          </p:stCondLst>
                                        </p:cTn>
                                        <p:tgtEl>
                                          <p:spTgt spid="47137"/>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499"/>
                                          </p:stCondLst>
                                        </p:cTn>
                                        <p:tgtEl>
                                          <p:spTgt spid="47138"/>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499"/>
                                          </p:stCondLst>
                                        </p:cTn>
                                        <p:tgtEl>
                                          <p:spTgt spid="47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autoUpdateAnimBg="0"/>
      <p:bldP spid="47109" grpId="0" autoUpdateAnimBg="0"/>
      <p:bldP spid="47110" grpId="0" autoUpdateAnimBg="0"/>
      <p:bldP spid="47112" grpId="0" autoUpdateAnimBg="0"/>
      <p:bldP spid="47113" grpId="0" autoUpdateAnimBg="0"/>
      <p:bldP spid="47120" grpId="0" animBg="1"/>
      <p:bldP spid="47121" grpId="0" autoUpdateAnimBg="0"/>
      <p:bldP spid="47122" grpId="0" autoUpdateAnimBg="0"/>
      <p:bldP spid="47123" grpId="0" animBg="1"/>
      <p:bldP spid="47133" grpId="0" autoUpdateAnimBg="0"/>
      <p:bldP spid="47135" grpId="0" autoUpdateAnimBg="0"/>
      <p:bldP spid="47136" grpId="0" animBg="1"/>
      <p:bldP spid="47138" grpId="0" autoUpdateAnimBg="0"/>
      <p:bldP spid="47139"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GB" dirty="0"/>
          </a:p>
        </p:txBody>
      </p:sp>
      <p:pic>
        <p:nvPicPr>
          <p:cNvPr id="4" name="Picture 3"/>
          <p:cNvPicPr>
            <a:picLocks noChangeAspect="1"/>
          </p:cNvPicPr>
          <p:nvPr/>
        </p:nvPicPr>
        <p:blipFill>
          <a:blip r:embed="rId2"/>
          <a:stretch>
            <a:fillRect/>
          </a:stretch>
        </p:blipFill>
        <p:spPr>
          <a:xfrm>
            <a:off x="-1" y="476672"/>
            <a:ext cx="9187979" cy="5256584"/>
          </a:xfrm>
          <a:prstGeom prst="rect">
            <a:avLst/>
          </a:prstGeom>
        </p:spPr>
      </p:pic>
      <p:sp>
        <p:nvSpPr>
          <p:cNvPr id="2" name="TextBox 1"/>
          <p:cNvSpPr txBox="1"/>
          <p:nvPr/>
        </p:nvSpPr>
        <p:spPr>
          <a:xfrm>
            <a:off x="323528" y="522972"/>
            <a:ext cx="5472608" cy="646331"/>
          </a:xfrm>
          <a:prstGeom prst="rect">
            <a:avLst/>
          </a:prstGeom>
          <a:noFill/>
        </p:spPr>
        <p:txBody>
          <a:bodyPr wrap="square" rtlCol="0">
            <a:spAutoFit/>
          </a:bodyPr>
          <a:lstStyle/>
          <a:p>
            <a:r>
              <a:rPr lang="en-GB" dirty="0" smtClean="0"/>
              <a:t>Oxbow Lake Formation</a:t>
            </a:r>
            <a:endParaRPr lang="en-GB" dirty="0"/>
          </a:p>
        </p:txBody>
      </p:sp>
    </p:spTree>
    <p:extLst>
      <p:ext uri="{BB962C8B-B14F-4D97-AF65-F5344CB8AC3E}">
        <p14:creationId xmlns:p14="http://schemas.microsoft.com/office/powerpoint/2010/main" val="14132653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99592" y="116632"/>
            <a:ext cx="7657546" cy="6624736"/>
          </a:xfrm>
          <a:prstGeom prst="rect">
            <a:avLst/>
          </a:prstGeom>
        </p:spPr>
      </p:pic>
    </p:spTree>
    <p:extLst>
      <p:ext uri="{BB962C8B-B14F-4D97-AF65-F5344CB8AC3E}">
        <p14:creationId xmlns:p14="http://schemas.microsoft.com/office/powerpoint/2010/main" val="35578208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idx="1"/>
          </p:nvPr>
        </p:nvSpPr>
        <p:spPr>
          <a:xfrm>
            <a:off x="0" y="260648"/>
            <a:ext cx="9144000" cy="6339764"/>
          </a:xfrm>
          <a:solidFill>
            <a:schemeClr val="bg1"/>
          </a:solidFill>
          <a:ln>
            <a:solidFill>
              <a:schemeClr val="tx1"/>
            </a:solidFill>
          </a:ln>
        </p:spPr>
        <p:txBody>
          <a:bodyPr>
            <a:noAutofit/>
          </a:bodyPr>
          <a:lstStyle/>
          <a:p>
            <a:pPr marL="457200" indent="-457200">
              <a:lnSpc>
                <a:spcPct val="150000"/>
              </a:lnSpc>
              <a:buFont typeface="+mj-lt"/>
              <a:buAutoNum type="arabicPeriod"/>
            </a:pPr>
            <a:r>
              <a:rPr lang="en-GB" altLang="en-US" sz="1800" dirty="0">
                <a:latin typeface="Century Gothic" panose="020B0502020202020204" pitchFamily="34" charset="0"/>
              </a:rPr>
              <a:t>The water flows faster on the outside bend of a river meander so erodes the banks by the processes of hydraulic action (the sheer force of the water hitting the banks) </a:t>
            </a:r>
            <a:r>
              <a:rPr lang="en-GB" altLang="en-US" sz="1800" dirty="0" smtClean="0">
                <a:latin typeface="Century Gothic" panose="020B0502020202020204" pitchFamily="34" charset="0"/>
              </a:rPr>
              <a:t>and </a:t>
            </a:r>
            <a:r>
              <a:rPr lang="en-GB" altLang="en-US" sz="1800" dirty="0">
                <a:latin typeface="Century Gothic" panose="020B0502020202020204" pitchFamily="34" charset="0"/>
              </a:rPr>
              <a:t>by abrasion (where fine materials rubbing against the banks act like sandpaper) causing the banks to become </a:t>
            </a:r>
            <a:r>
              <a:rPr lang="en-GB" altLang="en-US" sz="1800" dirty="0" smtClean="0">
                <a:latin typeface="Century Gothic" panose="020B0502020202020204" pitchFamily="34" charset="0"/>
              </a:rPr>
              <a:t>steeper.</a:t>
            </a:r>
          </a:p>
          <a:p>
            <a:pPr marL="457200" indent="-457200">
              <a:lnSpc>
                <a:spcPct val="150000"/>
              </a:lnSpc>
              <a:buFont typeface="+mj-lt"/>
              <a:buAutoNum type="arabicPeriod"/>
            </a:pPr>
            <a:r>
              <a:rPr lang="en-GB" altLang="en-US" sz="1800" dirty="0" smtClean="0">
                <a:latin typeface="Century Gothic" panose="020B0502020202020204" pitchFamily="34" charset="0"/>
              </a:rPr>
              <a:t>Deposition </a:t>
            </a:r>
            <a:r>
              <a:rPr lang="en-GB" altLang="en-US" sz="1800" dirty="0">
                <a:latin typeface="Century Gothic" panose="020B0502020202020204" pitchFamily="34" charset="0"/>
              </a:rPr>
              <a:t>takes place on the inside bend of the meander where the water is shallower and moving more </a:t>
            </a:r>
            <a:r>
              <a:rPr lang="en-GB" altLang="en-US" sz="1800" dirty="0" smtClean="0">
                <a:latin typeface="Century Gothic" panose="020B0502020202020204" pitchFamily="34" charset="0"/>
              </a:rPr>
              <a:t>slowly. It </a:t>
            </a:r>
            <a:r>
              <a:rPr lang="en-GB" altLang="en-US" sz="1800" dirty="0">
                <a:latin typeface="Century Gothic" panose="020B0502020202020204" pitchFamily="34" charset="0"/>
              </a:rPr>
              <a:t>has less energy </a:t>
            </a:r>
            <a:r>
              <a:rPr lang="en-GB" altLang="en-US" sz="1800" dirty="0" smtClean="0">
                <a:latin typeface="Century Gothic" panose="020B0502020202020204" pitchFamily="34" charset="0"/>
              </a:rPr>
              <a:t>here. </a:t>
            </a:r>
          </a:p>
          <a:p>
            <a:pPr marL="457200" indent="-457200">
              <a:lnSpc>
                <a:spcPct val="150000"/>
              </a:lnSpc>
              <a:buFont typeface="+mj-lt"/>
              <a:buAutoNum type="arabicPeriod"/>
            </a:pPr>
            <a:r>
              <a:rPr lang="en-GB" altLang="en-US" sz="1800" dirty="0">
                <a:latin typeface="Century Gothic" panose="020B0502020202020204" pitchFamily="34" charset="0"/>
              </a:rPr>
              <a:t>Over </a:t>
            </a:r>
            <a:r>
              <a:rPr lang="en-GB" altLang="en-US" sz="1800" dirty="0" smtClean="0">
                <a:latin typeface="Century Gothic" panose="020B0502020202020204" pitchFamily="34" charset="0"/>
              </a:rPr>
              <a:t>time continual </a:t>
            </a:r>
            <a:r>
              <a:rPr lang="en-GB" altLang="en-US" sz="1800" dirty="0">
                <a:latin typeface="Century Gothic" panose="020B0502020202020204" pitchFamily="34" charset="0"/>
              </a:rPr>
              <a:t>erosion and deposition narrows the neck of the </a:t>
            </a:r>
            <a:r>
              <a:rPr lang="en-GB" altLang="en-US" sz="1800" dirty="0" smtClean="0">
                <a:latin typeface="Century Gothic" panose="020B0502020202020204" pitchFamily="34" charset="0"/>
              </a:rPr>
              <a:t>meander - leaving </a:t>
            </a:r>
            <a:r>
              <a:rPr lang="en-GB" altLang="en-US" sz="1800" dirty="0">
                <a:latin typeface="Century Gothic" panose="020B0502020202020204" pitchFamily="34" charset="0"/>
              </a:rPr>
              <a:t>a very narrow piece of </a:t>
            </a:r>
            <a:r>
              <a:rPr lang="en-GB" altLang="en-US" sz="1800" dirty="0" smtClean="0">
                <a:latin typeface="Century Gothic" panose="020B0502020202020204" pitchFamily="34" charset="0"/>
              </a:rPr>
              <a:t>land.</a:t>
            </a:r>
          </a:p>
          <a:p>
            <a:pPr marL="457200" indent="-457200">
              <a:lnSpc>
                <a:spcPct val="150000"/>
              </a:lnSpc>
              <a:buFont typeface="+mj-lt"/>
              <a:buAutoNum type="arabicPeriod"/>
            </a:pPr>
            <a:r>
              <a:rPr lang="en-GB" altLang="en-US" sz="1800" dirty="0" smtClean="0">
                <a:latin typeface="Century Gothic" panose="020B0502020202020204" pitchFamily="34" charset="0"/>
              </a:rPr>
              <a:t>During </a:t>
            </a:r>
            <a:r>
              <a:rPr lang="en-GB" altLang="en-US" sz="1800" dirty="0">
                <a:latin typeface="Century Gothic" panose="020B0502020202020204" pitchFamily="34" charset="0"/>
              </a:rPr>
              <a:t>a storm or </a:t>
            </a:r>
            <a:r>
              <a:rPr lang="en-GB" altLang="en-US" sz="1800" dirty="0" smtClean="0">
                <a:latin typeface="Century Gothic" panose="020B0502020202020204" pitchFamily="34" charset="0"/>
              </a:rPr>
              <a:t>a time of flooding, </a:t>
            </a:r>
            <a:r>
              <a:rPr lang="en-GB" altLang="en-US" sz="1800" dirty="0">
                <a:latin typeface="Century Gothic" panose="020B0502020202020204" pitchFamily="34" charset="0"/>
              </a:rPr>
              <a:t>when the river is more powerful, it cuts through the narrow neck and takes a new, straighter route </a:t>
            </a:r>
            <a:endParaRPr lang="en-GB" altLang="en-US" sz="1800" dirty="0" smtClean="0">
              <a:latin typeface="Century Gothic" panose="020B0502020202020204" pitchFamily="34" charset="0"/>
            </a:endParaRPr>
          </a:p>
          <a:p>
            <a:pPr marL="457200" indent="-457200">
              <a:lnSpc>
                <a:spcPct val="150000"/>
              </a:lnSpc>
              <a:buFont typeface="+mj-lt"/>
              <a:buAutoNum type="arabicPeriod"/>
            </a:pPr>
            <a:r>
              <a:rPr lang="en-GB" altLang="en-US" sz="1800" dirty="0" smtClean="0">
                <a:latin typeface="Century Gothic" panose="020B0502020202020204" pitchFamily="34" charset="0"/>
              </a:rPr>
              <a:t>Deposition </a:t>
            </a:r>
            <a:r>
              <a:rPr lang="en-GB" altLang="en-US" sz="1800" dirty="0">
                <a:latin typeface="Century Gothic" panose="020B0502020202020204" pitchFamily="34" charset="0"/>
              </a:rPr>
              <a:t>takes place, leaving the old meander cut off, and an oxbow lake is </a:t>
            </a:r>
            <a:r>
              <a:rPr lang="en-GB" altLang="en-US" sz="1800" dirty="0" smtClean="0">
                <a:latin typeface="Century Gothic" panose="020B0502020202020204" pitchFamily="34" charset="0"/>
              </a:rPr>
              <a:t>formed. This </a:t>
            </a:r>
            <a:r>
              <a:rPr lang="en-GB" altLang="en-US" sz="1800" dirty="0">
                <a:latin typeface="Century Gothic" panose="020B0502020202020204" pitchFamily="34" charset="0"/>
              </a:rPr>
              <a:t>feature can fill up with sediment and dry out, only filling up after heavy </a:t>
            </a:r>
            <a:r>
              <a:rPr lang="en-GB" altLang="en-US" sz="1800" dirty="0" smtClean="0">
                <a:latin typeface="Century Gothic" panose="020B0502020202020204" pitchFamily="34" charset="0"/>
              </a:rPr>
              <a:t>rain.</a:t>
            </a:r>
            <a:endParaRPr lang="en-US" altLang="en-US" sz="1800" dirty="0">
              <a:latin typeface="Century Gothic" panose="020B0502020202020204" pitchFamily="34" charset="0"/>
            </a:endParaRPr>
          </a:p>
        </p:txBody>
      </p:sp>
      <p:sp>
        <p:nvSpPr>
          <p:cNvPr id="22" name="Freeform 21"/>
          <p:cNvSpPr/>
          <p:nvPr/>
        </p:nvSpPr>
        <p:spPr>
          <a:xfrm>
            <a:off x="4429126" y="2321720"/>
            <a:ext cx="8930" cy="1"/>
          </a:xfrm>
          <a:custGeom>
            <a:avLst/>
            <a:gdLst/>
            <a:ahLst/>
            <a:cxnLst/>
            <a:rect l="0" t="0" r="0" b="0"/>
            <a:pathLst>
              <a:path w="11907" h="1">
                <a:moveTo>
                  <a:pt x="11906" y="0"/>
                </a:moveTo>
                <a:lnTo>
                  <a:pt x="11906" y="0"/>
                </a:lnTo>
                <a:lnTo>
                  <a:pt x="11906" y="0"/>
                </a:lnTo>
                <a:lnTo>
                  <a:pt x="11906" y="0"/>
                </a:lnTo>
                <a:lnTo>
                  <a:pt x="0" y="0"/>
                </a:lnTo>
                <a:lnTo>
                  <a:pt x="0" y="0"/>
                </a:lnTo>
                <a:lnTo>
                  <a:pt x="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1433620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3"/>
          <a:stretch>
            <a:fillRect/>
          </a:stretch>
        </p:blipFill>
        <p:spPr>
          <a:xfrm>
            <a:off x="0" y="-27022"/>
            <a:ext cx="9252520" cy="6885022"/>
          </a:xfrm>
          <a:prstGeom prst="rect">
            <a:avLst/>
          </a:prstGeom>
        </p:spPr>
      </p:pic>
      <p:sp>
        <p:nvSpPr>
          <p:cNvPr id="5" name="TextBox 4"/>
          <p:cNvSpPr txBox="1"/>
          <p:nvPr/>
        </p:nvSpPr>
        <p:spPr>
          <a:xfrm>
            <a:off x="7092280" y="-21172"/>
            <a:ext cx="2952328" cy="400110"/>
          </a:xfrm>
          <a:prstGeom prst="rect">
            <a:avLst/>
          </a:prstGeom>
          <a:noFill/>
        </p:spPr>
        <p:txBody>
          <a:bodyPr wrap="square" rtlCol="0">
            <a:spAutoFit/>
          </a:bodyPr>
          <a:lstStyle/>
          <a:p>
            <a:r>
              <a:rPr lang="en-GB" sz="2000" dirty="0" smtClean="0"/>
              <a:t>Specimen Paper</a:t>
            </a:r>
            <a:endParaRPr lang="en-GB" sz="2000" dirty="0"/>
          </a:p>
        </p:txBody>
      </p:sp>
    </p:spTree>
    <p:extLst>
      <p:ext uri="{BB962C8B-B14F-4D97-AF65-F5344CB8AC3E}">
        <p14:creationId xmlns:p14="http://schemas.microsoft.com/office/powerpoint/2010/main" val="42944259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548680"/>
            <a:ext cx="9212748" cy="4392488"/>
          </a:xfrm>
          <a:prstGeom prst="rect">
            <a:avLst/>
          </a:prstGeom>
        </p:spPr>
      </p:pic>
    </p:spTree>
    <p:extLst>
      <p:ext uri="{BB962C8B-B14F-4D97-AF65-F5344CB8AC3E}">
        <p14:creationId xmlns:p14="http://schemas.microsoft.com/office/powerpoint/2010/main" val="16628030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a:solidFill>
            <a:schemeClr val="bg1"/>
          </a:solidFill>
          <a:ln>
            <a:solidFill>
              <a:schemeClr val="tx1"/>
            </a:solidFill>
          </a:ln>
        </p:spPr>
        <p:txBody>
          <a:bodyPr/>
          <a:lstStyle/>
          <a:p>
            <a:r>
              <a:rPr lang="en-GB" dirty="0" smtClean="0"/>
              <a:t>What are the key points from each one?</a:t>
            </a:r>
            <a:endParaRPr lang="en-GB" dirty="0"/>
          </a:p>
        </p:txBody>
      </p:sp>
      <p:pic>
        <p:nvPicPr>
          <p:cNvPr id="4" name="Picture 3"/>
          <p:cNvPicPr>
            <a:picLocks noChangeAspect="1"/>
          </p:cNvPicPr>
          <p:nvPr/>
        </p:nvPicPr>
        <p:blipFill>
          <a:blip r:embed="rId2"/>
          <a:stretch>
            <a:fillRect/>
          </a:stretch>
        </p:blipFill>
        <p:spPr>
          <a:xfrm>
            <a:off x="2966578" y="1628800"/>
            <a:ext cx="3231532" cy="4985792"/>
          </a:xfrm>
          <a:prstGeom prst="rect">
            <a:avLst/>
          </a:prstGeom>
        </p:spPr>
      </p:pic>
    </p:spTree>
    <p:extLst>
      <p:ext uri="{BB962C8B-B14F-4D97-AF65-F5344CB8AC3E}">
        <p14:creationId xmlns:p14="http://schemas.microsoft.com/office/powerpoint/2010/main" val="13881323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A3 Revision Sheets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Split your A3 Sheet into 4 (a quarter for each formation). </a:t>
            </a:r>
          </a:p>
          <a:p>
            <a:r>
              <a:rPr lang="en-GB" dirty="0" smtClean="0"/>
              <a:t>Make a revision sheet to sum up how each formation is formed.</a:t>
            </a:r>
          </a:p>
          <a:p>
            <a:r>
              <a:rPr lang="en-GB" dirty="0" smtClean="0"/>
              <a:t>REMEMBER THE KEY WORDS/THINGS FOR EACH FORMATION – MAKE THIS CLEAR! THINK ABOUT HOW YOU LEARN!</a:t>
            </a:r>
          </a:p>
        </p:txBody>
      </p:sp>
    </p:spTree>
    <p:extLst>
      <p:ext uri="{BB962C8B-B14F-4D97-AF65-F5344CB8AC3E}">
        <p14:creationId xmlns:p14="http://schemas.microsoft.com/office/powerpoint/2010/main" val="35184790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Formations Quiz Race</a:t>
            </a:r>
            <a:endParaRPr lang="en-GB" dirty="0"/>
          </a:p>
        </p:txBody>
      </p:sp>
      <p:pic>
        <p:nvPicPr>
          <p:cNvPr id="4" name="Picture 3"/>
          <p:cNvPicPr>
            <a:picLocks noChangeAspect="1"/>
          </p:cNvPicPr>
          <p:nvPr/>
        </p:nvPicPr>
        <p:blipFill>
          <a:blip r:embed="rId2"/>
          <a:stretch>
            <a:fillRect/>
          </a:stretch>
        </p:blipFill>
        <p:spPr>
          <a:xfrm>
            <a:off x="683568" y="1628800"/>
            <a:ext cx="7719258" cy="4824536"/>
          </a:xfrm>
          <a:prstGeom prst="rect">
            <a:avLst/>
          </a:prstGeom>
        </p:spPr>
      </p:pic>
    </p:spTree>
    <p:extLst>
      <p:ext uri="{BB962C8B-B14F-4D97-AF65-F5344CB8AC3E}">
        <p14:creationId xmlns:p14="http://schemas.microsoft.com/office/powerpoint/2010/main" val="106281819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3616</TotalTime>
  <Words>1260</Words>
  <Application>Microsoft Office PowerPoint</Application>
  <PresentationFormat>On-screen Show (4:3)</PresentationFormat>
  <Paragraphs>137</Paragraphs>
  <Slides>55</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MS PGothic</vt:lpstr>
      <vt:lpstr>Arial</vt:lpstr>
      <vt:lpstr>Calibri</vt:lpstr>
      <vt:lpstr>Century</vt:lpstr>
      <vt:lpstr>Century Gothic</vt:lpstr>
      <vt:lpstr>Comic Sans MS</vt:lpstr>
      <vt:lpstr>1_Default Design</vt:lpstr>
      <vt:lpstr>River Formations</vt:lpstr>
      <vt:lpstr>What you need to know?</vt:lpstr>
      <vt:lpstr>PowerPoint Presentation</vt:lpstr>
      <vt:lpstr>Time Travel Back to S3….</vt:lpstr>
      <vt:lpstr>River Profile and Characteristics!!</vt:lpstr>
      <vt:lpstr>Key Processes</vt:lpstr>
      <vt:lpstr>Upper Course – V Shape Valley </vt:lpstr>
      <vt:lpstr>What do you notice?</vt:lpstr>
      <vt:lpstr>PowerPoint Presentation</vt:lpstr>
      <vt:lpstr>PowerPoint Presentation</vt:lpstr>
      <vt:lpstr>Explanation</vt:lpstr>
      <vt:lpstr>PowerPoint Presentation</vt:lpstr>
      <vt:lpstr>How are formations marked?</vt:lpstr>
      <vt:lpstr>Upper Course – Waterfall Formation</vt:lpstr>
      <vt:lpstr>Niagara Falls</vt:lpstr>
      <vt:lpstr>Victoria Falls, Zimbabwe</vt:lpstr>
      <vt:lpstr>Iguazu Falls, Argentina</vt:lpstr>
      <vt:lpstr>Angel Falls, Venezuela</vt:lpstr>
      <vt:lpstr>Kaieteur Falls, Guyana</vt:lpstr>
      <vt:lpstr>Gullfoss, Iceland</vt:lpstr>
      <vt:lpstr>Plitvice Falls, Croatia</vt:lpstr>
      <vt:lpstr>Krka Falls, Croatia</vt:lpstr>
      <vt:lpstr>PowerPoint Presentation</vt:lpstr>
      <vt:lpstr>PowerPoint Presentation</vt:lpstr>
      <vt:lpstr>PowerPoint Presentation</vt:lpstr>
      <vt:lpstr>Yosemite Falls, USA</vt:lpstr>
      <vt:lpstr>Sutherland Falls, New Zealand</vt:lpstr>
      <vt:lpstr>Nohkalikai Falls, India</vt:lpstr>
      <vt:lpstr>What are waterfalls?</vt:lpstr>
      <vt:lpstr>PowerPoint Presentation</vt:lpstr>
      <vt:lpstr>PowerPoint Presentation</vt:lpstr>
      <vt:lpstr>PowerPoint Presentation</vt:lpstr>
      <vt:lpstr>PowerPoint Presentation</vt:lpstr>
      <vt:lpstr>Middle Course – Meander and Oxbow Lake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are the key points from each one?</vt:lpstr>
      <vt:lpstr>A3 Revision Sheets</vt:lpstr>
      <vt:lpstr>Formations Quiz Race</vt:lpstr>
    </vt:vector>
  </TitlesOfParts>
  <Company>CEC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335</cp:revision>
  <cp:lastPrinted>2019-03-04T08:48:58Z</cp:lastPrinted>
  <dcterms:created xsi:type="dcterms:W3CDTF">2005-01-31T15:07:56Z</dcterms:created>
  <dcterms:modified xsi:type="dcterms:W3CDTF">2019-03-04T10:26:04Z</dcterms:modified>
</cp:coreProperties>
</file>