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0"/>
  </p:notesMasterIdLst>
  <p:handoutMasterIdLst>
    <p:handoutMasterId r:id="rId21"/>
  </p:handoutMasterIdLst>
  <p:sldIdLst>
    <p:sldId id="583" r:id="rId2"/>
    <p:sldId id="575" r:id="rId3"/>
    <p:sldId id="578" r:id="rId4"/>
    <p:sldId id="582" r:id="rId5"/>
    <p:sldId id="579" r:id="rId6"/>
    <p:sldId id="595" r:id="rId7"/>
    <p:sldId id="596" r:id="rId8"/>
    <p:sldId id="585" r:id="rId9"/>
    <p:sldId id="586" r:id="rId10"/>
    <p:sldId id="587" r:id="rId11"/>
    <p:sldId id="598" r:id="rId12"/>
    <p:sldId id="589" r:id="rId13"/>
    <p:sldId id="588" r:id="rId14"/>
    <p:sldId id="590" r:id="rId15"/>
    <p:sldId id="591" r:id="rId16"/>
    <p:sldId id="592" r:id="rId17"/>
    <p:sldId id="593" r:id="rId18"/>
    <p:sldId id="597" r:id="rId19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8397" cy="497762"/>
          </a:xfrm>
          <a:prstGeom prst="rect">
            <a:avLst/>
          </a:prstGeom>
        </p:spPr>
        <p:txBody>
          <a:bodyPr vert="horz" lIns="92273" tIns="46138" rIns="92273" bIns="4613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7" y="2"/>
            <a:ext cx="2948397" cy="497762"/>
          </a:xfrm>
          <a:prstGeom prst="rect">
            <a:avLst/>
          </a:prstGeom>
        </p:spPr>
        <p:txBody>
          <a:bodyPr vert="horz" lIns="92273" tIns="46138" rIns="92273" bIns="46138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25/01/2019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4750"/>
            <a:ext cx="2948397" cy="497761"/>
          </a:xfrm>
          <a:prstGeom prst="rect">
            <a:avLst/>
          </a:prstGeom>
        </p:spPr>
        <p:txBody>
          <a:bodyPr vert="horz" lIns="92273" tIns="46138" rIns="92273" bIns="4613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7" y="9444750"/>
            <a:ext cx="2948397" cy="497761"/>
          </a:xfrm>
          <a:prstGeom prst="rect">
            <a:avLst/>
          </a:prstGeom>
        </p:spPr>
        <p:txBody>
          <a:bodyPr vert="horz" lIns="92273" tIns="46138" rIns="92273" bIns="46138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8" cy="497205"/>
          </a:xfrm>
          <a:prstGeom prst="rect">
            <a:avLst/>
          </a:prstGeom>
        </p:spPr>
        <p:txBody>
          <a:bodyPr vert="horz" lIns="92273" tIns="46138" rIns="92273" bIns="46138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2"/>
            <a:ext cx="2949098" cy="497205"/>
          </a:xfrm>
          <a:prstGeom prst="rect">
            <a:avLst/>
          </a:prstGeom>
        </p:spPr>
        <p:txBody>
          <a:bodyPr vert="horz" lIns="92273" tIns="46138" rIns="92273" bIns="46138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25/01/2019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3" tIns="46138" rIns="92273" bIns="46138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2273" tIns="46138" rIns="92273" bIns="4613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5171"/>
            <a:ext cx="2949098" cy="497205"/>
          </a:xfrm>
          <a:prstGeom prst="rect">
            <a:avLst/>
          </a:prstGeom>
        </p:spPr>
        <p:txBody>
          <a:bodyPr vert="horz" lIns="92273" tIns="46138" rIns="92273" bIns="46138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1"/>
            <a:ext cx="2949098" cy="497205"/>
          </a:xfrm>
          <a:prstGeom prst="rect">
            <a:avLst/>
          </a:prstGeom>
        </p:spPr>
        <p:txBody>
          <a:bodyPr vert="horz" lIns="92273" tIns="46138" rIns="92273" bIns="46138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Global Heat Budget Revision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206759"/>
              </p:ext>
            </p:extLst>
          </p:nvPr>
        </p:nvGraphicFramePr>
        <p:xfrm>
          <a:off x="485444" y="1772816"/>
          <a:ext cx="7998060" cy="42778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99030">
                  <a:extLst>
                    <a:ext uri="{9D8B030D-6E8A-4147-A177-3AD203B41FA5}">
                      <a16:colId xmlns:a16="http://schemas.microsoft.com/office/drawing/2014/main" val="2756282394"/>
                    </a:ext>
                  </a:extLst>
                </a:gridCol>
                <a:gridCol w="3999030">
                  <a:extLst>
                    <a:ext uri="{9D8B030D-6E8A-4147-A177-3AD203B41FA5}">
                      <a16:colId xmlns:a16="http://schemas.microsoft.com/office/drawing/2014/main" val="2459786462"/>
                    </a:ext>
                  </a:extLst>
                </a:gridCol>
              </a:tblGrid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Figure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What does it relate to?</a:t>
                      </a:r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52077"/>
                  </a:ext>
                </a:extLst>
              </a:tr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17%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679920"/>
                  </a:ext>
                </a:extLst>
              </a:tr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8%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96032"/>
                  </a:ext>
                </a:extLst>
              </a:tr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6%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29354"/>
                  </a:ext>
                </a:extLst>
              </a:tr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23%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89562"/>
                  </a:ext>
                </a:extLst>
              </a:tr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46%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79185"/>
                  </a:ext>
                </a:extLst>
              </a:tr>
              <a:tr h="55549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/>
                        <a:t>100%</a:t>
                      </a:r>
                      <a:endParaRPr lang="en-GB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60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0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24" y="0"/>
            <a:ext cx="914602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04248" y="1772817"/>
            <a:ext cx="1008112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SCATTERED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3135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Albedo Effect </a:t>
            </a:r>
            <a:r>
              <a:rPr lang="en-GB" dirty="0"/>
              <a:t>=</a:t>
            </a:r>
            <a:r>
              <a:rPr lang="en-GB" dirty="0" smtClean="0"/>
              <a:t> reflection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937642"/>
              </p:ext>
            </p:extLst>
          </p:nvPr>
        </p:nvGraphicFramePr>
        <p:xfrm>
          <a:off x="827584" y="1700808"/>
          <a:ext cx="7632848" cy="460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777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Surface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Albedo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Thin clouds</a:t>
                      </a:r>
                      <a:r>
                        <a:rPr lang="en-GB" baseline="0" dirty="0" smtClean="0"/>
                        <a:t> (cirrus)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30-40%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Thicker stratus</a:t>
                      </a:r>
                      <a:r>
                        <a:rPr lang="en-GB" baseline="0" dirty="0" smtClean="0"/>
                        <a:t> clouds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50-70%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Cumulonimbus</a:t>
                      </a:r>
                      <a:r>
                        <a:rPr lang="en-GB" baseline="0" dirty="0" smtClean="0"/>
                        <a:t> clouds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90%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Dark</a:t>
                      </a:r>
                      <a:r>
                        <a:rPr lang="en-GB" baseline="0" dirty="0" smtClean="0"/>
                        <a:t> soil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Coniferous forest (equator)</a:t>
                      </a:r>
                      <a:r>
                        <a:rPr lang="en-GB" baseline="0" dirty="0" smtClean="0"/>
                        <a:t> and urban areas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15%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Grasslands and deciduous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40%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777">
                <a:tc>
                  <a:txBody>
                    <a:bodyPr/>
                    <a:lstStyle/>
                    <a:p>
                      <a:r>
                        <a:rPr lang="en-GB" dirty="0" smtClean="0"/>
                        <a:t>Fresh snow (polar)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85%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5616" y="6309320"/>
            <a:ext cx="662473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WHITE = MORE REFLECTIVE. DARK = ABSORBS MORE.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028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Help to Remember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3848" y="1700808"/>
            <a:ext cx="3178696" cy="103671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GB" sz="6600" dirty="0" smtClean="0"/>
              <a:t>RAS</a:t>
            </a:r>
            <a:endParaRPr lang="en-GB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005556"/>
            <a:ext cx="8378971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 = Reflection (17% clouds, 6% by surface – albedo effect)</a:t>
            </a:r>
          </a:p>
          <a:p>
            <a:r>
              <a:rPr lang="en-GB" dirty="0" smtClean="0"/>
              <a:t>A = Absorption (4% clouds, 19% water vapour, gas and dust)</a:t>
            </a:r>
          </a:p>
          <a:p>
            <a:r>
              <a:rPr lang="en-GB" dirty="0" smtClean="0"/>
              <a:t>S = Scattered (8% by atmospheric gases and dust)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10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That leaves how much being absorbed by Earth.....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GB" sz="4800" dirty="0" smtClean="0"/>
              <a:t>100 (insolation from sun) – 31% (albedo effect) – 23% (</a:t>
            </a:r>
            <a:r>
              <a:rPr lang="en-GB" sz="4800" dirty="0" err="1" smtClean="0"/>
              <a:t>absorbtion</a:t>
            </a:r>
            <a:r>
              <a:rPr lang="en-GB" sz="4800" dirty="0" smtClean="0"/>
              <a:t>) =  </a:t>
            </a:r>
            <a:endParaRPr lang="en-GB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107805"/>
            <a:ext cx="2286000" cy="2000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39188" y="3763531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46%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324488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Variations in Insolation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65901">
            <a:off x="520179" y="2135625"/>
            <a:ext cx="4263755" cy="3323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50626">
            <a:off x="4726140" y="1978169"/>
            <a:ext cx="3198582" cy="419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1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have we learnt so far?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28800"/>
            <a:ext cx="3797749" cy="2856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628800"/>
            <a:ext cx="4330824" cy="28819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3846" y="4941168"/>
            <a:ext cx="410445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Most Insolation = Energy Surplus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719108" y="4721929"/>
            <a:ext cx="4104456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Lack of Insolation = Energy Deficit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9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Incoming Insolation v Outgoing Radiation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Between 35oN and 35oS there is a surplus of energy because incoming </a:t>
            </a:r>
            <a:r>
              <a:rPr lang="en-GB" dirty="0" err="1" smtClean="0"/>
              <a:t>insolation</a:t>
            </a:r>
            <a:r>
              <a:rPr lang="en-GB" dirty="0" smtClean="0"/>
              <a:t> is more than outgoing radiation (terrestrial radiation).</a:t>
            </a:r>
          </a:p>
          <a:p>
            <a:r>
              <a:rPr lang="en-GB" dirty="0" err="1" smtClean="0"/>
              <a:t>Polewards</a:t>
            </a:r>
            <a:r>
              <a:rPr lang="en-GB" dirty="0" smtClean="0"/>
              <a:t> from about 35oN and 35oS there is a deficit of energy because there is more outgoing radiation (terrestrial radiation) than incoming </a:t>
            </a:r>
            <a:r>
              <a:rPr lang="en-GB" dirty="0" err="1" smtClean="0"/>
              <a:t>insolation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75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443858_10154457779973315_959280996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5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0" y="908720"/>
            <a:ext cx="9144000" cy="34563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6600" dirty="0" smtClean="0">
                <a:solidFill>
                  <a:srgbClr val="000000"/>
                </a:solidFill>
              </a:rPr>
              <a:t>But why does </a:t>
            </a:r>
            <a:r>
              <a:rPr lang="en-US" sz="6600" dirty="0" err="1" smtClean="0">
                <a:solidFill>
                  <a:srgbClr val="000000"/>
                </a:solidFill>
              </a:rPr>
              <a:t>insolation</a:t>
            </a:r>
            <a:r>
              <a:rPr lang="en-US" sz="6600" dirty="0" smtClean="0">
                <a:solidFill>
                  <a:srgbClr val="000000"/>
                </a:solidFill>
              </a:rPr>
              <a:t> (energy received) vary?</a:t>
            </a:r>
            <a:endParaRPr lang="en-US" sz="6600" dirty="0">
              <a:solidFill>
                <a:srgbClr val="000000"/>
              </a:solidFill>
            </a:endParaRPr>
          </a:p>
        </p:txBody>
      </p:sp>
      <p:sp>
        <p:nvSpPr>
          <p:cNvPr id="5123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242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244" name="AutoShape 4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9458" name="AutoShape 2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9460" name="AutoShape 4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AutoShape 2" descr="Image result for one child polic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6626" name="AutoShape 2" descr="Image result for soil ero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6628" name="AutoShape 4" descr="Image result for soil ero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6630" name="AutoShape 6" descr="Image result for soil ero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4" name="AutoShape 2" descr="Image result for soil prof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6" name="AutoShape 4" descr="Image result for soil prof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8" name="AutoShape 6" descr="Image result for soil prof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26" name="AutoShape 2" descr="Image result for corr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Image result for corr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1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5400" dirty="0" smtClean="0"/>
              <a:t>Key Reasons</a:t>
            </a:r>
            <a:endParaRPr lang="en-GB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C</a:t>
            </a:r>
            <a:r>
              <a:rPr lang="en-GB" sz="4000" dirty="0" smtClean="0"/>
              <a:t>urvature of the Earth (Latitude)</a:t>
            </a:r>
          </a:p>
          <a:p>
            <a:r>
              <a:rPr lang="en-GB" sz="4000" b="1" dirty="0" smtClean="0">
                <a:solidFill>
                  <a:srgbClr val="FF0000"/>
                </a:solidFill>
              </a:rPr>
              <a:t>T</a:t>
            </a:r>
            <a:r>
              <a:rPr lang="en-GB" sz="4000" dirty="0" smtClean="0"/>
              <a:t>hickness of Atmosphere</a:t>
            </a:r>
          </a:p>
          <a:p>
            <a:r>
              <a:rPr lang="en-GB" sz="4000" b="1" dirty="0" smtClean="0">
                <a:solidFill>
                  <a:srgbClr val="FF0000"/>
                </a:solidFill>
              </a:rPr>
              <a:t>A</a:t>
            </a:r>
            <a:r>
              <a:rPr lang="en-GB" sz="4000" dirty="0" smtClean="0"/>
              <a:t>lbedo Effect</a:t>
            </a:r>
          </a:p>
          <a:p>
            <a:r>
              <a:rPr lang="en-GB" sz="4000" b="1" dirty="0" smtClean="0">
                <a:solidFill>
                  <a:srgbClr val="FF0000"/>
                </a:solidFill>
              </a:rPr>
              <a:t>E</a:t>
            </a:r>
            <a:r>
              <a:rPr lang="en-GB" sz="4000" dirty="0" smtClean="0"/>
              <a:t>arth’s Tilt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8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16409977_10154457779888315_150847891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9" y="368659"/>
            <a:ext cx="6858000" cy="6120683"/>
          </a:xfrm>
        </p:spPr>
      </p:pic>
    </p:spTree>
    <p:extLst>
      <p:ext uri="{BB962C8B-B14F-4D97-AF65-F5344CB8AC3E}">
        <p14:creationId xmlns:p14="http://schemas.microsoft.com/office/powerpoint/2010/main" val="90778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Curvature of the Earth (Latitude)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As the Earth is a sphere, this means variations in amount of </a:t>
            </a:r>
            <a:r>
              <a:rPr lang="en-GB" dirty="0" err="1" smtClean="0"/>
              <a:t>insolation</a:t>
            </a:r>
            <a:r>
              <a:rPr lang="en-GB" dirty="0" smtClean="0"/>
              <a:t> received.</a:t>
            </a:r>
          </a:p>
          <a:p>
            <a:r>
              <a:rPr lang="en-GB" dirty="0" smtClean="0"/>
              <a:t>Band of </a:t>
            </a:r>
            <a:r>
              <a:rPr lang="en-GB" dirty="0" err="1" smtClean="0"/>
              <a:t>insolation</a:t>
            </a:r>
            <a:r>
              <a:rPr lang="en-GB" dirty="0" smtClean="0"/>
              <a:t> near North Pole has to heat a larger area, while band at equator heats a smaller area.</a:t>
            </a:r>
          </a:p>
          <a:p>
            <a:r>
              <a:rPr lang="en-GB" dirty="0" smtClean="0"/>
              <a:t>Therefore </a:t>
            </a:r>
            <a:r>
              <a:rPr lang="en-GB" dirty="0" err="1" smtClean="0"/>
              <a:t>insolation</a:t>
            </a:r>
            <a:r>
              <a:rPr lang="en-GB" dirty="0" smtClean="0"/>
              <a:t> at arctic circle is </a:t>
            </a:r>
            <a:r>
              <a:rPr lang="en-GB" dirty="0" err="1" smtClean="0"/>
              <a:t>strethced</a:t>
            </a:r>
            <a:r>
              <a:rPr lang="en-GB" dirty="0" smtClean="0"/>
              <a:t> and there weaker. </a:t>
            </a:r>
            <a:r>
              <a:rPr lang="en-GB" dirty="0" err="1" smtClean="0"/>
              <a:t>Insolation</a:t>
            </a:r>
            <a:r>
              <a:rPr lang="en-GB" dirty="0" smtClean="0"/>
              <a:t> at equator is concentrated and therefore warmer.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7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Thickness of Atmosphere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Further away from the equator, the more </a:t>
            </a:r>
            <a:r>
              <a:rPr lang="en-GB" dirty="0" err="1" smtClean="0"/>
              <a:t>atmopshere</a:t>
            </a:r>
            <a:r>
              <a:rPr lang="en-GB" dirty="0" smtClean="0"/>
              <a:t> the radiation has to penetrate – therefore more lost due to scattering, </a:t>
            </a:r>
            <a:r>
              <a:rPr lang="en-GB" dirty="0" err="1" smtClean="0"/>
              <a:t>absorbtion</a:t>
            </a:r>
            <a:r>
              <a:rPr lang="en-GB" dirty="0" smtClean="0"/>
              <a:t> and reflection. This changes in thickness is due to the Earth being spherical.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10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err="1" smtClean="0"/>
              <a:t>Albedo</a:t>
            </a: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Poles have a high </a:t>
            </a:r>
            <a:r>
              <a:rPr lang="en-GB" dirty="0" err="1" smtClean="0"/>
              <a:t>albedo</a:t>
            </a:r>
            <a:r>
              <a:rPr lang="en-GB" dirty="0" smtClean="0"/>
              <a:t> due to ice caps being light in colour which means heat is lost as reflected back as terrestrial radiation.</a:t>
            </a:r>
          </a:p>
          <a:p>
            <a:r>
              <a:rPr lang="en-GB" dirty="0" smtClean="0"/>
              <a:t>Equatorial have low </a:t>
            </a:r>
            <a:r>
              <a:rPr lang="en-GB" dirty="0" err="1" smtClean="0"/>
              <a:t>albedo</a:t>
            </a:r>
            <a:r>
              <a:rPr lang="en-GB" dirty="0" smtClean="0"/>
              <a:t> due to dark colours of forests which absorb heat.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5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Earth’s Tilt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000" dirty="0" smtClean="0"/>
              <a:t>When Earth tilts, angle of the sun’s rays changes throughout the year.</a:t>
            </a:r>
          </a:p>
          <a:p>
            <a:r>
              <a:rPr lang="en-GB" sz="2000" dirty="0" smtClean="0"/>
              <a:t>Winter Solstice (21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December) = North Pole is tilted away from sun (no </a:t>
            </a:r>
            <a:r>
              <a:rPr lang="en-GB" sz="2000" dirty="0" err="1" smtClean="0"/>
              <a:t>insolation</a:t>
            </a:r>
            <a:r>
              <a:rPr lang="en-GB" sz="2000" dirty="0" smtClean="0"/>
              <a:t>), overhead sun is at Tropic of Capricorn (maximum </a:t>
            </a:r>
            <a:r>
              <a:rPr lang="en-GB" sz="2000" dirty="0" err="1" smtClean="0"/>
              <a:t>insolation</a:t>
            </a:r>
            <a:r>
              <a:rPr lang="en-GB" sz="2000" dirty="0" smtClean="0"/>
              <a:t>).</a:t>
            </a:r>
          </a:p>
          <a:p>
            <a:r>
              <a:rPr lang="en-GB" sz="2000" dirty="0" smtClean="0"/>
              <a:t>21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March = Maximum overhead sun at Equator – Northern hemisphere is in spring while Southern in autumn. </a:t>
            </a:r>
          </a:p>
          <a:p>
            <a:r>
              <a:rPr lang="en-GB" sz="2000" dirty="0" smtClean="0"/>
              <a:t>June 21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= Earth continues to move so maximum overhead sun now at Tropic of Cancer – Northern Hemisphere get maximum </a:t>
            </a:r>
            <a:r>
              <a:rPr lang="en-GB" sz="2000" dirty="0" err="1" smtClean="0"/>
              <a:t>insolation</a:t>
            </a:r>
            <a:r>
              <a:rPr lang="en-GB" sz="2000" dirty="0" smtClean="0"/>
              <a:t>. South pole is receiving none at all due to curve of Earth.</a:t>
            </a:r>
          </a:p>
          <a:p>
            <a:r>
              <a:rPr lang="en-GB" sz="2000" dirty="0" smtClean="0"/>
              <a:t>Tropical areas always receive </a:t>
            </a:r>
            <a:r>
              <a:rPr lang="en-GB" sz="2000" dirty="0" err="1" smtClean="0"/>
              <a:t>insolation</a:t>
            </a:r>
            <a:r>
              <a:rPr lang="en-GB" sz="2000" dirty="0" smtClean="0"/>
              <a:t> no matter what time of year.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11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June 21</a:t>
            </a:r>
            <a:r>
              <a:rPr lang="en-GB" baseline="30000" dirty="0" smtClean="0"/>
              <a:t>st</a:t>
            </a:r>
            <a:r>
              <a:rPr lang="en-GB" dirty="0" smtClean="0"/>
              <a:t> = Earth continues to move so maximum overhead sun now at Tropic of Cancer – Northern Hemisphere get maximum </a:t>
            </a:r>
            <a:r>
              <a:rPr lang="en-GB" dirty="0" err="1" smtClean="0"/>
              <a:t>insolation</a:t>
            </a:r>
            <a:r>
              <a:rPr lang="en-GB" dirty="0" smtClean="0"/>
              <a:t>. South pole is receiving none at all due to curve of Earth.</a:t>
            </a:r>
          </a:p>
          <a:p>
            <a:r>
              <a:rPr lang="en-GB" dirty="0" smtClean="0"/>
              <a:t>Tropical areas always receive </a:t>
            </a:r>
            <a:r>
              <a:rPr lang="en-GB" dirty="0" err="1" smtClean="0"/>
              <a:t>insolation</a:t>
            </a:r>
            <a:r>
              <a:rPr lang="en-GB" dirty="0" smtClean="0"/>
              <a:t> no matter what time of year.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1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606"/>
            <a:ext cx="9131957" cy="28055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204864"/>
            <a:ext cx="9170875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0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568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MS PGothic</vt:lpstr>
      <vt:lpstr>Arial</vt:lpstr>
      <vt:lpstr>Calibri</vt:lpstr>
      <vt:lpstr>Comic Sans MS</vt:lpstr>
      <vt:lpstr>1_Default Design</vt:lpstr>
      <vt:lpstr>Global Heat Budget Revision</vt:lpstr>
      <vt:lpstr>PowerPoint Presentation</vt:lpstr>
      <vt:lpstr>Albedo Effect = reflection</vt:lpstr>
      <vt:lpstr>Help to Remember</vt:lpstr>
      <vt:lpstr>That leaves how much being absorbed by Earth.....</vt:lpstr>
      <vt:lpstr>Variations in Insolation</vt:lpstr>
      <vt:lpstr>What have we learnt so far?</vt:lpstr>
      <vt:lpstr>Incoming Insolation v Outgoing Radiation</vt:lpstr>
      <vt:lpstr>PowerPoint Presentation</vt:lpstr>
      <vt:lpstr>PowerPoint Presentation</vt:lpstr>
      <vt:lpstr>Key Reasons</vt:lpstr>
      <vt:lpstr>PowerPoint Presentation</vt:lpstr>
      <vt:lpstr>Curvature of the Earth (Latitude) </vt:lpstr>
      <vt:lpstr>Thickness of Atmosphere</vt:lpstr>
      <vt:lpstr>Albedo </vt:lpstr>
      <vt:lpstr>Earth’s Tilt</vt:lpstr>
      <vt:lpstr>PowerPoint Presentation</vt:lpstr>
      <vt:lpstr>PowerPoint Presentation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295</cp:revision>
  <cp:lastPrinted>2019-01-25T12:11:08Z</cp:lastPrinted>
  <dcterms:created xsi:type="dcterms:W3CDTF">2005-01-31T15:07:56Z</dcterms:created>
  <dcterms:modified xsi:type="dcterms:W3CDTF">2019-01-25T12:11:15Z</dcterms:modified>
</cp:coreProperties>
</file>