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3"/>
  </p:notesMasterIdLst>
  <p:handoutMasterIdLst>
    <p:handoutMasterId r:id="rId54"/>
  </p:handoutMasterIdLst>
  <p:sldIdLst>
    <p:sldId id="291" r:id="rId3"/>
    <p:sldId id="271" r:id="rId4"/>
    <p:sldId id="292" r:id="rId5"/>
    <p:sldId id="273" r:id="rId6"/>
    <p:sldId id="305" r:id="rId7"/>
    <p:sldId id="274" r:id="rId8"/>
    <p:sldId id="276" r:id="rId9"/>
    <p:sldId id="293" r:id="rId10"/>
    <p:sldId id="317" r:id="rId11"/>
    <p:sldId id="294" r:id="rId12"/>
    <p:sldId id="296" r:id="rId13"/>
    <p:sldId id="295" r:id="rId14"/>
    <p:sldId id="299" r:id="rId15"/>
    <p:sldId id="300" r:id="rId16"/>
    <p:sldId id="298" r:id="rId17"/>
    <p:sldId id="297" r:id="rId18"/>
    <p:sldId id="301" r:id="rId19"/>
    <p:sldId id="279" r:id="rId20"/>
    <p:sldId id="316" r:id="rId21"/>
    <p:sldId id="307" r:id="rId22"/>
    <p:sldId id="308" r:id="rId23"/>
    <p:sldId id="309" r:id="rId24"/>
    <p:sldId id="310" r:id="rId25"/>
    <p:sldId id="311" r:id="rId26"/>
    <p:sldId id="312" r:id="rId27"/>
    <p:sldId id="313" r:id="rId28"/>
    <p:sldId id="314" r:id="rId29"/>
    <p:sldId id="280" r:id="rId30"/>
    <p:sldId id="281" r:id="rId31"/>
    <p:sldId id="282" r:id="rId32"/>
    <p:sldId id="283" r:id="rId33"/>
    <p:sldId id="284" r:id="rId34"/>
    <p:sldId id="285" r:id="rId35"/>
    <p:sldId id="286" r:id="rId36"/>
    <p:sldId id="302" r:id="rId37"/>
    <p:sldId id="303" r:id="rId38"/>
    <p:sldId id="321" r:id="rId39"/>
    <p:sldId id="287" r:id="rId40"/>
    <p:sldId id="304" r:id="rId41"/>
    <p:sldId id="288" r:id="rId42"/>
    <p:sldId id="289" r:id="rId43"/>
    <p:sldId id="318" r:id="rId44"/>
    <p:sldId id="319" r:id="rId45"/>
    <p:sldId id="320" r:id="rId46"/>
    <p:sldId id="290" r:id="rId47"/>
    <p:sldId id="306" r:id="rId48"/>
    <p:sldId id="315" r:id="rId49"/>
    <p:sldId id="322" r:id="rId50"/>
    <p:sldId id="269" r:id="rId51"/>
    <p:sldId id="270" r:id="rId52"/>
  </p:sldIdLst>
  <p:sldSz cx="9144000" cy="6858000" type="screen4x3"/>
  <p:notesSz cx="6805613" cy="9944100"/>
  <p:defaultTextStyle>
    <a:defPPr>
      <a:defRPr lang="en-US"/>
    </a:defPPr>
    <a:lvl1pPr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1pPr>
    <a:lvl2pPr marL="4572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2pPr>
    <a:lvl3pPr marL="9144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3pPr>
    <a:lvl4pPr marL="13716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4pPr>
    <a:lvl5pPr marL="18288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5pPr>
    <a:lvl6pPr marL="2286000" algn="l" defTabSz="914400" rtl="0" eaLnBrk="1" latinLnBrk="0" hangingPunct="1">
      <a:defRPr sz="3600" b="1" kern="1200">
        <a:solidFill>
          <a:schemeClr val="tx1"/>
        </a:solidFill>
        <a:latin typeface="Comic Sans MS" pitchFamily="66" charset="0"/>
        <a:ea typeface="MS PGothic" pitchFamily="34" charset="-128"/>
        <a:cs typeface="+mn-cs"/>
      </a:defRPr>
    </a:lvl6pPr>
    <a:lvl7pPr marL="2743200" algn="l" defTabSz="914400" rtl="0" eaLnBrk="1" latinLnBrk="0" hangingPunct="1">
      <a:defRPr sz="3600" b="1" kern="1200">
        <a:solidFill>
          <a:schemeClr val="tx1"/>
        </a:solidFill>
        <a:latin typeface="Comic Sans MS" pitchFamily="66" charset="0"/>
        <a:ea typeface="MS PGothic" pitchFamily="34" charset="-128"/>
        <a:cs typeface="+mn-cs"/>
      </a:defRPr>
    </a:lvl7pPr>
    <a:lvl8pPr marL="3200400" algn="l" defTabSz="914400" rtl="0" eaLnBrk="1" latinLnBrk="0" hangingPunct="1">
      <a:defRPr sz="3600" b="1" kern="1200">
        <a:solidFill>
          <a:schemeClr val="tx1"/>
        </a:solidFill>
        <a:latin typeface="Comic Sans MS" pitchFamily="66" charset="0"/>
        <a:ea typeface="MS PGothic" pitchFamily="34" charset="-128"/>
        <a:cs typeface="+mn-cs"/>
      </a:defRPr>
    </a:lvl8pPr>
    <a:lvl9pPr marL="3657600" algn="l" defTabSz="914400" rtl="0" eaLnBrk="1" latinLnBrk="0" hangingPunct="1">
      <a:defRPr sz="3600" b="1" kern="1200">
        <a:solidFill>
          <a:schemeClr val="tx1"/>
        </a:solidFill>
        <a:latin typeface="Comic Sans MS" pitchFamily="66"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am Smith" initials="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3CC33"/>
    <a:srgbClr val="FFFF99"/>
    <a:srgbClr val="3742AD"/>
    <a:srgbClr val="C927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635" autoAdjust="0"/>
    <p:restoredTop sz="94557"/>
  </p:normalViewPr>
  <p:slideViewPr>
    <p:cSldViewPr>
      <p:cViewPr varScale="1">
        <p:scale>
          <a:sx n="47" d="100"/>
          <a:sy n="47" d="100"/>
        </p:scale>
        <p:origin x="492" y="4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460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8397" cy="497762"/>
          </a:xfrm>
          <a:prstGeom prst="rect">
            <a:avLst/>
          </a:prstGeom>
        </p:spPr>
        <p:txBody>
          <a:bodyPr vert="horz" lIns="92282" tIns="46142" rIns="92282" bIns="46142" rtlCol="0"/>
          <a:lstStyle>
            <a:lvl1pPr algn="l">
              <a:defRPr sz="1200"/>
            </a:lvl1pPr>
          </a:lstStyle>
          <a:p>
            <a:endParaRPr lang="en-GB"/>
          </a:p>
        </p:txBody>
      </p:sp>
      <p:sp>
        <p:nvSpPr>
          <p:cNvPr id="3" name="Date Placeholder 2"/>
          <p:cNvSpPr>
            <a:spLocks noGrp="1"/>
          </p:cNvSpPr>
          <p:nvPr>
            <p:ph type="dt" sz="quarter" idx="1"/>
          </p:nvPr>
        </p:nvSpPr>
        <p:spPr>
          <a:xfrm>
            <a:off x="3855596" y="1"/>
            <a:ext cx="2948397" cy="497762"/>
          </a:xfrm>
          <a:prstGeom prst="rect">
            <a:avLst/>
          </a:prstGeom>
        </p:spPr>
        <p:txBody>
          <a:bodyPr vert="horz" lIns="92282" tIns="46142" rIns="92282" bIns="46142" rtlCol="0"/>
          <a:lstStyle>
            <a:lvl1pPr algn="r">
              <a:defRPr sz="1200"/>
            </a:lvl1pPr>
          </a:lstStyle>
          <a:p>
            <a:fld id="{BD706891-E2FE-42B6-BA91-4835BF480521}" type="datetimeFigureOut">
              <a:rPr lang="en-GB" smtClean="0"/>
              <a:pPr/>
              <a:t>31/08/2018</a:t>
            </a:fld>
            <a:endParaRPr lang="en-GB"/>
          </a:p>
        </p:txBody>
      </p:sp>
      <p:sp>
        <p:nvSpPr>
          <p:cNvPr id="4" name="Footer Placeholder 3"/>
          <p:cNvSpPr>
            <a:spLocks noGrp="1"/>
          </p:cNvSpPr>
          <p:nvPr>
            <p:ph type="ftr" sz="quarter" idx="2"/>
          </p:nvPr>
        </p:nvSpPr>
        <p:spPr>
          <a:xfrm>
            <a:off x="0" y="9444749"/>
            <a:ext cx="2948397" cy="497761"/>
          </a:xfrm>
          <a:prstGeom prst="rect">
            <a:avLst/>
          </a:prstGeom>
        </p:spPr>
        <p:txBody>
          <a:bodyPr vert="horz" lIns="92282" tIns="46142" rIns="92282" bIns="46142" rtlCol="0" anchor="b"/>
          <a:lstStyle>
            <a:lvl1pPr algn="l">
              <a:defRPr sz="1200"/>
            </a:lvl1pPr>
          </a:lstStyle>
          <a:p>
            <a:endParaRPr lang="en-GB"/>
          </a:p>
        </p:txBody>
      </p:sp>
      <p:sp>
        <p:nvSpPr>
          <p:cNvPr id="5" name="Slide Number Placeholder 4"/>
          <p:cNvSpPr>
            <a:spLocks noGrp="1"/>
          </p:cNvSpPr>
          <p:nvPr>
            <p:ph type="sldNum" sz="quarter" idx="3"/>
          </p:nvPr>
        </p:nvSpPr>
        <p:spPr>
          <a:xfrm>
            <a:off x="3855596" y="9444749"/>
            <a:ext cx="2948397" cy="497761"/>
          </a:xfrm>
          <a:prstGeom prst="rect">
            <a:avLst/>
          </a:prstGeom>
        </p:spPr>
        <p:txBody>
          <a:bodyPr vert="horz" lIns="92282" tIns="46142" rIns="92282" bIns="46142" rtlCol="0" anchor="b"/>
          <a:lstStyle>
            <a:lvl1pPr algn="r">
              <a:defRPr sz="1200"/>
            </a:lvl1pPr>
          </a:lstStyle>
          <a:p>
            <a:fld id="{5204B4D9-5F21-4652-A6E8-426DD208459A}" type="slidenum">
              <a:rPr lang="en-GB" smtClean="0"/>
              <a:pPr/>
              <a:t>‹#›</a:t>
            </a:fld>
            <a:endParaRPr lang="en-GB"/>
          </a:p>
        </p:txBody>
      </p:sp>
    </p:spTree>
    <p:extLst>
      <p:ext uri="{BB962C8B-B14F-4D97-AF65-F5344CB8AC3E}">
        <p14:creationId xmlns:p14="http://schemas.microsoft.com/office/powerpoint/2010/main" val="241924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9098" cy="497205"/>
          </a:xfrm>
          <a:prstGeom prst="rect">
            <a:avLst/>
          </a:prstGeom>
        </p:spPr>
        <p:txBody>
          <a:bodyPr vert="horz" lIns="92282" tIns="46142" rIns="92282" bIns="46142" rtlCol="0"/>
          <a:lstStyle>
            <a:lvl1pPr algn="l">
              <a:defRPr sz="1200" smtClean="0"/>
            </a:lvl1pPr>
          </a:lstStyle>
          <a:p>
            <a:pPr>
              <a:defRPr/>
            </a:pPr>
            <a:endParaRPr lang="en-GB"/>
          </a:p>
        </p:txBody>
      </p:sp>
      <p:sp>
        <p:nvSpPr>
          <p:cNvPr id="3" name="Date Placeholder 2"/>
          <p:cNvSpPr>
            <a:spLocks noGrp="1"/>
          </p:cNvSpPr>
          <p:nvPr>
            <p:ph type="dt" idx="1"/>
          </p:nvPr>
        </p:nvSpPr>
        <p:spPr>
          <a:xfrm>
            <a:off x="3854940" y="1"/>
            <a:ext cx="2949098" cy="497205"/>
          </a:xfrm>
          <a:prstGeom prst="rect">
            <a:avLst/>
          </a:prstGeom>
        </p:spPr>
        <p:txBody>
          <a:bodyPr vert="horz" lIns="92282" tIns="46142" rIns="92282" bIns="46142" rtlCol="0"/>
          <a:lstStyle>
            <a:lvl1pPr algn="r">
              <a:defRPr sz="1200" smtClean="0"/>
            </a:lvl1pPr>
          </a:lstStyle>
          <a:p>
            <a:pPr>
              <a:defRPr/>
            </a:pPr>
            <a:fld id="{DC902F4D-219D-4565-B917-303B3AA554AB}" type="datetimeFigureOut">
              <a:rPr lang="en-GB"/>
              <a:pPr>
                <a:defRPr/>
              </a:pPr>
              <a:t>31/08/2018</a:t>
            </a:fld>
            <a:endParaRPr lang="en-GB"/>
          </a:p>
        </p:txBody>
      </p:sp>
      <p:sp>
        <p:nvSpPr>
          <p:cNvPr id="4" name="Slide Image Placeholder 3"/>
          <p:cNvSpPr>
            <a:spLocks noGrp="1" noRot="1" noChangeAspect="1"/>
          </p:cNvSpPr>
          <p:nvPr>
            <p:ph type="sldImg" idx="2"/>
          </p:nvPr>
        </p:nvSpPr>
        <p:spPr>
          <a:xfrm>
            <a:off x="915988" y="746125"/>
            <a:ext cx="4973637" cy="3729038"/>
          </a:xfrm>
          <a:prstGeom prst="rect">
            <a:avLst/>
          </a:prstGeom>
          <a:noFill/>
          <a:ln w="12700">
            <a:solidFill>
              <a:prstClr val="black"/>
            </a:solidFill>
          </a:ln>
        </p:spPr>
        <p:txBody>
          <a:bodyPr vert="horz" lIns="92282" tIns="46142" rIns="92282" bIns="46142" rtlCol="0" anchor="ctr"/>
          <a:lstStyle/>
          <a:p>
            <a:pPr lvl="0"/>
            <a:endParaRPr lang="en-GB" noProof="0"/>
          </a:p>
        </p:txBody>
      </p:sp>
      <p:sp>
        <p:nvSpPr>
          <p:cNvPr id="5" name="Notes Placeholder 4"/>
          <p:cNvSpPr>
            <a:spLocks noGrp="1"/>
          </p:cNvSpPr>
          <p:nvPr>
            <p:ph type="body" sz="quarter" idx="3"/>
          </p:nvPr>
        </p:nvSpPr>
        <p:spPr>
          <a:xfrm>
            <a:off x="680562" y="4723448"/>
            <a:ext cx="5444490" cy="4474845"/>
          </a:xfrm>
          <a:prstGeom prst="rect">
            <a:avLst/>
          </a:prstGeom>
        </p:spPr>
        <p:txBody>
          <a:bodyPr vert="horz" lIns="92282" tIns="46142" rIns="92282" bIns="46142"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1" y="9445170"/>
            <a:ext cx="2949098" cy="497205"/>
          </a:xfrm>
          <a:prstGeom prst="rect">
            <a:avLst/>
          </a:prstGeom>
        </p:spPr>
        <p:txBody>
          <a:bodyPr vert="horz" lIns="92282" tIns="46142" rIns="92282" bIns="46142" rtlCol="0" anchor="b"/>
          <a:lstStyle>
            <a:lvl1pPr algn="l">
              <a:defRPr sz="1200" smtClean="0"/>
            </a:lvl1pPr>
          </a:lstStyle>
          <a:p>
            <a:pPr>
              <a:defRPr/>
            </a:pPr>
            <a:endParaRPr lang="en-GB"/>
          </a:p>
        </p:txBody>
      </p:sp>
      <p:sp>
        <p:nvSpPr>
          <p:cNvPr id="7" name="Slide Number Placeholder 6"/>
          <p:cNvSpPr>
            <a:spLocks noGrp="1"/>
          </p:cNvSpPr>
          <p:nvPr>
            <p:ph type="sldNum" sz="quarter" idx="5"/>
          </p:nvPr>
        </p:nvSpPr>
        <p:spPr>
          <a:xfrm>
            <a:off x="3854940" y="9445170"/>
            <a:ext cx="2949098" cy="497205"/>
          </a:xfrm>
          <a:prstGeom prst="rect">
            <a:avLst/>
          </a:prstGeom>
        </p:spPr>
        <p:txBody>
          <a:bodyPr vert="horz" lIns="92282" tIns="46142" rIns="92282" bIns="46142" rtlCol="0" anchor="b"/>
          <a:lstStyle>
            <a:lvl1pPr algn="r">
              <a:defRPr sz="1200" smtClean="0"/>
            </a:lvl1pPr>
          </a:lstStyle>
          <a:p>
            <a:pPr>
              <a:defRPr/>
            </a:pPr>
            <a:fld id="{6E8C7A54-AA62-4C41-A54C-3A2089508505}" type="slidenum">
              <a:rPr lang="en-GB"/>
              <a:pPr>
                <a:defRPr/>
              </a:pPr>
              <a:t>‹#›</a:t>
            </a:fld>
            <a:endParaRPr lang="en-GB"/>
          </a:p>
        </p:txBody>
      </p:sp>
    </p:spTree>
    <p:extLst>
      <p:ext uri="{BB962C8B-B14F-4D97-AF65-F5344CB8AC3E}">
        <p14:creationId xmlns:p14="http://schemas.microsoft.com/office/powerpoint/2010/main" val="42364782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1E16012B-1B85-4CE7-BE13-07F54056340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5F6B5826-F876-4FED-8AFE-3AB3B922FAE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6851BE91-E384-443D-B212-0AA92410AE5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87F70649-D92D-4929-A2E3-EB0B87B07D6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9D44D17D-CA15-4F24-B50A-B2DF0659899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239D1B6D-37A5-43DC-830D-9367FFE10E5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4ED4043F-09BD-4F3D-A9D1-2A2AC46AED2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842B06CE-0614-4918-858A-802BD7B48A1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913DB454-C1D5-41AB-8532-654A08C461D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9316A238-5945-4847-A85C-EB7397ADE25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CA2DE7FE-D4F9-4230-98FE-4EF067890CAE}"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1E16012B-1B85-4CE7-BE13-07F540563409}" type="slidenum">
              <a:rPr lang="en-US"/>
              <a:pPr>
                <a:defRPr/>
              </a:pPr>
              <a:t>‹#›</a:t>
            </a:fld>
            <a:endParaRPr lang="en-US"/>
          </a:p>
        </p:txBody>
      </p:sp>
    </p:spTree>
    <p:extLst>
      <p:ext uri="{BB962C8B-B14F-4D97-AF65-F5344CB8AC3E}">
        <p14:creationId xmlns:p14="http://schemas.microsoft.com/office/powerpoint/2010/main" val="7219923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5F6B5826-F876-4FED-8AFE-3AB3B922FAE0}" type="slidenum">
              <a:rPr lang="en-US"/>
              <a:pPr>
                <a:defRPr/>
              </a:pPr>
              <a:t>‹#›</a:t>
            </a:fld>
            <a:endParaRPr lang="en-US"/>
          </a:p>
        </p:txBody>
      </p:sp>
    </p:spTree>
    <p:extLst>
      <p:ext uri="{BB962C8B-B14F-4D97-AF65-F5344CB8AC3E}">
        <p14:creationId xmlns:p14="http://schemas.microsoft.com/office/powerpoint/2010/main" val="12790907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8"/>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7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6851BE91-E384-443D-B212-0AA92410AE58}" type="slidenum">
              <a:rPr lang="en-US"/>
              <a:pPr>
                <a:defRPr/>
              </a:pPr>
              <a:t>‹#›</a:t>
            </a:fld>
            <a:endParaRPr lang="en-US"/>
          </a:p>
        </p:txBody>
      </p:sp>
    </p:spTree>
    <p:extLst>
      <p:ext uri="{BB962C8B-B14F-4D97-AF65-F5344CB8AC3E}">
        <p14:creationId xmlns:p14="http://schemas.microsoft.com/office/powerpoint/2010/main" val="37863454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87F70649-D92D-4929-A2E3-EB0B87B07D6A}" type="slidenum">
              <a:rPr lang="en-US"/>
              <a:pPr>
                <a:defRPr/>
              </a:pPr>
              <a:t>‹#›</a:t>
            </a:fld>
            <a:endParaRPr lang="en-US"/>
          </a:p>
        </p:txBody>
      </p:sp>
    </p:spTree>
    <p:extLst>
      <p:ext uri="{BB962C8B-B14F-4D97-AF65-F5344CB8AC3E}">
        <p14:creationId xmlns:p14="http://schemas.microsoft.com/office/powerpoint/2010/main" val="33117520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9"/>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30239"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9"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9D44D17D-CA15-4F24-B50A-B2DF0659899A}" type="slidenum">
              <a:rPr lang="en-US"/>
              <a:pPr>
                <a:defRPr/>
              </a:pPr>
              <a:t>‹#›</a:t>
            </a:fld>
            <a:endParaRPr lang="en-US"/>
          </a:p>
        </p:txBody>
      </p:sp>
    </p:spTree>
    <p:extLst>
      <p:ext uri="{BB962C8B-B14F-4D97-AF65-F5344CB8AC3E}">
        <p14:creationId xmlns:p14="http://schemas.microsoft.com/office/powerpoint/2010/main" val="6476238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239D1B6D-37A5-43DC-830D-9367FFE10E5F}" type="slidenum">
              <a:rPr lang="en-US"/>
              <a:pPr>
                <a:defRPr/>
              </a:pPr>
              <a:t>‹#›</a:t>
            </a:fld>
            <a:endParaRPr lang="en-US"/>
          </a:p>
        </p:txBody>
      </p:sp>
    </p:spTree>
    <p:extLst>
      <p:ext uri="{BB962C8B-B14F-4D97-AF65-F5344CB8AC3E}">
        <p14:creationId xmlns:p14="http://schemas.microsoft.com/office/powerpoint/2010/main" val="36997711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4ED4043F-09BD-4F3D-A9D1-2A2AC46AED23}" type="slidenum">
              <a:rPr lang="en-US"/>
              <a:pPr>
                <a:defRPr/>
              </a:pPr>
              <a:t>‹#›</a:t>
            </a:fld>
            <a:endParaRPr lang="en-US"/>
          </a:p>
        </p:txBody>
      </p:sp>
    </p:spTree>
    <p:extLst>
      <p:ext uri="{BB962C8B-B14F-4D97-AF65-F5344CB8AC3E}">
        <p14:creationId xmlns:p14="http://schemas.microsoft.com/office/powerpoint/2010/main" val="19190145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3" y="457200"/>
            <a:ext cx="2949575"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788" y="98743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30243"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842B06CE-0614-4918-858A-802BD7B48A19}" type="slidenum">
              <a:rPr lang="en-US"/>
              <a:pPr>
                <a:defRPr/>
              </a:pPr>
              <a:t>‹#›</a:t>
            </a:fld>
            <a:endParaRPr lang="en-US"/>
          </a:p>
        </p:txBody>
      </p:sp>
    </p:spTree>
    <p:extLst>
      <p:ext uri="{BB962C8B-B14F-4D97-AF65-F5344CB8AC3E}">
        <p14:creationId xmlns:p14="http://schemas.microsoft.com/office/powerpoint/2010/main" val="32786180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3" y="457200"/>
            <a:ext cx="2949575"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788" y="98743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630243"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913DB454-C1D5-41AB-8532-654A08C461D1}" type="slidenum">
              <a:rPr lang="en-US"/>
              <a:pPr>
                <a:defRPr/>
              </a:pPr>
              <a:t>‹#›</a:t>
            </a:fld>
            <a:endParaRPr lang="en-US"/>
          </a:p>
        </p:txBody>
      </p:sp>
    </p:spTree>
    <p:extLst>
      <p:ext uri="{BB962C8B-B14F-4D97-AF65-F5344CB8AC3E}">
        <p14:creationId xmlns:p14="http://schemas.microsoft.com/office/powerpoint/2010/main" val="27874919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9316A238-5945-4847-A85C-EB7397ADE25F}" type="slidenum">
              <a:rPr lang="en-US"/>
              <a:pPr>
                <a:defRPr/>
              </a:pPr>
              <a:t>‹#›</a:t>
            </a:fld>
            <a:endParaRPr lang="en-US"/>
          </a:p>
        </p:txBody>
      </p:sp>
    </p:spTree>
    <p:extLst>
      <p:ext uri="{BB962C8B-B14F-4D97-AF65-F5344CB8AC3E}">
        <p14:creationId xmlns:p14="http://schemas.microsoft.com/office/powerpoint/2010/main" val="39581005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CA2DE7FE-D4F9-4230-98FE-4EF067890CAE}" type="slidenum">
              <a:rPr lang="en-US"/>
              <a:pPr>
                <a:defRPr/>
              </a:pPr>
              <a:t>‹#›</a:t>
            </a:fld>
            <a:endParaRPr lang="en-US"/>
          </a:p>
        </p:txBody>
      </p:sp>
    </p:spTree>
    <p:extLst>
      <p:ext uri="{BB962C8B-B14F-4D97-AF65-F5344CB8AC3E}">
        <p14:creationId xmlns:p14="http://schemas.microsoft.com/office/powerpoint/2010/main" val="1616271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eaLnBrk="1" hangingPunct="1">
              <a:defRPr sz="1400" b="0">
                <a:latin typeface="+mn-lt"/>
                <a:ea typeface="+mn-ea"/>
                <a:cs typeface="+mn-cs"/>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b="0">
                <a:latin typeface="+mn-lt"/>
                <a:ea typeface="+mn-ea"/>
                <a:cs typeface="+mn-cs"/>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b="0">
                <a:latin typeface="Arial" pitchFamily="34" charset="0"/>
              </a:defRPr>
            </a:lvl1pPr>
          </a:lstStyle>
          <a:p>
            <a:pPr>
              <a:defRPr/>
            </a:pPr>
            <a:fld id="{EA822B33-2081-4F93-AD51-39897CAD6FF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2"/>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eaLnBrk="1" hangingPunct="1">
              <a:defRPr sz="1400" b="0">
                <a:latin typeface="+mn-lt"/>
                <a:ea typeface="+mn-ea"/>
                <a:cs typeface="+mn-cs"/>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b="0">
                <a:latin typeface="+mn-lt"/>
                <a:ea typeface="+mn-ea"/>
                <a:cs typeface="+mn-cs"/>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b="0">
                <a:latin typeface="Arial" pitchFamily="34" charset="0"/>
              </a:defRPr>
            </a:lvl1pPr>
          </a:lstStyle>
          <a:p>
            <a:pPr>
              <a:defRPr/>
            </a:pPr>
            <a:fld id="{EA822B33-2081-4F93-AD51-39897CAD6FFA}" type="slidenum">
              <a:rPr lang="en-US"/>
              <a:pPr>
                <a:defRPr/>
              </a:pPr>
              <a:t>‹#›</a:t>
            </a:fld>
            <a:endParaRPr lang="en-US"/>
          </a:p>
        </p:txBody>
      </p:sp>
    </p:spTree>
    <p:extLst>
      <p:ext uri="{BB962C8B-B14F-4D97-AF65-F5344CB8AC3E}">
        <p14:creationId xmlns:p14="http://schemas.microsoft.com/office/powerpoint/2010/main" val="22029946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2"/>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2088232"/>
          </a:xfrm>
          <a:solidFill>
            <a:schemeClr val="bg1"/>
          </a:solidFill>
          <a:ln>
            <a:solidFill>
              <a:schemeClr val="tx1"/>
            </a:solidFill>
          </a:ln>
        </p:spPr>
        <p:txBody>
          <a:bodyPr/>
          <a:lstStyle/>
          <a:p>
            <a:r>
              <a:rPr lang="en-GB" dirty="0" smtClean="0"/>
              <a:t>Write down at least three ways the Coronation Street set could reflect the inner city.</a:t>
            </a:r>
            <a:endParaRPr lang="en-GB" dirty="0"/>
          </a:p>
        </p:txBody>
      </p:sp>
      <p:sp>
        <p:nvSpPr>
          <p:cNvPr id="3" name="Content Placeholder 2"/>
          <p:cNvSpPr>
            <a:spLocks noGrp="1"/>
          </p:cNvSpPr>
          <p:nvPr>
            <p:ph idx="1"/>
          </p:nvPr>
        </p:nvSpPr>
        <p:spPr>
          <a:xfrm>
            <a:off x="457200" y="5691295"/>
            <a:ext cx="8229600" cy="536923"/>
          </a:xfrm>
        </p:spPr>
        <p:txBody>
          <a:bodyPr/>
          <a:lstStyle/>
          <a:p>
            <a:r>
              <a:rPr lang="en-GB" dirty="0"/>
              <a:t>https://www.youtube.com/watch?v=HNI7A9PkD5M</a:t>
            </a:r>
          </a:p>
        </p:txBody>
      </p:sp>
      <p:sp>
        <p:nvSpPr>
          <p:cNvPr id="4" name="Rectangle 3"/>
          <p:cNvSpPr/>
          <p:nvPr/>
        </p:nvSpPr>
        <p:spPr>
          <a:xfrm>
            <a:off x="755576" y="5179730"/>
            <a:ext cx="7931224" cy="400110"/>
          </a:xfrm>
          <a:prstGeom prst="rect">
            <a:avLst/>
          </a:prstGeom>
        </p:spPr>
        <p:txBody>
          <a:bodyPr wrap="square">
            <a:spAutoFit/>
          </a:bodyPr>
          <a:lstStyle/>
          <a:p>
            <a:r>
              <a:rPr lang="en-GB" sz="2000" dirty="0"/>
              <a:t>https://www.youtube.com/watch?v=JaYR7TLkii8</a:t>
            </a:r>
          </a:p>
        </p:txBody>
      </p:sp>
      <p:pic>
        <p:nvPicPr>
          <p:cNvPr id="5" name="Picture 4"/>
          <p:cNvPicPr>
            <a:picLocks noChangeAspect="1"/>
          </p:cNvPicPr>
          <p:nvPr/>
        </p:nvPicPr>
        <p:blipFill>
          <a:blip r:embed="rId2"/>
          <a:stretch>
            <a:fillRect/>
          </a:stretch>
        </p:blipFill>
        <p:spPr>
          <a:xfrm>
            <a:off x="2716175" y="2820375"/>
            <a:ext cx="4010025" cy="2247900"/>
          </a:xfrm>
          <a:prstGeom prst="rect">
            <a:avLst/>
          </a:prstGeom>
        </p:spPr>
      </p:pic>
    </p:spTree>
    <p:extLst>
      <p:ext uri="{BB962C8B-B14F-4D97-AF65-F5344CB8AC3E}">
        <p14:creationId xmlns:p14="http://schemas.microsoft.com/office/powerpoint/2010/main" val="2147619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60338"/>
            <a:ext cx="8229600" cy="1900510"/>
          </a:xfrm>
          <a:solidFill>
            <a:schemeClr val="bg1"/>
          </a:solidFill>
          <a:ln>
            <a:solidFill>
              <a:schemeClr val="tx1"/>
            </a:solidFill>
          </a:ln>
        </p:spPr>
        <p:txBody>
          <a:bodyPr/>
          <a:lstStyle/>
          <a:p>
            <a:r>
              <a:rPr lang="en-GB" sz="6600" b="1" dirty="0" smtClean="0"/>
              <a:t>Changes in the Inner City (Leith)</a:t>
            </a:r>
            <a:endParaRPr lang="en-GB" sz="6600" b="1" dirty="0"/>
          </a:p>
        </p:txBody>
      </p:sp>
      <p:sp>
        <p:nvSpPr>
          <p:cNvPr id="19458" name="AutoShape 2" descr="Image result for britains climat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26" name="AutoShape 2" descr="Image result for air mass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28" name="AutoShape 4" descr="Image result for air mass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8048" y="2420888"/>
            <a:ext cx="5328592" cy="4000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54748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What are we learning?</a:t>
            </a:r>
            <a:endParaRPr lang="en-GB" dirty="0"/>
          </a:p>
        </p:txBody>
      </p:sp>
      <p:sp>
        <p:nvSpPr>
          <p:cNvPr id="3" name="Content Placeholder 2"/>
          <p:cNvSpPr>
            <a:spLocks noGrp="1"/>
          </p:cNvSpPr>
          <p:nvPr>
            <p:ph idx="1"/>
          </p:nvPr>
        </p:nvSpPr>
        <p:spPr>
          <a:xfrm>
            <a:off x="457200" y="1600201"/>
            <a:ext cx="8229600" cy="2548880"/>
          </a:xfrm>
          <a:solidFill>
            <a:schemeClr val="bg1"/>
          </a:solidFill>
          <a:ln>
            <a:solidFill>
              <a:schemeClr val="tx1"/>
            </a:solidFill>
          </a:ln>
        </p:spPr>
        <p:txBody>
          <a:bodyPr/>
          <a:lstStyle/>
          <a:p>
            <a:r>
              <a:rPr lang="en-GB" dirty="0" smtClean="0"/>
              <a:t>Problems associated with Inner City Leith</a:t>
            </a:r>
          </a:p>
          <a:p>
            <a:r>
              <a:rPr lang="en-GB" dirty="0" smtClean="0"/>
              <a:t>Explain the solutions to these problems</a:t>
            </a:r>
          </a:p>
          <a:p>
            <a:r>
              <a:rPr lang="en-GB" dirty="0" smtClean="0"/>
              <a:t>Evaluate the success of these solutions in dealing with the problems.</a:t>
            </a:r>
            <a:endParaRPr lang="en-GB" dirty="0"/>
          </a:p>
        </p:txBody>
      </p:sp>
    </p:spTree>
    <p:extLst>
      <p:ext uri="{BB962C8B-B14F-4D97-AF65-F5344CB8AC3E}">
        <p14:creationId xmlns:p14="http://schemas.microsoft.com/office/powerpoint/2010/main" val="1525725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Inner City Features Recap</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Next to the CBD.</a:t>
            </a:r>
          </a:p>
          <a:p>
            <a:r>
              <a:rPr lang="en-GB" dirty="0" smtClean="0"/>
              <a:t>Developed during the Industrial revolution (1850 -1914).</a:t>
            </a:r>
          </a:p>
          <a:p>
            <a:r>
              <a:rPr lang="en-GB" dirty="0" smtClean="0"/>
              <a:t>Narrow roads due to lack of transport at time.</a:t>
            </a:r>
          </a:p>
          <a:p>
            <a:r>
              <a:rPr lang="en-GB" dirty="0" err="1" smtClean="0"/>
              <a:t>Tennement</a:t>
            </a:r>
            <a:r>
              <a:rPr lang="en-GB" dirty="0" smtClean="0"/>
              <a:t> housing – often owned by factories.</a:t>
            </a:r>
          </a:p>
          <a:p>
            <a:r>
              <a:rPr lang="en-GB" dirty="0" smtClean="0"/>
              <a:t>Few controls on building standards. </a:t>
            </a:r>
            <a:endParaRPr lang="en-GB" dirty="0"/>
          </a:p>
        </p:txBody>
      </p:sp>
    </p:spTree>
    <p:extLst>
      <p:ext uri="{BB962C8B-B14F-4D97-AF65-F5344CB8AC3E}">
        <p14:creationId xmlns:p14="http://schemas.microsoft.com/office/powerpoint/2010/main" val="2669109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Split paper into three…</a:t>
            </a:r>
            <a:endParaRPr lang="en-GB" dirty="0"/>
          </a:p>
        </p:txBody>
      </p:sp>
      <p:sp>
        <p:nvSpPr>
          <p:cNvPr id="3" name="Content Placeholder 2"/>
          <p:cNvSpPr>
            <a:spLocks noGrp="1"/>
          </p:cNvSpPr>
          <p:nvPr>
            <p:ph idx="1"/>
          </p:nvPr>
        </p:nvSpPr>
        <p:spPr>
          <a:xfrm>
            <a:off x="457200" y="1600201"/>
            <a:ext cx="8229600" cy="2188840"/>
          </a:xfrm>
          <a:solidFill>
            <a:schemeClr val="bg1"/>
          </a:solidFill>
          <a:ln>
            <a:solidFill>
              <a:schemeClr val="tx1"/>
            </a:solidFill>
          </a:ln>
        </p:spPr>
        <p:txBody>
          <a:bodyPr/>
          <a:lstStyle/>
          <a:p>
            <a:r>
              <a:rPr lang="en-GB" dirty="0" smtClean="0"/>
              <a:t>Issues</a:t>
            </a:r>
          </a:p>
          <a:p>
            <a:r>
              <a:rPr lang="en-GB" dirty="0" smtClean="0"/>
              <a:t>Solutions</a:t>
            </a:r>
          </a:p>
          <a:p>
            <a:r>
              <a:rPr lang="en-GB" dirty="0" smtClean="0"/>
              <a:t>Evaluate – success??</a:t>
            </a:r>
            <a:endParaRPr lang="en-GB" dirty="0"/>
          </a:p>
        </p:txBody>
      </p:sp>
    </p:spTree>
    <p:extLst>
      <p:ext uri="{BB962C8B-B14F-4D97-AF65-F5344CB8AC3E}">
        <p14:creationId xmlns:p14="http://schemas.microsoft.com/office/powerpoint/2010/main" val="39554641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4825" y="266700"/>
            <a:ext cx="7467600" cy="1143000"/>
          </a:xfrm>
        </p:spPr>
        <p:txBody>
          <a:bodyPr/>
          <a:lstStyle/>
          <a:p>
            <a:pPr algn="ctr"/>
            <a:r>
              <a:rPr lang="en-GB" dirty="0" smtClean="0"/>
              <a:t>Leith </a:t>
            </a:r>
            <a:endParaRPr lang="en-GB" dirty="0"/>
          </a:p>
        </p:txBody>
      </p:sp>
      <p:pic>
        <p:nvPicPr>
          <p:cNvPr id="35842" name="Picture 2"/>
          <p:cNvPicPr>
            <a:picLocks noChangeAspect="1" noChangeArrowheads="1"/>
          </p:cNvPicPr>
          <p:nvPr/>
        </p:nvPicPr>
        <p:blipFill>
          <a:blip r:embed="rId2" cstate="print"/>
          <a:srcRect/>
          <a:stretch>
            <a:fillRect/>
          </a:stretch>
        </p:blipFill>
        <p:spPr bwMode="auto">
          <a:xfrm>
            <a:off x="338956" y="1281317"/>
            <a:ext cx="4440317" cy="3591936"/>
          </a:xfrm>
          <a:prstGeom prst="rect">
            <a:avLst/>
          </a:prstGeom>
          <a:noFill/>
          <a:ln w="9525">
            <a:noFill/>
            <a:miter lim="800000"/>
            <a:headEnd/>
            <a:tailEnd/>
          </a:ln>
        </p:spPr>
      </p:pic>
      <p:pic>
        <p:nvPicPr>
          <p:cNvPr id="35844" name="Picture 4" descr="Image result for leith"/>
          <p:cNvPicPr>
            <a:picLocks noChangeAspect="1" noChangeArrowheads="1"/>
          </p:cNvPicPr>
          <p:nvPr/>
        </p:nvPicPr>
        <p:blipFill>
          <a:blip r:embed="rId3" cstate="print"/>
          <a:srcRect/>
          <a:stretch>
            <a:fillRect/>
          </a:stretch>
        </p:blipFill>
        <p:spPr bwMode="auto">
          <a:xfrm>
            <a:off x="5414459" y="0"/>
            <a:ext cx="3046049" cy="3156527"/>
          </a:xfrm>
          <a:prstGeom prst="rect">
            <a:avLst/>
          </a:prstGeom>
          <a:noFill/>
        </p:spPr>
      </p:pic>
      <p:pic>
        <p:nvPicPr>
          <p:cNvPr id="35846" name="Picture 6" descr="Image result for leith"/>
          <p:cNvPicPr>
            <a:picLocks noChangeAspect="1" noChangeArrowheads="1"/>
          </p:cNvPicPr>
          <p:nvPr/>
        </p:nvPicPr>
        <p:blipFill>
          <a:blip r:embed="rId4" cstate="print"/>
          <a:srcRect/>
          <a:stretch>
            <a:fillRect/>
          </a:stretch>
        </p:blipFill>
        <p:spPr bwMode="auto">
          <a:xfrm>
            <a:off x="4079008" y="4764195"/>
            <a:ext cx="4381500" cy="1914525"/>
          </a:xfrm>
          <a:prstGeom prst="rect">
            <a:avLst/>
          </a:prstGeom>
          <a:noFill/>
        </p:spPr>
      </p:pic>
      <p:sp>
        <p:nvSpPr>
          <p:cNvPr id="7" name="Rectangle 6"/>
          <p:cNvSpPr/>
          <p:nvPr/>
        </p:nvSpPr>
        <p:spPr>
          <a:xfrm>
            <a:off x="339344" y="5301208"/>
            <a:ext cx="3152775" cy="523220"/>
          </a:xfrm>
          <a:prstGeom prst="rect">
            <a:avLst/>
          </a:prstGeom>
        </p:spPr>
        <p:txBody>
          <a:bodyPr wrap="square">
            <a:spAutoFit/>
          </a:bodyPr>
          <a:lstStyle/>
          <a:p>
            <a:r>
              <a:rPr lang="en-GB" sz="1400" dirty="0" smtClean="0"/>
              <a:t>https://www.youtube.com/watch?v=kWpYxvjzgQw</a:t>
            </a:r>
            <a:endParaRPr lang="en-GB" sz="1400" dirty="0"/>
          </a:p>
        </p:txBody>
      </p:sp>
      <p:pic>
        <p:nvPicPr>
          <p:cNvPr id="8" name="Picture 2" descr="Image result for the proclaimers hibs"/>
          <p:cNvPicPr>
            <a:picLocks noChangeAspect="1" noChangeArrowheads="1"/>
          </p:cNvPicPr>
          <p:nvPr/>
        </p:nvPicPr>
        <p:blipFill>
          <a:blip r:embed="rId5" cstate="print"/>
          <a:srcRect/>
          <a:stretch>
            <a:fillRect/>
          </a:stretch>
        </p:blipFill>
        <p:spPr bwMode="auto">
          <a:xfrm>
            <a:off x="5197252" y="2928613"/>
            <a:ext cx="3263256" cy="1835582"/>
          </a:xfrm>
          <a:prstGeom prst="rect">
            <a:avLst/>
          </a:prstGeom>
          <a:noFill/>
        </p:spPr>
      </p:pic>
    </p:spTree>
    <p:extLst>
      <p:ext uri="{BB962C8B-B14F-4D97-AF65-F5344CB8AC3E}">
        <p14:creationId xmlns:p14="http://schemas.microsoft.com/office/powerpoint/2010/main" val="17535408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The History of Leith</a:t>
            </a:r>
            <a:endParaRPr lang="en-GB" dirty="0"/>
          </a:p>
        </p:txBody>
      </p:sp>
      <p:sp>
        <p:nvSpPr>
          <p:cNvPr id="3" name="Content Placeholder 2"/>
          <p:cNvSpPr>
            <a:spLocks noGrp="1"/>
          </p:cNvSpPr>
          <p:nvPr>
            <p:ph idx="1"/>
          </p:nvPr>
        </p:nvSpPr>
        <p:spPr>
          <a:solidFill>
            <a:schemeClr val="bg1"/>
          </a:solidFill>
          <a:ln>
            <a:solidFill>
              <a:schemeClr val="tx1"/>
            </a:solidFill>
          </a:ln>
        </p:spPr>
        <p:txBody>
          <a:bodyPr>
            <a:normAutofit fontScale="92500" lnSpcReduction="10000"/>
          </a:bodyPr>
          <a:lstStyle/>
          <a:p>
            <a:r>
              <a:rPr lang="en-GB" dirty="0" smtClean="0"/>
              <a:t>Leith used to be a very busy port due to links with the UK and the rest of Europe. It was an industrial area with many people employed in it (whisky, sugar, shipbuilding).</a:t>
            </a:r>
          </a:p>
          <a:p>
            <a:r>
              <a:rPr lang="en-GB" dirty="0" smtClean="0"/>
              <a:t>Goods transported by rail and canal to Leith.</a:t>
            </a:r>
          </a:p>
          <a:p>
            <a:r>
              <a:rPr lang="en-GB" dirty="0" smtClean="0"/>
              <a:t>The houses in Leith were poor quality tenements with many 1960s tower blocks common. </a:t>
            </a:r>
          </a:p>
          <a:p>
            <a:r>
              <a:rPr lang="en-GB" dirty="0" smtClean="0"/>
              <a:t>A high density of buildings with little open space.</a:t>
            </a:r>
          </a:p>
        </p:txBody>
      </p:sp>
    </p:spTree>
    <p:extLst>
      <p:ext uri="{BB962C8B-B14F-4D97-AF65-F5344CB8AC3E}">
        <p14:creationId xmlns:p14="http://schemas.microsoft.com/office/powerpoint/2010/main" val="15466952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Full Monty – Inner City Sheffield </a:t>
            </a:r>
            <a:endParaRPr lang="en-GB"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1516" y="3356992"/>
            <a:ext cx="4388739" cy="28727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924752" y="1700808"/>
            <a:ext cx="7128792" cy="1200329"/>
          </a:xfrm>
          <a:prstGeom prst="rect">
            <a:avLst/>
          </a:prstGeom>
        </p:spPr>
        <p:txBody>
          <a:bodyPr wrap="square">
            <a:spAutoFit/>
          </a:bodyPr>
          <a:lstStyle/>
          <a:p>
            <a:r>
              <a:rPr lang="en-GB" dirty="0"/>
              <a:t>https://www.youtube.com/watch?v=iwFenK3ME8I</a:t>
            </a:r>
          </a:p>
        </p:txBody>
      </p:sp>
    </p:spTree>
    <p:extLst>
      <p:ext uri="{BB962C8B-B14F-4D97-AF65-F5344CB8AC3E}">
        <p14:creationId xmlns:p14="http://schemas.microsoft.com/office/powerpoint/2010/main" val="39927837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404664"/>
            <a:ext cx="8229600" cy="3196952"/>
          </a:xfrm>
          <a:solidFill>
            <a:schemeClr val="bg1"/>
          </a:solidFill>
          <a:ln>
            <a:solidFill>
              <a:schemeClr val="tx1"/>
            </a:solidFill>
          </a:ln>
        </p:spPr>
        <p:txBody>
          <a:bodyPr/>
          <a:lstStyle/>
          <a:p>
            <a:r>
              <a:rPr lang="en-GB" sz="6600" dirty="0" smtClean="0"/>
              <a:t>Starter – Give me 5….issues that Leith was facing.</a:t>
            </a:r>
            <a:endParaRPr lang="en-GB" sz="6600" dirty="0"/>
          </a:p>
        </p:txBody>
      </p:sp>
      <p:pic>
        <p:nvPicPr>
          <p:cNvPr id="4" name="Picture 3"/>
          <p:cNvPicPr>
            <a:picLocks noChangeAspect="1"/>
          </p:cNvPicPr>
          <p:nvPr/>
        </p:nvPicPr>
        <p:blipFill>
          <a:blip r:embed="rId2"/>
          <a:stretch>
            <a:fillRect/>
          </a:stretch>
        </p:blipFill>
        <p:spPr>
          <a:xfrm>
            <a:off x="2687988" y="3809547"/>
            <a:ext cx="4076744" cy="3137182"/>
          </a:xfrm>
          <a:prstGeom prst="rect">
            <a:avLst/>
          </a:prstGeom>
        </p:spPr>
      </p:pic>
    </p:spTree>
    <p:extLst>
      <p:ext uri="{BB962C8B-B14F-4D97-AF65-F5344CB8AC3E}">
        <p14:creationId xmlns:p14="http://schemas.microsoft.com/office/powerpoint/2010/main" val="35625796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Then….The Decline!</a:t>
            </a:r>
            <a:endParaRPr lang="en-GB" dirty="0"/>
          </a:p>
        </p:txBody>
      </p:sp>
      <p:sp>
        <p:nvSpPr>
          <p:cNvPr id="3" name="Content Placeholder 2"/>
          <p:cNvSpPr>
            <a:spLocks noGrp="1"/>
          </p:cNvSpPr>
          <p:nvPr>
            <p:ph idx="1"/>
          </p:nvPr>
        </p:nvSpPr>
        <p:spPr/>
        <p:txBody>
          <a:bodyPr/>
          <a:lstStyle/>
          <a:p>
            <a:r>
              <a:rPr lang="en-GB" dirty="0" smtClean="0"/>
              <a:t>Industry left the inner city due to resources running out, modernisation, competition from countries like India and China, better locations on edge of town.</a:t>
            </a:r>
          </a:p>
          <a:p>
            <a:r>
              <a:rPr lang="en-GB" dirty="0" smtClean="0"/>
              <a:t>This has a number of knock on effects and the inner city areas begins to become more and more run down, with increasing issues such as unemployment and crime.</a:t>
            </a:r>
          </a:p>
        </p:txBody>
      </p:sp>
    </p:spTree>
    <p:extLst>
      <p:ext uri="{BB962C8B-B14F-4D97-AF65-F5344CB8AC3E}">
        <p14:creationId xmlns:p14="http://schemas.microsoft.com/office/powerpoint/2010/main" val="30130459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Issues for Leith</a:t>
            </a:r>
            <a:endParaRPr lang="en-GB" dirty="0"/>
          </a:p>
        </p:txBody>
      </p:sp>
      <p:sp>
        <p:nvSpPr>
          <p:cNvPr id="3" name="Content Placeholder 2"/>
          <p:cNvSpPr>
            <a:spLocks noGrp="1"/>
          </p:cNvSpPr>
          <p:nvPr>
            <p:ph idx="1"/>
          </p:nvPr>
        </p:nvSpPr>
        <p:spPr>
          <a:xfrm>
            <a:off x="457200" y="1600201"/>
            <a:ext cx="8229600" cy="1036711"/>
          </a:xfrm>
          <a:solidFill>
            <a:schemeClr val="bg1"/>
          </a:solidFill>
          <a:ln>
            <a:solidFill>
              <a:schemeClr val="tx1"/>
            </a:solidFill>
          </a:ln>
        </p:spPr>
        <p:txBody>
          <a:bodyPr/>
          <a:lstStyle/>
          <a:p>
            <a:r>
              <a:rPr lang="en-GB" sz="2400" dirty="0" smtClean="0"/>
              <a:t>Port and trade declined = shipbuilding and distilling closed down = derelict building/land.</a:t>
            </a:r>
          </a:p>
          <a:p>
            <a:pPr marL="0" indent="0">
              <a:buNone/>
            </a:pPr>
            <a:endParaRPr lang="en-GB" dirty="0" smtClean="0"/>
          </a:p>
        </p:txBody>
      </p:sp>
      <p:sp>
        <p:nvSpPr>
          <p:cNvPr id="4" name="Content Placeholder 2"/>
          <p:cNvSpPr txBox="1">
            <a:spLocks/>
          </p:cNvSpPr>
          <p:nvPr/>
        </p:nvSpPr>
        <p:spPr bwMode="auto">
          <a:xfrm>
            <a:off x="457200" y="2809812"/>
            <a:ext cx="8229600" cy="891195"/>
          </a:xfrm>
          <a:prstGeom prst="rect">
            <a:avLst/>
          </a:prstGeom>
          <a:solidFill>
            <a:schemeClr val="bg1"/>
          </a:solidFill>
          <a:ln w="9525">
            <a:solidFill>
              <a:schemeClr val="tx1"/>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0" dirty="0" smtClean="0"/>
              <a:t>People move away = population shrinks = shops began to close down. </a:t>
            </a:r>
          </a:p>
        </p:txBody>
      </p:sp>
      <p:sp>
        <p:nvSpPr>
          <p:cNvPr id="5" name="Content Placeholder 2"/>
          <p:cNvSpPr txBox="1">
            <a:spLocks/>
          </p:cNvSpPr>
          <p:nvPr/>
        </p:nvSpPr>
        <p:spPr bwMode="auto">
          <a:xfrm>
            <a:off x="457200" y="3909109"/>
            <a:ext cx="8229600" cy="1104067"/>
          </a:xfrm>
          <a:prstGeom prst="rect">
            <a:avLst/>
          </a:prstGeom>
          <a:solidFill>
            <a:schemeClr val="bg1"/>
          </a:solidFill>
          <a:ln w="9525">
            <a:solidFill>
              <a:schemeClr val="tx1"/>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0" dirty="0" smtClean="0"/>
              <a:t>Above national average unemployment levels = high poverty rate = cycle of poverty.</a:t>
            </a:r>
          </a:p>
        </p:txBody>
      </p:sp>
      <p:sp>
        <p:nvSpPr>
          <p:cNvPr id="6" name="Content Placeholder 2"/>
          <p:cNvSpPr txBox="1">
            <a:spLocks/>
          </p:cNvSpPr>
          <p:nvPr/>
        </p:nvSpPr>
        <p:spPr bwMode="auto">
          <a:xfrm>
            <a:off x="457200" y="5013176"/>
            <a:ext cx="8229600" cy="1104067"/>
          </a:xfrm>
          <a:prstGeom prst="rect">
            <a:avLst/>
          </a:prstGeom>
          <a:solidFill>
            <a:schemeClr val="bg1"/>
          </a:solidFill>
          <a:ln w="9525">
            <a:solidFill>
              <a:schemeClr val="tx1"/>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0" dirty="0" smtClean="0"/>
              <a:t>Housing was put up quickly to accommodate all the workers = poor quality buildings, empty buildings.</a:t>
            </a:r>
          </a:p>
        </p:txBody>
      </p:sp>
      <p:sp>
        <p:nvSpPr>
          <p:cNvPr id="7" name="Content Placeholder 2"/>
          <p:cNvSpPr txBox="1">
            <a:spLocks/>
          </p:cNvSpPr>
          <p:nvPr/>
        </p:nvSpPr>
        <p:spPr bwMode="auto">
          <a:xfrm>
            <a:off x="457200" y="5773699"/>
            <a:ext cx="8229600" cy="1104067"/>
          </a:xfrm>
          <a:prstGeom prst="rect">
            <a:avLst/>
          </a:prstGeom>
          <a:solidFill>
            <a:schemeClr val="bg1"/>
          </a:solidFill>
          <a:ln w="9525">
            <a:solidFill>
              <a:schemeClr val="tx1"/>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0" dirty="0" smtClean="0"/>
              <a:t>Can’t afford to have children/not somewhere you want to bring them up = ageing population.</a:t>
            </a:r>
          </a:p>
        </p:txBody>
      </p:sp>
    </p:spTree>
    <p:extLst>
      <p:ext uri="{BB962C8B-B14F-4D97-AF65-F5344CB8AC3E}">
        <p14:creationId xmlns:p14="http://schemas.microsoft.com/office/powerpoint/2010/main" val="2048626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1"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animBg="1"/>
      <p:bldP spid="5" grpId="0" animBg="1"/>
      <p:bldP spid="6" grpId="0" animBg="1"/>
      <p:bldP spid="7" grpId="0" animBg="1"/>
      <p:bldP spid="7"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71800" y="280620"/>
            <a:ext cx="3744416" cy="1200329"/>
          </a:xfrm>
          <a:prstGeom prst="rect">
            <a:avLst/>
          </a:prstGeom>
          <a:solidFill>
            <a:schemeClr val="bg1"/>
          </a:solidFill>
          <a:ln>
            <a:solidFill>
              <a:schemeClr val="tx1"/>
            </a:solidFill>
          </a:ln>
        </p:spPr>
        <p:txBody>
          <a:bodyPr wrap="square" rtlCol="0">
            <a:spAutoFit/>
          </a:bodyPr>
          <a:lstStyle/>
          <a:p>
            <a:r>
              <a:rPr lang="en-GB" dirty="0" smtClean="0"/>
              <a:t>Industry shuts down</a:t>
            </a:r>
            <a:endParaRPr lang="en-GB" dirty="0"/>
          </a:p>
        </p:txBody>
      </p:sp>
      <p:sp>
        <p:nvSpPr>
          <p:cNvPr id="5" name="TextBox 4"/>
          <p:cNvSpPr txBox="1"/>
          <p:nvPr/>
        </p:nvSpPr>
        <p:spPr>
          <a:xfrm>
            <a:off x="971600" y="1772816"/>
            <a:ext cx="6912768" cy="1200329"/>
          </a:xfrm>
          <a:prstGeom prst="rect">
            <a:avLst/>
          </a:prstGeom>
          <a:solidFill>
            <a:schemeClr val="bg1"/>
          </a:solidFill>
          <a:ln>
            <a:solidFill>
              <a:schemeClr val="tx1"/>
            </a:solidFill>
          </a:ln>
        </p:spPr>
        <p:txBody>
          <a:bodyPr wrap="square" rtlCol="0">
            <a:spAutoFit/>
          </a:bodyPr>
          <a:lstStyle/>
          <a:p>
            <a:r>
              <a:rPr lang="en-GB" dirty="0" smtClean="0"/>
              <a:t>Loss of jobs = high unemployment</a:t>
            </a:r>
            <a:endParaRPr lang="en-GB" dirty="0"/>
          </a:p>
        </p:txBody>
      </p:sp>
      <p:sp>
        <p:nvSpPr>
          <p:cNvPr id="6" name="TextBox 5"/>
          <p:cNvSpPr txBox="1"/>
          <p:nvPr/>
        </p:nvSpPr>
        <p:spPr>
          <a:xfrm>
            <a:off x="2687036" y="3140968"/>
            <a:ext cx="3744416" cy="646331"/>
          </a:xfrm>
          <a:prstGeom prst="rect">
            <a:avLst/>
          </a:prstGeom>
          <a:solidFill>
            <a:schemeClr val="bg1"/>
          </a:solidFill>
          <a:ln>
            <a:solidFill>
              <a:schemeClr val="tx1"/>
            </a:solidFill>
          </a:ln>
        </p:spPr>
        <p:txBody>
          <a:bodyPr wrap="square" rtlCol="0">
            <a:spAutoFit/>
          </a:bodyPr>
          <a:lstStyle/>
          <a:p>
            <a:r>
              <a:rPr lang="en-GB" dirty="0" smtClean="0"/>
              <a:t>Lack of money</a:t>
            </a:r>
            <a:endParaRPr lang="en-GB" dirty="0"/>
          </a:p>
        </p:txBody>
      </p:sp>
      <p:sp>
        <p:nvSpPr>
          <p:cNvPr id="8" name="TextBox 7"/>
          <p:cNvSpPr txBox="1"/>
          <p:nvPr/>
        </p:nvSpPr>
        <p:spPr>
          <a:xfrm>
            <a:off x="5724128" y="4005064"/>
            <a:ext cx="3240360" cy="954107"/>
          </a:xfrm>
          <a:prstGeom prst="rect">
            <a:avLst/>
          </a:prstGeom>
          <a:solidFill>
            <a:schemeClr val="bg1"/>
          </a:solidFill>
          <a:ln>
            <a:solidFill>
              <a:schemeClr val="tx1"/>
            </a:solidFill>
          </a:ln>
        </p:spPr>
        <p:txBody>
          <a:bodyPr wrap="square" rtlCol="0">
            <a:spAutoFit/>
          </a:bodyPr>
          <a:lstStyle/>
          <a:p>
            <a:r>
              <a:rPr lang="en-GB" sz="2800" dirty="0" smtClean="0"/>
              <a:t>Lose house = derelict buildings</a:t>
            </a:r>
            <a:endParaRPr lang="en-GB" sz="2800" dirty="0"/>
          </a:p>
        </p:txBody>
      </p:sp>
      <p:sp>
        <p:nvSpPr>
          <p:cNvPr id="9" name="TextBox 8"/>
          <p:cNvSpPr txBox="1"/>
          <p:nvPr/>
        </p:nvSpPr>
        <p:spPr>
          <a:xfrm>
            <a:off x="405991" y="4027987"/>
            <a:ext cx="4294968" cy="830997"/>
          </a:xfrm>
          <a:prstGeom prst="rect">
            <a:avLst/>
          </a:prstGeom>
          <a:solidFill>
            <a:schemeClr val="bg1"/>
          </a:solidFill>
          <a:ln>
            <a:solidFill>
              <a:schemeClr val="tx1"/>
            </a:solidFill>
          </a:ln>
        </p:spPr>
        <p:txBody>
          <a:bodyPr wrap="square" rtlCol="0">
            <a:spAutoFit/>
          </a:bodyPr>
          <a:lstStyle/>
          <a:p>
            <a:r>
              <a:rPr lang="en-GB" sz="2400" dirty="0" smtClean="0"/>
              <a:t>Turn to crime/drugs/alcohol</a:t>
            </a:r>
            <a:endParaRPr lang="en-GB" sz="2400" dirty="0"/>
          </a:p>
        </p:txBody>
      </p:sp>
      <p:sp>
        <p:nvSpPr>
          <p:cNvPr id="10" name="TextBox 9"/>
          <p:cNvSpPr txBox="1"/>
          <p:nvPr/>
        </p:nvSpPr>
        <p:spPr>
          <a:xfrm>
            <a:off x="3563888" y="5085184"/>
            <a:ext cx="3240360" cy="1384995"/>
          </a:xfrm>
          <a:prstGeom prst="rect">
            <a:avLst/>
          </a:prstGeom>
          <a:solidFill>
            <a:schemeClr val="bg1"/>
          </a:solidFill>
          <a:ln>
            <a:solidFill>
              <a:schemeClr val="tx1"/>
            </a:solidFill>
          </a:ln>
        </p:spPr>
        <p:txBody>
          <a:bodyPr wrap="square" rtlCol="0">
            <a:spAutoFit/>
          </a:bodyPr>
          <a:lstStyle/>
          <a:p>
            <a:r>
              <a:rPr lang="en-GB" sz="2800" dirty="0" smtClean="0"/>
              <a:t>Shops shut as lack of money, going in. </a:t>
            </a:r>
            <a:endParaRPr lang="en-GB" sz="2800" dirty="0"/>
          </a:p>
        </p:txBody>
      </p:sp>
      <p:cxnSp>
        <p:nvCxnSpPr>
          <p:cNvPr id="12" name="Straight Arrow Connector 11"/>
          <p:cNvCxnSpPr>
            <a:stCxn id="4" idx="2"/>
          </p:cNvCxnSpPr>
          <p:nvPr/>
        </p:nvCxnSpPr>
        <p:spPr bwMode="auto">
          <a:xfrm>
            <a:off x="4644008" y="1480949"/>
            <a:ext cx="0" cy="291867"/>
          </a:xfrm>
          <a:prstGeom prst="straightConnector1">
            <a:avLst/>
          </a:prstGeom>
          <a:solidFill>
            <a:schemeClr val="accent1"/>
          </a:solidFill>
          <a:ln w="571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Arrow Connector 12"/>
          <p:cNvCxnSpPr/>
          <p:nvPr/>
        </p:nvCxnSpPr>
        <p:spPr bwMode="auto">
          <a:xfrm>
            <a:off x="4559244" y="2973145"/>
            <a:ext cx="0" cy="291867"/>
          </a:xfrm>
          <a:prstGeom prst="straightConnector1">
            <a:avLst/>
          </a:prstGeom>
          <a:solidFill>
            <a:schemeClr val="accent1"/>
          </a:solidFill>
          <a:ln w="571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Arrow Connector 13"/>
          <p:cNvCxnSpPr/>
          <p:nvPr/>
        </p:nvCxnSpPr>
        <p:spPr bwMode="auto">
          <a:xfrm>
            <a:off x="6084168" y="3787299"/>
            <a:ext cx="0" cy="291867"/>
          </a:xfrm>
          <a:prstGeom prst="straightConnector1">
            <a:avLst/>
          </a:prstGeom>
          <a:solidFill>
            <a:schemeClr val="accent1"/>
          </a:solidFill>
          <a:ln w="571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Straight Arrow Connector 14"/>
          <p:cNvCxnSpPr/>
          <p:nvPr/>
        </p:nvCxnSpPr>
        <p:spPr bwMode="auto">
          <a:xfrm>
            <a:off x="3275856" y="3787298"/>
            <a:ext cx="0" cy="291867"/>
          </a:xfrm>
          <a:prstGeom prst="straightConnector1">
            <a:avLst/>
          </a:prstGeom>
          <a:solidFill>
            <a:schemeClr val="accent1"/>
          </a:solidFill>
          <a:ln w="571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Straight Arrow Connector 15"/>
          <p:cNvCxnSpPr>
            <a:endCxn id="10" idx="0"/>
          </p:cNvCxnSpPr>
          <p:nvPr/>
        </p:nvCxnSpPr>
        <p:spPr bwMode="auto">
          <a:xfrm>
            <a:off x="5161588" y="3801789"/>
            <a:ext cx="22480" cy="1283395"/>
          </a:xfrm>
          <a:prstGeom prst="straightConnector1">
            <a:avLst/>
          </a:prstGeom>
          <a:solidFill>
            <a:schemeClr val="accent1"/>
          </a:solidFill>
          <a:ln w="571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816281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9662"/>
            <a:ext cx="9232871" cy="7091746"/>
          </a:xfrm>
          <a:prstGeom prst="rect">
            <a:avLst/>
          </a:prstGeom>
        </p:spPr>
      </p:pic>
    </p:spTree>
    <p:extLst>
      <p:ext uri="{BB962C8B-B14F-4D97-AF65-F5344CB8AC3E}">
        <p14:creationId xmlns:p14="http://schemas.microsoft.com/office/powerpoint/2010/main" val="8341463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584" y="764704"/>
            <a:ext cx="7704856" cy="5078313"/>
          </a:xfrm>
          <a:prstGeom prst="rect">
            <a:avLst/>
          </a:prstGeom>
          <a:solidFill>
            <a:schemeClr val="bg1"/>
          </a:solidFill>
          <a:ln>
            <a:solidFill>
              <a:schemeClr val="tx1"/>
            </a:solidFill>
          </a:ln>
        </p:spPr>
        <p:txBody>
          <a:bodyPr wrap="square" rtlCol="0">
            <a:spAutoFit/>
          </a:bodyPr>
          <a:lstStyle/>
          <a:p>
            <a:r>
              <a:rPr lang="en-GB" sz="5400" dirty="0" smtClean="0"/>
              <a:t>Overall….. An image of decay and depression – by the 1980s Leith was a byword for a run down area.</a:t>
            </a:r>
            <a:endParaRPr lang="en-GB" sz="5400" dirty="0"/>
          </a:p>
        </p:txBody>
      </p:sp>
    </p:spTree>
    <p:extLst>
      <p:ext uri="{BB962C8B-B14F-4D97-AF65-F5344CB8AC3E}">
        <p14:creationId xmlns:p14="http://schemas.microsoft.com/office/powerpoint/2010/main" val="15220741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67544" y="260648"/>
            <a:ext cx="8109326" cy="5688632"/>
          </a:xfrm>
          <a:prstGeom prst="rect">
            <a:avLst/>
          </a:prstGeom>
        </p:spPr>
      </p:pic>
    </p:spTree>
    <p:extLst>
      <p:ext uri="{BB962C8B-B14F-4D97-AF65-F5344CB8AC3E}">
        <p14:creationId xmlns:p14="http://schemas.microsoft.com/office/powerpoint/2010/main" val="16395754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Trainspotting</a:t>
            </a:r>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779680"/>
            <a:ext cx="8813779" cy="3672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71902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96752"/>
            <a:ext cx="8229600" cy="4525963"/>
          </a:xfrm>
          <a:solidFill>
            <a:schemeClr val="bg1"/>
          </a:solidFill>
          <a:ln>
            <a:solidFill>
              <a:schemeClr val="tx1"/>
            </a:solidFill>
          </a:ln>
        </p:spPr>
        <p:txBody>
          <a:bodyPr/>
          <a:lstStyle/>
          <a:p>
            <a:pPr marL="0" indent="0">
              <a:buNone/>
            </a:pPr>
            <a:r>
              <a:rPr lang="en-GB" dirty="0" smtClean="0"/>
              <a:t>“Set </a:t>
            </a:r>
            <a:r>
              <a:rPr lang="en-GB" dirty="0"/>
              <a:t>in the late Thatcher era, the book didn’t attempt to paper over the cracks or shy away from the high levels of unemployment, urban decay, and heroin addiction which plagued the city throughout the Eighties. Welsh helped shine a light on aspects of Auld </a:t>
            </a:r>
            <a:r>
              <a:rPr lang="en-GB" dirty="0" err="1"/>
              <a:t>Reekie</a:t>
            </a:r>
            <a:r>
              <a:rPr lang="en-GB" dirty="0"/>
              <a:t> which people seldom spoke about</a:t>
            </a:r>
            <a:r>
              <a:rPr lang="en-GB" dirty="0" smtClean="0"/>
              <a:t>.”</a:t>
            </a:r>
            <a:endParaRPr lang="en-GB" dirty="0"/>
          </a:p>
        </p:txBody>
      </p:sp>
    </p:spTree>
    <p:extLst>
      <p:ext uri="{BB962C8B-B14F-4D97-AF65-F5344CB8AC3E}">
        <p14:creationId xmlns:p14="http://schemas.microsoft.com/office/powerpoint/2010/main" val="25272298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1236" y="1249218"/>
            <a:ext cx="7467600" cy="1143000"/>
          </a:xfrm>
        </p:spPr>
        <p:txBody>
          <a:bodyPr>
            <a:noAutofit/>
          </a:bodyPr>
          <a:lstStyle/>
          <a:p>
            <a:pPr algn="ctr"/>
            <a:r>
              <a:rPr lang="en-GB" sz="7200" dirty="0" smtClean="0"/>
              <a:t>So...What did they do? </a:t>
            </a:r>
            <a:endParaRPr lang="en-GB" sz="7200" dirty="0"/>
          </a:p>
        </p:txBody>
      </p:sp>
      <p:pic>
        <p:nvPicPr>
          <p:cNvPr id="38914" name="Picture 2" descr="Image result for leith decline"/>
          <p:cNvPicPr>
            <a:picLocks noChangeAspect="1" noChangeArrowheads="1"/>
          </p:cNvPicPr>
          <p:nvPr/>
        </p:nvPicPr>
        <p:blipFill>
          <a:blip r:embed="rId2" cstate="print"/>
          <a:srcRect/>
          <a:stretch>
            <a:fillRect/>
          </a:stretch>
        </p:blipFill>
        <p:spPr bwMode="auto">
          <a:xfrm>
            <a:off x="2673927" y="3284984"/>
            <a:ext cx="3662217" cy="2746663"/>
          </a:xfrm>
          <a:prstGeom prst="rect">
            <a:avLst/>
          </a:prstGeom>
          <a:noFill/>
        </p:spPr>
      </p:pic>
    </p:spTree>
    <p:extLst>
      <p:ext uri="{BB962C8B-B14F-4D97-AF65-F5344CB8AC3E}">
        <p14:creationId xmlns:p14="http://schemas.microsoft.com/office/powerpoint/2010/main" val="12178234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Thinking Skills!</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Think about the issues that Leith is currently facing.</a:t>
            </a:r>
          </a:p>
          <a:p>
            <a:r>
              <a:rPr lang="en-GB" dirty="0" smtClean="0"/>
              <a:t>Come up with one idea about how you would improve it – could be a scheme, you could build something etc.</a:t>
            </a:r>
          </a:p>
          <a:p>
            <a:r>
              <a:rPr lang="en-GB" dirty="0" smtClean="0"/>
              <a:t>Explain what your idea is and how it would improve the issues within Leith.</a:t>
            </a:r>
            <a:endParaRPr lang="en-GB" dirty="0"/>
          </a:p>
        </p:txBody>
      </p:sp>
    </p:spTree>
    <p:extLst>
      <p:ext uri="{BB962C8B-B14F-4D97-AF65-F5344CB8AC3E}">
        <p14:creationId xmlns:p14="http://schemas.microsoft.com/office/powerpoint/2010/main" val="35165976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3281188"/>
          </a:xfrm>
          <a:prstGeom prst="rect">
            <a:avLst/>
          </a:prstGeom>
        </p:spPr>
      </p:pic>
      <p:pic>
        <p:nvPicPr>
          <p:cNvPr id="1026" name="Picture 2" descr="Image result for trainspotting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281188"/>
            <a:ext cx="9144000" cy="3576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52635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857251"/>
            <a:ext cx="9144000" cy="5201045"/>
          </a:xfrm>
          <a:prstGeom prst="rect">
            <a:avLst/>
          </a:prstGeom>
        </p:spPr>
      </p:pic>
      <p:sp>
        <p:nvSpPr>
          <p:cNvPr id="5" name="TextBox 4"/>
          <p:cNvSpPr txBox="1"/>
          <p:nvPr/>
        </p:nvSpPr>
        <p:spPr>
          <a:xfrm>
            <a:off x="306421" y="5147148"/>
            <a:ext cx="6566171" cy="715581"/>
          </a:xfrm>
          <a:prstGeom prst="rect">
            <a:avLst/>
          </a:prstGeom>
          <a:solidFill>
            <a:schemeClr val="bg1"/>
          </a:solidFill>
          <a:ln>
            <a:solidFill>
              <a:schemeClr val="tx1"/>
            </a:solidFill>
          </a:ln>
        </p:spPr>
        <p:txBody>
          <a:bodyPr wrap="square" rtlCol="0">
            <a:spAutoFit/>
          </a:bodyPr>
          <a:lstStyle/>
          <a:p>
            <a:pPr defTabSz="685800" eaLnBrk="1" fontAlgn="auto" hangingPunct="1">
              <a:spcBef>
                <a:spcPts val="0"/>
              </a:spcBef>
              <a:spcAft>
                <a:spcPts val="0"/>
              </a:spcAft>
            </a:pPr>
            <a:r>
              <a:rPr lang="en-GB" sz="1350" b="0" dirty="0">
                <a:solidFill>
                  <a:prstClr val="black"/>
                </a:solidFill>
                <a:latin typeface="Calibri" panose="020F0502020204030204"/>
                <a:ea typeface="+mn-ea"/>
              </a:rPr>
              <a:t>Towards the end of the chapter, two of the book’s main characters take a detour at the foot of Leith Walk to ‘relieve’ themselves at the disused Central Station, which Welsh, through the voice of Renton, describes as a </a:t>
            </a:r>
            <a:r>
              <a:rPr lang="en-GB" sz="1350" dirty="0">
                <a:solidFill>
                  <a:prstClr val="black"/>
                </a:solidFill>
                <a:latin typeface="Calibri" panose="020F0502020204030204"/>
                <a:ea typeface="+mn-ea"/>
              </a:rPr>
              <a:t>“barren, desolate hangar, soon </a:t>
            </a:r>
            <a:r>
              <a:rPr lang="en-GB" sz="1350" dirty="0" err="1">
                <a:solidFill>
                  <a:prstClr val="black"/>
                </a:solidFill>
                <a:latin typeface="Calibri" panose="020F0502020204030204"/>
                <a:ea typeface="+mn-ea"/>
              </a:rPr>
              <a:t>tae</a:t>
            </a:r>
            <a:r>
              <a:rPr lang="en-GB" sz="1350" dirty="0">
                <a:solidFill>
                  <a:prstClr val="black"/>
                </a:solidFill>
                <a:latin typeface="Calibri" panose="020F0502020204030204"/>
                <a:ea typeface="+mn-ea"/>
              </a:rPr>
              <a:t> be demolished”.</a:t>
            </a:r>
          </a:p>
        </p:txBody>
      </p:sp>
    </p:spTree>
    <p:extLst>
      <p:ext uri="{BB962C8B-B14F-4D97-AF65-F5344CB8AC3E}">
        <p14:creationId xmlns:p14="http://schemas.microsoft.com/office/powerpoint/2010/main" val="28803314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857250"/>
            <a:ext cx="9144000" cy="5147878"/>
          </a:xfrm>
          <a:prstGeom prst="rect">
            <a:avLst/>
          </a:prstGeom>
        </p:spPr>
      </p:pic>
      <p:sp>
        <p:nvSpPr>
          <p:cNvPr id="3" name="TextBox 2"/>
          <p:cNvSpPr txBox="1"/>
          <p:nvPr/>
        </p:nvSpPr>
        <p:spPr>
          <a:xfrm>
            <a:off x="306421" y="5147149"/>
            <a:ext cx="6566171" cy="507831"/>
          </a:xfrm>
          <a:prstGeom prst="rect">
            <a:avLst/>
          </a:prstGeom>
          <a:solidFill>
            <a:schemeClr val="bg1"/>
          </a:solidFill>
          <a:ln>
            <a:solidFill>
              <a:schemeClr val="tx1"/>
            </a:solidFill>
          </a:ln>
        </p:spPr>
        <p:txBody>
          <a:bodyPr wrap="square" rtlCol="0">
            <a:spAutoFit/>
          </a:bodyPr>
          <a:lstStyle/>
          <a:p>
            <a:pPr defTabSz="685800" eaLnBrk="1" fontAlgn="auto" hangingPunct="1">
              <a:spcBef>
                <a:spcPts val="0"/>
              </a:spcBef>
              <a:spcAft>
                <a:spcPts val="0"/>
              </a:spcAft>
            </a:pPr>
            <a:r>
              <a:rPr lang="en-GB" sz="1350" b="0" dirty="0">
                <a:solidFill>
                  <a:prstClr val="black"/>
                </a:solidFill>
                <a:latin typeface="Calibri" panose="020F0502020204030204"/>
                <a:ea typeface="+mn-ea"/>
              </a:rPr>
              <a:t>The old station was demolished soon after Renton and </a:t>
            </a:r>
            <a:r>
              <a:rPr lang="en-GB" sz="1350" b="0" dirty="0" err="1">
                <a:solidFill>
                  <a:prstClr val="black"/>
                </a:solidFill>
                <a:latin typeface="Calibri" panose="020F0502020204030204"/>
                <a:ea typeface="+mn-ea"/>
              </a:rPr>
              <a:t>Begbie’s</a:t>
            </a:r>
            <a:r>
              <a:rPr lang="en-GB" sz="1350" b="0" dirty="0">
                <a:solidFill>
                  <a:prstClr val="black"/>
                </a:solidFill>
                <a:latin typeface="Calibri" panose="020F0502020204030204"/>
                <a:ea typeface="+mn-ea"/>
              </a:rPr>
              <a:t> visit and later replaced by a supermarket and Leith </a:t>
            </a:r>
            <a:r>
              <a:rPr lang="en-GB" sz="1350" b="0" dirty="0" err="1">
                <a:solidFill>
                  <a:prstClr val="black"/>
                </a:solidFill>
                <a:latin typeface="Calibri" panose="020F0502020204030204"/>
                <a:ea typeface="+mn-ea"/>
              </a:rPr>
              <a:t>Waterworld</a:t>
            </a:r>
            <a:r>
              <a:rPr lang="en-GB" sz="1350" b="0" dirty="0">
                <a:solidFill>
                  <a:prstClr val="black"/>
                </a:solidFill>
                <a:latin typeface="Calibri" panose="020F0502020204030204"/>
                <a:ea typeface="+mn-ea"/>
              </a:rPr>
              <a:t> swim centre (now a soft play centre).</a:t>
            </a:r>
          </a:p>
        </p:txBody>
      </p:sp>
    </p:spTree>
    <p:extLst>
      <p:ext uri="{BB962C8B-B14F-4D97-AF65-F5344CB8AC3E}">
        <p14:creationId xmlns:p14="http://schemas.microsoft.com/office/powerpoint/2010/main" val="20060305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857250"/>
            <a:ext cx="9144000" cy="5143500"/>
          </a:xfrm>
          <a:prstGeom prst="rect">
            <a:avLst/>
          </a:prstGeom>
        </p:spPr>
      </p:pic>
      <p:sp>
        <p:nvSpPr>
          <p:cNvPr id="3" name="TextBox 2"/>
          <p:cNvSpPr txBox="1"/>
          <p:nvPr/>
        </p:nvSpPr>
        <p:spPr>
          <a:xfrm>
            <a:off x="306421" y="5147148"/>
            <a:ext cx="6566171" cy="300082"/>
          </a:xfrm>
          <a:prstGeom prst="rect">
            <a:avLst/>
          </a:prstGeom>
          <a:solidFill>
            <a:schemeClr val="bg1"/>
          </a:solidFill>
          <a:ln>
            <a:solidFill>
              <a:schemeClr val="tx1"/>
            </a:solidFill>
          </a:ln>
        </p:spPr>
        <p:txBody>
          <a:bodyPr wrap="square" rtlCol="0">
            <a:spAutoFit/>
          </a:bodyPr>
          <a:lstStyle/>
          <a:p>
            <a:pPr defTabSz="685800" eaLnBrk="1" fontAlgn="auto" hangingPunct="1">
              <a:spcBef>
                <a:spcPts val="0"/>
              </a:spcBef>
              <a:spcAft>
                <a:spcPts val="0"/>
              </a:spcAft>
            </a:pPr>
            <a:endParaRPr lang="en-GB" sz="1350" b="0" dirty="0">
              <a:solidFill>
                <a:prstClr val="black"/>
              </a:solidFill>
              <a:latin typeface="Calibri" panose="020F0502020204030204"/>
              <a:ea typeface="+mn-ea"/>
            </a:endParaRPr>
          </a:p>
        </p:txBody>
      </p:sp>
      <p:sp>
        <p:nvSpPr>
          <p:cNvPr id="4" name="TextBox 3"/>
          <p:cNvSpPr txBox="1"/>
          <p:nvPr/>
        </p:nvSpPr>
        <p:spPr>
          <a:xfrm>
            <a:off x="306421" y="5147149"/>
            <a:ext cx="6566171" cy="507831"/>
          </a:xfrm>
          <a:prstGeom prst="rect">
            <a:avLst/>
          </a:prstGeom>
          <a:solidFill>
            <a:schemeClr val="bg1"/>
          </a:solidFill>
          <a:ln>
            <a:solidFill>
              <a:schemeClr val="tx1"/>
            </a:solidFill>
          </a:ln>
        </p:spPr>
        <p:txBody>
          <a:bodyPr wrap="square" rtlCol="0">
            <a:spAutoFit/>
          </a:bodyPr>
          <a:lstStyle/>
          <a:p>
            <a:pPr defTabSz="685800" eaLnBrk="1" fontAlgn="auto" hangingPunct="1">
              <a:spcBef>
                <a:spcPts val="0"/>
              </a:spcBef>
              <a:spcAft>
                <a:spcPts val="0"/>
              </a:spcAft>
            </a:pPr>
            <a:r>
              <a:rPr lang="en-GB" sz="1350" b="0" dirty="0">
                <a:solidFill>
                  <a:prstClr val="black"/>
                </a:solidFill>
                <a:latin typeface="Calibri" panose="020F0502020204030204"/>
                <a:ea typeface="+mn-ea"/>
              </a:rPr>
              <a:t>One of the pubs featured prominently in Trainspotting is the Volunteer Arms, a proper working man’s boozer with a rough reputation, situated towards the foot of Leith Walk.</a:t>
            </a:r>
          </a:p>
        </p:txBody>
      </p:sp>
    </p:spTree>
    <p:extLst>
      <p:ext uri="{BB962C8B-B14F-4D97-AF65-F5344CB8AC3E}">
        <p14:creationId xmlns:p14="http://schemas.microsoft.com/office/powerpoint/2010/main" val="38890457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857250"/>
            <a:ext cx="9144000" cy="5143500"/>
          </a:xfrm>
          <a:prstGeom prst="rect">
            <a:avLst/>
          </a:prstGeom>
        </p:spPr>
      </p:pic>
      <p:sp>
        <p:nvSpPr>
          <p:cNvPr id="3" name="TextBox 2"/>
          <p:cNvSpPr txBox="1"/>
          <p:nvPr/>
        </p:nvSpPr>
        <p:spPr>
          <a:xfrm>
            <a:off x="306421" y="5147148"/>
            <a:ext cx="6566171" cy="715581"/>
          </a:xfrm>
          <a:prstGeom prst="rect">
            <a:avLst/>
          </a:prstGeom>
          <a:solidFill>
            <a:schemeClr val="bg1"/>
          </a:solidFill>
          <a:ln>
            <a:solidFill>
              <a:schemeClr val="tx1"/>
            </a:solidFill>
          </a:ln>
        </p:spPr>
        <p:txBody>
          <a:bodyPr wrap="square" rtlCol="0">
            <a:spAutoFit/>
          </a:bodyPr>
          <a:lstStyle/>
          <a:p>
            <a:pPr defTabSz="685800" eaLnBrk="1" fontAlgn="auto" hangingPunct="1">
              <a:spcBef>
                <a:spcPts val="0"/>
              </a:spcBef>
              <a:spcAft>
                <a:spcPts val="0"/>
              </a:spcAft>
            </a:pPr>
            <a:r>
              <a:rPr lang="en-GB" sz="1350" b="0" dirty="0">
                <a:solidFill>
                  <a:prstClr val="black"/>
                </a:solidFill>
                <a:latin typeface="Calibri" panose="020F0502020204030204"/>
                <a:ea typeface="+mn-ea"/>
              </a:rPr>
              <a:t>The </a:t>
            </a:r>
            <a:r>
              <a:rPr lang="en-GB" sz="1350" b="0" dirty="0" err="1">
                <a:solidFill>
                  <a:prstClr val="black"/>
                </a:solidFill>
                <a:latin typeface="Calibri" panose="020F0502020204030204"/>
                <a:ea typeface="+mn-ea"/>
              </a:rPr>
              <a:t>Volly</a:t>
            </a:r>
            <a:r>
              <a:rPr lang="en-GB" sz="1350" b="0" dirty="0">
                <a:solidFill>
                  <a:prstClr val="black"/>
                </a:solidFill>
                <a:latin typeface="Calibri" panose="020F0502020204030204"/>
                <a:ea typeface="+mn-ea"/>
              </a:rPr>
              <a:t> underwent a £70,000 transformation in 2014 to reopen as the Cask &amp; Still, a trendy whisky bar intent on capturing a whole new clientele.</a:t>
            </a:r>
          </a:p>
          <a:p>
            <a:pPr defTabSz="685800" eaLnBrk="1" fontAlgn="auto" hangingPunct="1">
              <a:spcBef>
                <a:spcPts val="0"/>
              </a:spcBef>
              <a:spcAft>
                <a:spcPts val="0"/>
              </a:spcAft>
            </a:pPr>
            <a:r>
              <a:rPr lang="en-GB" sz="1350" b="0" dirty="0">
                <a:solidFill>
                  <a:prstClr val="black"/>
                </a:solidFill>
                <a:latin typeface="Calibri" panose="020F0502020204030204"/>
                <a:ea typeface="+mn-ea"/>
              </a:rPr>
              <a:t>Last year the pub was renamed again as The Mouse Trap.</a:t>
            </a:r>
          </a:p>
        </p:txBody>
      </p:sp>
    </p:spTree>
    <p:extLst>
      <p:ext uri="{BB962C8B-B14F-4D97-AF65-F5344CB8AC3E}">
        <p14:creationId xmlns:p14="http://schemas.microsoft.com/office/powerpoint/2010/main" val="21984866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857250"/>
            <a:ext cx="9144000" cy="5176331"/>
          </a:xfrm>
          <a:prstGeom prst="rect">
            <a:avLst/>
          </a:prstGeom>
        </p:spPr>
      </p:pic>
      <p:sp>
        <p:nvSpPr>
          <p:cNvPr id="3" name="TextBox 2"/>
          <p:cNvSpPr txBox="1"/>
          <p:nvPr/>
        </p:nvSpPr>
        <p:spPr>
          <a:xfrm>
            <a:off x="306421" y="5147148"/>
            <a:ext cx="6566171" cy="300082"/>
          </a:xfrm>
          <a:prstGeom prst="rect">
            <a:avLst/>
          </a:prstGeom>
          <a:solidFill>
            <a:schemeClr val="bg1"/>
          </a:solidFill>
          <a:ln>
            <a:solidFill>
              <a:schemeClr val="tx1"/>
            </a:solidFill>
          </a:ln>
        </p:spPr>
        <p:txBody>
          <a:bodyPr wrap="square" rtlCol="0">
            <a:spAutoFit/>
          </a:bodyPr>
          <a:lstStyle/>
          <a:p>
            <a:pPr defTabSz="685800" eaLnBrk="1" fontAlgn="auto" hangingPunct="1">
              <a:spcBef>
                <a:spcPts val="0"/>
              </a:spcBef>
              <a:spcAft>
                <a:spcPts val="0"/>
              </a:spcAft>
            </a:pPr>
            <a:r>
              <a:rPr lang="en-GB" sz="1350" b="0" dirty="0">
                <a:solidFill>
                  <a:prstClr val="black"/>
                </a:solidFill>
                <a:latin typeface="Calibri" panose="020F0502020204030204"/>
                <a:ea typeface="+mn-ea"/>
              </a:rPr>
              <a:t>Leith’s Banana Flats - home to Simon ‘Sick Boy’ Williamson in Welsh’s novels</a:t>
            </a:r>
          </a:p>
        </p:txBody>
      </p:sp>
    </p:spTree>
    <p:extLst>
      <p:ext uri="{BB962C8B-B14F-4D97-AF65-F5344CB8AC3E}">
        <p14:creationId xmlns:p14="http://schemas.microsoft.com/office/powerpoint/2010/main" val="12285853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857250"/>
            <a:ext cx="9144000" cy="5176331"/>
          </a:xfrm>
          <a:prstGeom prst="rect">
            <a:avLst/>
          </a:prstGeom>
        </p:spPr>
      </p:pic>
      <p:sp>
        <p:nvSpPr>
          <p:cNvPr id="3" name="TextBox 2"/>
          <p:cNvSpPr txBox="1"/>
          <p:nvPr/>
        </p:nvSpPr>
        <p:spPr>
          <a:xfrm>
            <a:off x="160507" y="4957459"/>
            <a:ext cx="6566171" cy="715581"/>
          </a:xfrm>
          <a:prstGeom prst="rect">
            <a:avLst/>
          </a:prstGeom>
          <a:solidFill>
            <a:schemeClr val="bg1"/>
          </a:solidFill>
          <a:ln>
            <a:solidFill>
              <a:schemeClr val="tx1"/>
            </a:solidFill>
          </a:ln>
        </p:spPr>
        <p:txBody>
          <a:bodyPr wrap="square" rtlCol="0">
            <a:spAutoFit/>
          </a:bodyPr>
          <a:lstStyle/>
          <a:p>
            <a:pPr defTabSz="685800" eaLnBrk="1" fontAlgn="auto" hangingPunct="1">
              <a:spcBef>
                <a:spcPts val="0"/>
              </a:spcBef>
              <a:spcAft>
                <a:spcPts val="0"/>
              </a:spcAft>
            </a:pPr>
            <a:r>
              <a:rPr lang="en-GB" sz="1350" b="0" dirty="0">
                <a:solidFill>
                  <a:prstClr val="black"/>
                </a:solidFill>
                <a:latin typeface="Calibri" panose="020F0502020204030204"/>
                <a:ea typeface="+mn-ea"/>
              </a:rPr>
              <a:t>Still there! In 2017 they were awarded Category A Heritage Status. Put simply, this status means the flats (actually named Cables </a:t>
            </a:r>
            <a:r>
              <a:rPr lang="en-GB" sz="1350" b="0" dirty="0" err="1">
                <a:solidFill>
                  <a:prstClr val="black"/>
                </a:solidFill>
                <a:latin typeface="Calibri" panose="020F0502020204030204"/>
                <a:ea typeface="+mn-ea"/>
              </a:rPr>
              <a:t>Wynd</a:t>
            </a:r>
            <a:r>
              <a:rPr lang="en-GB" sz="1350" b="0" dirty="0">
                <a:solidFill>
                  <a:prstClr val="black"/>
                </a:solidFill>
                <a:latin typeface="Calibri" panose="020F0502020204030204"/>
                <a:ea typeface="+mn-ea"/>
              </a:rPr>
              <a:t>) are now considered ‘of national and international importance.</a:t>
            </a:r>
          </a:p>
        </p:txBody>
      </p:sp>
    </p:spTree>
    <p:extLst>
      <p:ext uri="{BB962C8B-B14F-4D97-AF65-F5344CB8AC3E}">
        <p14:creationId xmlns:p14="http://schemas.microsoft.com/office/powerpoint/2010/main" val="22469162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857250"/>
            <a:ext cx="9144001" cy="5143500"/>
          </a:xfrm>
          <a:prstGeom prst="rect">
            <a:avLst/>
          </a:prstGeom>
        </p:spPr>
      </p:pic>
      <p:sp>
        <p:nvSpPr>
          <p:cNvPr id="3" name="Rectangle 2"/>
          <p:cNvSpPr/>
          <p:nvPr/>
        </p:nvSpPr>
        <p:spPr>
          <a:xfrm>
            <a:off x="4572000" y="4316092"/>
            <a:ext cx="4572000" cy="1546577"/>
          </a:xfrm>
          <a:prstGeom prst="rect">
            <a:avLst/>
          </a:prstGeom>
          <a:solidFill>
            <a:schemeClr val="bg1"/>
          </a:solidFill>
          <a:ln>
            <a:solidFill>
              <a:schemeClr val="tx1"/>
            </a:solidFill>
          </a:ln>
        </p:spPr>
        <p:txBody>
          <a:bodyPr>
            <a:spAutoFit/>
          </a:bodyPr>
          <a:lstStyle/>
          <a:p>
            <a:pPr defTabSz="685800" eaLnBrk="1" fontAlgn="auto" hangingPunct="1">
              <a:spcBef>
                <a:spcPts val="0"/>
              </a:spcBef>
              <a:spcAft>
                <a:spcPts val="0"/>
              </a:spcAft>
            </a:pPr>
            <a:r>
              <a:rPr lang="en-GB" sz="1350" b="0" dirty="0">
                <a:solidFill>
                  <a:srgbClr val="26282A"/>
                </a:solidFill>
                <a:latin typeface="Helvetica Neue"/>
                <a:ea typeface="+mn-ea"/>
              </a:rPr>
              <a:t>Yet like our dear old Spud, there are still pockets of Leith left in the past, with a perfectly placed scrap heap opposite a nice block of flats, that just so happen to be the location where Sick Boy lives. A fitting juxtaposition, and one that reminds us that though the sequel thrives in its modern landscape, there’s still a touch of industrialism that the films would be so lost without.</a:t>
            </a:r>
            <a:endParaRPr lang="en-GB" sz="1350" b="0" dirty="0">
              <a:solidFill>
                <a:prstClr val="black"/>
              </a:solidFill>
              <a:latin typeface="Calibri" panose="020F0502020204030204"/>
              <a:ea typeface="+mn-ea"/>
            </a:endParaRPr>
          </a:p>
        </p:txBody>
      </p:sp>
    </p:spTree>
    <p:extLst>
      <p:ext uri="{BB962C8B-B14F-4D97-AF65-F5344CB8AC3E}">
        <p14:creationId xmlns:p14="http://schemas.microsoft.com/office/powerpoint/2010/main" val="10090976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dirty="0" smtClean="0"/>
              <a:t>Royal Yacht Britannia is now docked there as a permanent tourist attraction</a:t>
            </a:r>
            <a:endParaRPr lang="en-GB" sz="3200" dirty="0"/>
          </a:p>
        </p:txBody>
      </p:sp>
      <p:pic>
        <p:nvPicPr>
          <p:cNvPr id="6" name="Picture 2"/>
          <p:cNvPicPr>
            <a:picLocks noChangeAspect="1" noChangeArrowheads="1"/>
          </p:cNvPicPr>
          <p:nvPr/>
        </p:nvPicPr>
        <p:blipFill>
          <a:blip r:embed="rId2" cstate="print"/>
          <a:srcRect/>
          <a:stretch>
            <a:fillRect/>
          </a:stretch>
        </p:blipFill>
        <p:spPr bwMode="auto">
          <a:xfrm>
            <a:off x="1100257" y="1562588"/>
            <a:ext cx="6949886" cy="4995231"/>
          </a:xfrm>
          <a:prstGeom prst="rect">
            <a:avLst/>
          </a:prstGeom>
          <a:noFill/>
          <a:ln w="9525">
            <a:noFill/>
            <a:miter lim="800000"/>
            <a:headEnd/>
            <a:tailEnd/>
          </a:ln>
        </p:spPr>
      </p:pic>
    </p:spTree>
    <p:extLst>
      <p:ext uri="{BB962C8B-B14F-4D97-AF65-F5344CB8AC3E}">
        <p14:creationId xmlns:p14="http://schemas.microsoft.com/office/powerpoint/2010/main" val="11797782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dirty="0" smtClean="0"/>
              <a:t>Ocean Terminal provides a shopping environment for locals and tourists</a:t>
            </a:r>
            <a:endParaRPr lang="en-GB" sz="3200" dirty="0"/>
          </a:p>
        </p:txBody>
      </p:sp>
      <p:pic>
        <p:nvPicPr>
          <p:cNvPr id="4" name="Picture 2"/>
          <p:cNvPicPr>
            <a:picLocks noChangeAspect="1" noChangeArrowheads="1"/>
          </p:cNvPicPr>
          <p:nvPr/>
        </p:nvPicPr>
        <p:blipFill>
          <a:blip r:embed="rId2" cstate="print"/>
          <a:srcRect/>
          <a:stretch>
            <a:fillRect/>
          </a:stretch>
        </p:blipFill>
        <p:spPr bwMode="auto">
          <a:xfrm>
            <a:off x="947657" y="1417638"/>
            <a:ext cx="7272808" cy="5235661"/>
          </a:xfrm>
          <a:prstGeom prst="rect">
            <a:avLst/>
          </a:prstGeom>
          <a:noFill/>
          <a:ln w="9525">
            <a:noFill/>
            <a:miter lim="800000"/>
            <a:headEnd/>
            <a:tailEnd/>
          </a:ln>
        </p:spPr>
      </p:pic>
    </p:spTree>
    <p:extLst>
      <p:ext uri="{BB962C8B-B14F-4D97-AF65-F5344CB8AC3E}">
        <p14:creationId xmlns:p14="http://schemas.microsoft.com/office/powerpoint/2010/main" val="22866625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Waterfront and Leith Area Redevelopment Plan</a:t>
            </a:r>
            <a:endParaRPr lang="en-GB" dirty="0"/>
          </a:p>
        </p:txBody>
      </p:sp>
      <p:sp>
        <p:nvSpPr>
          <p:cNvPr id="3" name="Content Placeholder 2"/>
          <p:cNvSpPr>
            <a:spLocks noGrp="1"/>
          </p:cNvSpPr>
          <p:nvPr>
            <p:ph idx="1"/>
          </p:nvPr>
        </p:nvSpPr>
        <p:spPr/>
        <p:txBody>
          <a:bodyPr>
            <a:normAutofit/>
          </a:bodyPr>
          <a:lstStyle/>
          <a:p>
            <a:r>
              <a:rPr lang="en-GB" sz="2400" dirty="0" smtClean="0"/>
              <a:t>In 2011, plans were approved for redevelopment of the waterfront and the Leith area. </a:t>
            </a:r>
            <a:endParaRPr lang="en-GB" sz="2400" dirty="0"/>
          </a:p>
        </p:txBody>
      </p:sp>
      <p:pic>
        <p:nvPicPr>
          <p:cNvPr id="41986" name="Picture 2"/>
          <p:cNvPicPr>
            <a:picLocks noChangeAspect="1" noChangeArrowheads="1"/>
          </p:cNvPicPr>
          <p:nvPr/>
        </p:nvPicPr>
        <p:blipFill>
          <a:blip r:embed="rId2" cstate="print"/>
          <a:srcRect/>
          <a:stretch>
            <a:fillRect/>
          </a:stretch>
        </p:blipFill>
        <p:spPr bwMode="auto">
          <a:xfrm>
            <a:off x="1524000" y="2486986"/>
            <a:ext cx="5781963" cy="4010796"/>
          </a:xfrm>
          <a:prstGeom prst="rect">
            <a:avLst/>
          </a:prstGeom>
          <a:noFill/>
          <a:ln w="9525">
            <a:noFill/>
            <a:miter lim="800000"/>
            <a:headEnd/>
            <a:tailEnd/>
          </a:ln>
        </p:spPr>
      </p:pic>
    </p:spTree>
    <p:extLst>
      <p:ext uri="{BB962C8B-B14F-4D97-AF65-F5344CB8AC3E}">
        <p14:creationId xmlns:p14="http://schemas.microsoft.com/office/powerpoint/2010/main" val="24772093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5709"/>
            <a:ext cx="7467600" cy="1143000"/>
          </a:xfrm>
        </p:spPr>
        <p:txBody>
          <a:bodyPr>
            <a:noAutofit/>
          </a:bodyPr>
          <a:lstStyle/>
          <a:p>
            <a:r>
              <a:rPr lang="en-GB" sz="3600" dirty="0" smtClean="0"/>
              <a:t>Environmental improvements – landscaping of Leith docks to make it a more “21</a:t>
            </a:r>
            <a:r>
              <a:rPr lang="en-GB" sz="3600" baseline="30000" dirty="0" smtClean="0"/>
              <a:t>ST</a:t>
            </a:r>
            <a:r>
              <a:rPr lang="en-GB" sz="3600" dirty="0" smtClean="0"/>
              <a:t> century” port (</a:t>
            </a:r>
            <a:r>
              <a:rPr lang="en-GB" sz="3600" dirty="0" err="1" smtClean="0"/>
              <a:t>recobbled</a:t>
            </a:r>
            <a:r>
              <a:rPr lang="en-GB" sz="3600" dirty="0" smtClean="0"/>
              <a:t> pathways, trees planted) </a:t>
            </a:r>
            <a:endParaRPr lang="en-GB" sz="3600" dirty="0"/>
          </a:p>
        </p:txBody>
      </p:sp>
      <p:pic>
        <p:nvPicPr>
          <p:cNvPr id="1026" name="Picture 2" descr="Image result for leith docks modern"/>
          <p:cNvPicPr>
            <a:picLocks noChangeAspect="1" noChangeArrowheads="1"/>
          </p:cNvPicPr>
          <p:nvPr/>
        </p:nvPicPr>
        <p:blipFill>
          <a:blip r:embed="rId2" cstate="print"/>
          <a:srcRect/>
          <a:stretch>
            <a:fillRect/>
          </a:stretch>
        </p:blipFill>
        <p:spPr bwMode="auto">
          <a:xfrm>
            <a:off x="1115616" y="2291772"/>
            <a:ext cx="6465455" cy="4566228"/>
          </a:xfrm>
          <a:prstGeom prst="rect">
            <a:avLst/>
          </a:prstGeom>
          <a:noFill/>
        </p:spPr>
      </p:pic>
    </p:spTree>
    <p:extLst>
      <p:ext uri="{BB962C8B-B14F-4D97-AF65-F5344CB8AC3E}">
        <p14:creationId xmlns:p14="http://schemas.microsoft.com/office/powerpoint/2010/main" val="42446799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200" dirty="0" smtClean="0"/>
              <a:t>New office space has opened to bring jobs back to the areas </a:t>
            </a:r>
            <a:r>
              <a:rPr lang="en-GB" sz="3200" dirty="0" err="1" smtClean="0"/>
              <a:t>eg</a:t>
            </a:r>
            <a:r>
              <a:rPr lang="en-GB" sz="3200" dirty="0" smtClean="0"/>
              <a:t> - Scottish Executive, Visit Scotland and radio stations</a:t>
            </a:r>
            <a:endParaRPr lang="en-GB" sz="3200" dirty="0"/>
          </a:p>
        </p:txBody>
      </p:sp>
      <p:pic>
        <p:nvPicPr>
          <p:cNvPr id="4" name="Picture 2"/>
          <p:cNvPicPr>
            <a:picLocks noChangeAspect="1" noChangeArrowheads="1"/>
          </p:cNvPicPr>
          <p:nvPr/>
        </p:nvPicPr>
        <p:blipFill>
          <a:blip r:embed="rId2" cstate="print"/>
          <a:srcRect/>
          <a:stretch>
            <a:fillRect/>
          </a:stretch>
        </p:blipFill>
        <p:spPr bwMode="auto">
          <a:xfrm>
            <a:off x="1331640" y="1628800"/>
            <a:ext cx="6921707" cy="4968552"/>
          </a:xfrm>
          <a:prstGeom prst="rect">
            <a:avLst/>
          </a:prstGeom>
          <a:noFill/>
          <a:ln w="9525">
            <a:noFill/>
            <a:miter lim="800000"/>
            <a:headEnd/>
            <a:tailEnd/>
          </a:ln>
        </p:spPr>
      </p:pic>
    </p:spTree>
    <p:extLst>
      <p:ext uri="{BB962C8B-B14F-4D97-AF65-F5344CB8AC3E}">
        <p14:creationId xmlns:p14="http://schemas.microsoft.com/office/powerpoint/2010/main" val="369148586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24744"/>
            <a:ext cx="7467600" cy="1143000"/>
          </a:xfrm>
        </p:spPr>
        <p:txBody>
          <a:bodyPr>
            <a:normAutofit fontScale="90000"/>
          </a:bodyPr>
          <a:lstStyle/>
          <a:p>
            <a:r>
              <a:rPr lang="en-GB" sz="4800" dirty="0" smtClean="0"/>
              <a:t>Warehouses and empty whisky factories have been converted into flats/shops. Tenements brought up to modern standards.</a:t>
            </a:r>
            <a:endParaRPr lang="en-GB" dirty="0"/>
          </a:p>
        </p:txBody>
      </p:sp>
      <p:pic>
        <p:nvPicPr>
          <p:cNvPr id="4" name="Picture 2"/>
          <p:cNvPicPr>
            <a:picLocks noChangeAspect="1" noChangeArrowheads="1"/>
          </p:cNvPicPr>
          <p:nvPr/>
        </p:nvPicPr>
        <p:blipFill>
          <a:blip r:embed="rId2" cstate="print"/>
          <a:srcRect/>
          <a:stretch>
            <a:fillRect/>
          </a:stretch>
        </p:blipFill>
        <p:spPr bwMode="auto">
          <a:xfrm>
            <a:off x="2126820" y="3443033"/>
            <a:ext cx="4149048" cy="3393651"/>
          </a:xfrm>
          <a:prstGeom prst="rect">
            <a:avLst/>
          </a:prstGeom>
          <a:noFill/>
          <a:ln w="9525">
            <a:noFill/>
            <a:miter lim="800000"/>
            <a:headEnd/>
            <a:tailEnd/>
          </a:ln>
        </p:spPr>
      </p:pic>
    </p:spTree>
    <p:extLst>
      <p:ext uri="{BB962C8B-B14F-4D97-AF65-F5344CB8AC3E}">
        <p14:creationId xmlns:p14="http://schemas.microsoft.com/office/powerpoint/2010/main" val="206468402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6138"/>
            <a:ext cx="7467600" cy="1143000"/>
          </a:xfrm>
        </p:spPr>
        <p:txBody>
          <a:bodyPr>
            <a:normAutofit fontScale="90000"/>
          </a:bodyPr>
          <a:lstStyle/>
          <a:p>
            <a:r>
              <a:rPr lang="en-GB" sz="4800" dirty="0" smtClean="0"/>
              <a:t>Housing is a mix of social and private accommodation - with many luxurious ones built.</a:t>
            </a:r>
            <a:endParaRPr lang="en-GB" dirty="0"/>
          </a:p>
        </p:txBody>
      </p:sp>
      <p:pic>
        <p:nvPicPr>
          <p:cNvPr id="5" name="Picture 2"/>
          <p:cNvPicPr>
            <a:picLocks noChangeAspect="1" noChangeArrowheads="1"/>
          </p:cNvPicPr>
          <p:nvPr/>
        </p:nvPicPr>
        <p:blipFill>
          <a:blip r:embed="rId2" cstate="print"/>
          <a:srcRect/>
          <a:stretch>
            <a:fillRect/>
          </a:stretch>
        </p:blipFill>
        <p:spPr bwMode="auto">
          <a:xfrm>
            <a:off x="318654" y="2909454"/>
            <a:ext cx="4540459" cy="3260436"/>
          </a:xfrm>
          <a:prstGeom prst="rect">
            <a:avLst/>
          </a:prstGeom>
          <a:noFill/>
          <a:ln w="9525">
            <a:noFill/>
            <a:miter lim="800000"/>
            <a:headEnd/>
            <a:tailEnd/>
          </a:ln>
        </p:spPr>
      </p:pic>
      <p:pic>
        <p:nvPicPr>
          <p:cNvPr id="6" name="Picture 3"/>
          <p:cNvPicPr>
            <a:picLocks noChangeAspect="1" noChangeArrowheads="1"/>
          </p:cNvPicPr>
          <p:nvPr/>
        </p:nvPicPr>
        <p:blipFill>
          <a:blip r:embed="rId3" cstate="print"/>
          <a:srcRect/>
          <a:stretch>
            <a:fillRect/>
          </a:stretch>
        </p:blipFill>
        <p:spPr bwMode="auto">
          <a:xfrm>
            <a:off x="5080786" y="4091707"/>
            <a:ext cx="3571825" cy="2553855"/>
          </a:xfrm>
          <a:prstGeom prst="rect">
            <a:avLst/>
          </a:prstGeom>
          <a:noFill/>
          <a:ln w="9525">
            <a:noFill/>
            <a:miter lim="800000"/>
            <a:headEnd/>
            <a:tailEnd/>
          </a:ln>
        </p:spPr>
      </p:pic>
    </p:spTree>
    <p:extLst>
      <p:ext uri="{BB962C8B-B14F-4D97-AF65-F5344CB8AC3E}">
        <p14:creationId xmlns:p14="http://schemas.microsoft.com/office/powerpoint/2010/main" val="219789203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08720"/>
            <a:ext cx="8229600" cy="1143000"/>
          </a:xfrm>
        </p:spPr>
        <p:txBody>
          <a:bodyPr/>
          <a:lstStyle/>
          <a:p>
            <a:r>
              <a:rPr lang="en-GB" dirty="0" smtClean="0"/>
              <a:t>New leisure facilities – Ocean Terminal, Leith Water world (closed in 2012)</a:t>
            </a:r>
            <a:endParaRPr lang="en-GB" dirty="0"/>
          </a:p>
        </p:txBody>
      </p:sp>
      <p:pic>
        <p:nvPicPr>
          <p:cNvPr id="4" name="Picture 3"/>
          <p:cNvPicPr>
            <a:picLocks noChangeAspect="1"/>
          </p:cNvPicPr>
          <p:nvPr/>
        </p:nvPicPr>
        <p:blipFill>
          <a:blip r:embed="rId2"/>
          <a:stretch>
            <a:fillRect/>
          </a:stretch>
        </p:blipFill>
        <p:spPr>
          <a:xfrm>
            <a:off x="1763688" y="2693396"/>
            <a:ext cx="6120680" cy="4169362"/>
          </a:xfrm>
          <a:prstGeom prst="rect">
            <a:avLst/>
          </a:prstGeom>
        </p:spPr>
      </p:pic>
    </p:spTree>
    <p:extLst>
      <p:ext uri="{BB962C8B-B14F-4D97-AF65-F5344CB8AC3E}">
        <p14:creationId xmlns:p14="http://schemas.microsoft.com/office/powerpoint/2010/main" val="189802028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New hotels built – Holiday Inn Express, </a:t>
            </a:r>
            <a:r>
              <a:rPr lang="en-GB" dirty="0" err="1" smtClean="0"/>
              <a:t>Malmaison</a:t>
            </a:r>
            <a:endParaRPr lang="en-GB" dirty="0"/>
          </a:p>
        </p:txBody>
      </p:sp>
      <p:pic>
        <p:nvPicPr>
          <p:cNvPr id="4" name="Picture 3"/>
          <p:cNvPicPr>
            <a:picLocks noChangeAspect="1"/>
          </p:cNvPicPr>
          <p:nvPr/>
        </p:nvPicPr>
        <p:blipFill>
          <a:blip r:embed="rId2"/>
          <a:stretch>
            <a:fillRect/>
          </a:stretch>
        </p:blipFill>
        <p:spPr>
          <a:xfrm>
            <a:off x="1439652" y="1628800"/>
            <a:ext cx="6264696" cy="5033406"/>
          </a:xfrm>
          <a:prstGeom prst="rect">
            <a:avLst/>
          </a:prstGeom>
        </p:spPr>
      </p:pic>
    </p:spTree>
    <p:extLst>
      <p:ext uri="{BB962C8B-B14F-4D97-AF65-F5344CB8AC3E}">
        <p14:creationId xmlns:p14="http://schemas.microsoft.com/office/powerpoint/2010/main" val="153744407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37539101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200" dirty="0" smtClean="0"/>
              <a:t>The area has benefited from </a:t>
            </a:r>
            <a:r>
              <a:rPr lang="en-GB" sz="3200" u="sng" dirty="0" smtClean="0"/>
              <a:t>gentrification</a:t>
            </a:r>
            <a:r>
              <a:rPr lang="en-GB" sz="3200" dirty="0" smtClean="0"/>
              <a:t> with new services being opened such as shops and bars</a:t>
            </a:r>
            <a:endParaRPr lang="en-GB" sz="3200" dirty="0"/>
          </a:p>
        </p:txBody>
      </p:sp>
      <p:pic>
        <p:nvPicPr>
          <p:cNvPr id="4" name="Picture 2" descr="http://l7.alamy.com/zooms/dee830529f08440d99ea3ddbfa20d457/outside-the-commercial-quay-restaurants-in-leith-edinburgh-on-a-summer-bp1t3j.jpg"/>
          <p:cNvPicPr>
            <a:picLocks noChangeAspect="1" noChangeArrowheads="1"/>
          </p:cNvPicPr>
          <p:nvPr/>
        </p:nvPicPr>
        <p:blipFill>
          <a:blip r:embed="rId2" cstate="print"/>
          <a:srcRect/>
          <a:stretch>
            <a:fillRect/>
          </a:stretch>
        </p:blipFill>
        <p:spPr bwMode="auto">
          <a:xfrm>
            <a:off x="1422400" y="1700808"/>
            <a:ext cx="6096000" cy="4248151"/>
          </a:xfrm>
          <a:prstGeom prst="rect">
            <a:avLst/>
          </a:prstGeom>
          <a:noFill/>
        </p:spPr>
      </p:pic>
      <p:sp>
        <p:nvSpPr>
          <p:cNvPr id="3" name="Rectangle 2"/>
          <p:cNvSpPr/>
          <p:nvPr/>
        </p:nvSpPr>
        <p:spPr>
          <a:xfrm>
            <a:off x="1408980" y="4974267"/>
            <a:ext cx="6331371" cy="1200329"/>
          </a:xfrm>
          <a:prstGeom prst="rect">
            <a:avLst/>
          </a:prstGeom>
          <a:solidFill>
            <a:schemeClr val="bg1"/>
          </a:solidFill>
          <a:ln>
            <a:solidFill>
              <a:schemeClr val="tx1"/>
            </a:solidFill>
          </a:ln>
        </p:spPr>
        <p:txBody>
          <a:bodyPr wrap="square">
            <a:spAutoFit/>
          </a:bodyPr>
          <a:lstStyle/>
          <a:p>
            <a:pPr algn="ctr"/>
            <a:r>
              <a:rPr lang="en-GB" sz="2400" b="0" dirty="0" smtClean="0"/>
              <a:t>Gentrification = the </a:t>
            </a:r>
            <a:r>
              <a:rPr lang="en-GB" sz="2400" b="0" dirty="0"/>
              <a:t>process of renovating and improving a house or district so that it conforms to middle-class taste.</a:t>
            </a:r>
            <a:endParaRPr lang="en-GB" sz="2400" dirty="0"/>
          </a:p>
        </p:txBody>
      </p:sp>
    </p:spTree>
    <p:extLst>
      <p:ext uri="{BB962C8B-B14F-4D97-AF65-F5344CB8AC3E}">
        <p14:creationId xmlns:p14="http://schemas.microsoft.com/office/powerpoint/2010/main" val="1494834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Water of Leith walkway cleaned up and public walkway opened</a:t>
            </a:r>
            <a:endParaRPr lang="en-GB" dirty="0"/>
          </a:p>
        </p:txBody>
      </p:sp>
      <p:pic>
        <p:nvPicPr>
          <p:cNvPr id="4" name="Picture 3"/>
          <p:cNvPicPr>
            <a:picLocks noChangeAspect="1"/>
          </p:cNvPicPr>
          <p:nvPr/>
        </p:nvPicPr>
        <p:blipFill>
          <a:blip r:embed="rId2"/>
          <a:stretch>
            <a:fillRect/>
          </a:stretch>
        </p:blipFill>
        <p:spPr>
          <a:xfrm>
            <a:off x="5212177" y="1772816"/>
            <a:ext cx="3474623" cy="4741838"/>
          </a:xfrm>
          <a:prstGeom prst="rect">
            <a:avLst/>
          </a:prstGeom>
        </p:spPr>
      </p:pic>
      <p:pic>
        <p:nvPicPr>
          <p:cNvPr id="5" name="Picture 4"/>
          <p:cNvPicPr>
            <a:picLocks noChangeAspect="1"/>
          </p:cNvPicPr>
          <p:nvPr/>
        </p:nvPicPr>
        <p:blipFill>
          <a:blip r:embed="rId3"/>
          <a:stretch>
            <a:fillRect/>
          </a:stretch>
        </p:blipFill>
        <p:spPr>
          <a:xfrm>
            <a:off x="457200" y="2261136"/>
            <a:ext cx="4654711" cy="3765198"/>
          </a:xfrm>
          <a:prstGeom prst="rect">
            <a:avLst/>
          </a:prstGeom>
        </p:spPr>
      </p:pic>
    </p:spTree>
    <p:extLst>
      <p:ext uri="{BB962C8B-B14F-4D97-AF65-F5344CB8AC3E}">
        <p14:creationId xmlns:p14="http://schemas.microsoft.com/office/powerpoint/2010/main" val="353113394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65018"/>
            <a:ext cx="7467600" cy="1143000"/>
          </a:xfrm>
        </p:spPr>
        <p:txBody>
          <a:bodyPr>
            <a:normAutofit fontScale="90000"/>
          </a:bodyPr>
          <a:lstStyle/>
          <a:p>
            <a:r>
              <a:rPr lang="en-GB" sz="4800" dirty="0" smtClean="0"/>
              <a:t>Transportation links have also improved access to the CBD - Bus and Tram (easy for commuting/tourists)</a:t>
            </a:r>
            <a:endParaRPr lang="en-GB" dirty="0"/>
          </a:p>
        </p:txBody>
      </p:sp>
      <p:pic>
        <p:nvPicPr>
          <p:cNvPr id="4" name="Picture 2" descr="http://leithandnorth.org.uk/Gifs/tram_route_12.07.gif"/>
          <p:cNvPicPr>
            <a:picLocks noGrp="1" noChangeAspect="1" noChangeArrowheads="1"/>
          </p:cNvPicPr>
          <p:nvPr>
            <p:ph idx="1"/>
          </p:nvPr>
        </p:nvPicPr>
        <p:blipFill>
          <a:blip r:embed="rId2" cstate="print"/>
          <a:srcRect/>
          <a:stretch>
            <a:fillRect/>
          </a:stretch>
        </p:blipFill>
        <p:spPr bwMode="auto">
          <a:xfrm>
            <a:off x="619125" y="2682081"/>
            <a:ext cx="7143750" cy="2362200"/>
          </a:xfrm>
          <a:prstGeom prst="rect">
            <a:avLst/>
          </a:prstGeom>
          <a:noFill/>
        </p:spPr>
      </p:pic>
    </p:spTree>
    <p:extLst>
      <p:ext uri="{BB962C8B-B14F-4D97-AF65-F5344CB8AC3E}">
        <p14:creationId xmlns:p14="http://schemas.microsoft.com/office/powerpoint/2010/main" val="255171543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normAutofit/>
          </a:bodyPr>
          <a:lstStyle/>
          <a:p>
            <a:r>
              <a:rPr lang="en-GB" dirty="0" smtClean="0"/>
              <a:t>Was redevelopment a success?</a:t>
            </a:r>
            <a:endParaRPr lang="en-GB" dirty="0"/>
          </a:p>
        </p:txBody>
      </p:sp>
      <p:sp>
        <p:nvSpPr>
          <p:cNvPr id="3" name="Content Placeholder 2"/>
          <p:cNvSpPr>
            <a:spLocks noGrp="1"/>
          </p:cNvSpPr>
          <p:nvPr>
            <p:ph idx="1"/>
          </p:nvPr>
        </p:nvSpPr>
        <p:spPr>
          <a:xfrm>
            <a:off x="457200" y="1556792"/>
            <a:ext cx="8229600" cy="4853136"/>
          </a:xfrm>
          <a:solidFill>
            <a:schemeClr val="bg1"/>
          </a:solidFill>
          <a:ln>
            <a:solidFill>
              <a:schemeClr val="tx1"/>
            </a:solidFill>
          </a:ln>
        </p:spPr>
        <p:txBody>
          <a:bodyPr>
            <a:normAutofit fontScale="47500" lnSpcReduction="20000"/>
          </a:bodyPr>
          <a:lstStyle/>
          <a:p>
            <a:r>
              <a:rPr lang="en-GB" sz="3800" dirty="0" smtClean="0"/>
              <a:t>A younger, more affluent population has been attracted to Leith</a:t>
            </a:r>
          </a:p>
          <a:p>
            <a:r>
              <a:rPr lang="en-GB" sz="3800" dirty="0"/>
              <a:t>I</a:t>
            </a:r>
            <a:r>
              <a:rPr lang="en-GB" sz="3800" dirty="0" smtClean="0"/>
              <a:t>ncrease in daytime population</a:t>
            </a:r>
          </a:p>
          <a:p>
            <a:r>
              <a:rPr lang="en-GB" sz="3800" dirty="0" err="1" smtClean="0"/>
              <a:t>Commericial</a:t>
            </a:r>
            <a:r>
              <a:rPr lang="en-GB" sz="3800" dirty="0" smtClean="0"/>
              <a:t> development/gentrification may get harm the famous Leith community spirit. However, things like community spaces and art projects (Biscuit Factory) are trying to prevent this and provide jobs and community spirit.</a:t>
            </a:r>
          </a:p>
          <a:p>
            <a:r>
              <a:rPr lang="en-GB" sz="3800" dirty="0" smtClean="0"/>
              <a:t>People are attracted from all over Scotland to spend their leisure time there. </a:t>
            </a:r>
          </a:p>
          <a:p>
            <a:r>
              <a:rPr lang="en-GB" sz="3800" dirty="0" smtClean="0"/>
              <a:t>Environmentally looks better – landscaped docks.</a:t>
            </a:r>
          </a:p>
          <a:p>
            <a:r>
              <a:rPr lang="en-GB" sz="3800" dirty="0" smtClean="0"/>
              <a:t>Affluent dock and riverside area – bars, shops, offices </a:t>
            </a:r>
            <a:r>
              <a:rPr lang="en-GB" sz="3800" dirty="0" err="1" smtClean="0"/>
              <a:t>etcs</a:t>
            </a:r>
            <a:r>
              <a:rPr lang="en-GB" sz="3800" dirty="0"/>
              <a:t> </a:t>
            </a:r>
            <a:r>
              <a:rPr lang="en-GB" sz="3800" dirty="0" smtClean="0"/>
              <a:t>= more </a:t>
            </a:r>
            <a:r>
              <a:rPr lang="en-GB" sz="3800" dirty="0" err="1" smtClean="0"/>
              <a:t>employemnet</a:t>
            </a:r>
            <a:r>
              <a:rPr lang="en-GB" sz="3800" dirty="0" smtClean="0"/>
              <a:t> opportunities BUT well paid jobs tend to go to commuters not locals.</a:t>
            </a:r>
          </a:p>
          <a:p>
            <a:r>
              <a:rPr lang="en-GB" sz="3800" dirty="0" smtClean="0"/>
              <a:t>Better shopping areas and transport links for both locals and tourists – brought more money into area.</a:t>
            </a:r>
          </a:p>
          <a:p>
            <a:r>
              <a:rPr lang="en-GB" sz="3800" dirty="0" smtClean="0"/>
              <a:t>Leith becomes more sought after </a:t>
            </a:r>
            <a:r>
              <a:rPr lang="en-GB" sz="3800" dirty="0" smtClean="0">
                <a:sym typeface="Wingdings" panose="05000000000000000000" pitchFamily="2" charset="2"/>
              </a:rPr>
              <a:t> house prices up  locals priced out of area. </a:t>
            </a:r>
            <a:endParaRPr lang="en-GB" sz="3800" dirty="0" smtClean="0"/>
          </a:p>
          <a:p>
            <a:r>
              <a:rPr lang="en-GB" sz="3800" dirty="0" smtClean="0"/>
              <a:t>Regeneration did slow down due to recession of 08/09 = Edinburgh trams project.</a:t>
            </a:r>
          </a:p>
          <a:p>
            <a:endParaRPr lang="en-GB" sz="3200" dirty="0" smtClean="0"/>
          </a:p>
          <a:p>
            <a:endParaRPr lang="en-GB" sz="3200" dirty="0" smtClean="0"/>
          </a:p>
          <a:p>
            <a:pPr>
              <a:buNone/>
            </a:pPr>
            <a:endParaRPr lang="en-GB" dirty="0"/>
          </a:p>
        </p:txBody>
      </p:sp>
    </p:spTree>
    <p:extLst>
      <p:ext uri="{BB962C8B-B14F-4D97-AF65-F5344CB8AC3E}">
        <p14:creationId xmlns:p14="http://schemas.microsoft.com/office/powerpoint/2010/main" val="1158820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5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fade">
                                      <p:cBhvr>
                                        <p:cTn id="5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normAutofit/>
          </a:bodyPr>
          <a:lstStyle/>
          <a:p>
            <a:r>
              <a:rPr lang="en-GB" dirty="0" smtClean="0"/>
              <a:t>Was redevelopment a success?</a:t>
            </a:r>
            <a:endParaRPr lang="en-GB" dirty="0"/>
          </a:p>
        </p:txBody>
      </p:sp>
      <p:sp>
        <p:nvSpPr>
          <p:cNvPr id="3" name="Content Placeholder 2"/>
          <p:cNvSpPr>
            <a:spLocks noGrp="1"/>
          </p:cNvSpPr>
          <p:nvPr>
            <p:ph idx="1"/>
          </p:nvPr>
        </p:nvSpPr>
        <p:spPr>
          <a:xfrm>
            <a:off x="457200" y="1556792"/>
            <a:ext cx="8229600" cy="4853136"/>
          </a:xfrm>
          <a:solidFill>
            <a:schemeClr val="bg1"/>
          </a:solidFill>
          <a:ln>
            <a:solidFill>
              <a:schemeClr val="tx1"/>
            </a:solidFill>
          </a:ln>
        </p:spPr>
        <p:txBody>
          <a:bodyPr>
            <a:normAutofit fontScale="47500" lnSpcReduction="20000"/>
          </a:bodyPr>
          <a:lstStyle/>
          <a:p>
            <a:r>
              <a:rPr lang="en-GB" sz="3800" dirty="0" smtClean="0"/>
              <a:t>A younger, more affluent population has been attracted to Leith</a:t>
            </a:r>
          </a:p>
          <a:p>
            <a:r>
              <a:rPr lang="en-GB" sz="3800" dirty="0"/>
              <a:t>I</a:t>
            </a:r>
            <a:r>
              <a:rPr lang="en-GB" sz="3800" dirty="0" smtClean="0"/>
              <a:t>ncrease in daytime population</a:t>
            </a:r>
          </a:p>
          <a:p>
            <a:r>
              <a:rPr lang="en-GB" sz="3800" dirty="0" err="1" smtClean="0"/>
              <a:t>Commericial</a:t>
            </a:r>
            <a:r>
              <a:rPr lang="en-GB" sz="3800" dirty="0" smtClean="0"/>
              <a:t> development/gentrification may get harm the famous Leith community spirit. However, things like community spaces and art projects (Biscuit Factory) are trying to prevent this and provide jobs and community spirit.</a:t>
            </a:r>
          </a:p>
          <a:p>
            <a:r>
              <a:rPr lang="en-GB" sz="3800" dirty="0" smtClean="0"/>
              <a:t>People are attracted from all over Scotland to spend their leisure time there. </a:t>
            </a:r>
          </a:p>
          <a:p>
            <a:r>
              <a:rPr lang="en-GB" sz="3800" dirty="0" smtClean="0"/>
              <a:t>Environmentally looks better – landscaped docks.</a:t>
            </a:r>
          </a:p>
          <a:p>
            <a:r>
              <a:rPr lang="en-GB" sz="3800" dirty="0" smtClean="0"/>
              <a:t>Affluent dock and riverside area – bars, shops, offices </a:t>
            </a:r>
            <a:r>
              <a:rPr lang="en-GB" sz="3800" dirty="0" err="1" smtClean="0"/>
              <a:t>etcs</a:t>
            </a:r>
            <a:r>
              <a:rPr lang="en-GB" sz="3800" dirty="0"/>
              <a:t> </a:t>
            </a:r>
            <a:r>
              <a:rPr lang="en-GB" sz="3800" dirty="0" smtClean="0"/>
              <a:t>= more </a:t>
            </a:r>
            <a:r>
              <a:rPr lang="en-GB" sz="3800" dirty="0" err="1" smtClean="0"/>
              <a:t>employemnet</a:t>
            </a:r>
            <a:r>
              <a:rPr lang="en-GB" sz="3800" dirty="0" smtClean="0"/>
              <a:t> opportunities BUT well paid jobs tend to go to commuters not locals.</a:t>
            </a:r>
          </a:p>
          <a:p>
            <a:r>
              <a:rPr lang="en-GB" sz="3800" dirty="0" smtClean="0"/>
              <a:t>Better shopping areas and transport links for both locals and tourists – brought more money into area.</a:t>
            </a:r>
          </a:p>
          <a:p>
            <a:r>
              <a:rPr lang="en-GB" sz="3800" dirty="0" smtClean="0"/>
              <a:t>Leith becomes more sought after </a:t>
            </a:r>
            <a:r>
              <a:rPr lang="en-GB" sz="3800" dirty="0" smtClean="0">
                <a:sym typeface="Wingdings" panose="05000000000000000000" pitchFamily="2" charset="2"/>
              </a:rPr>
              <a:t> house prices up  locals priced out of area. </a:t>
            </a:r>
            <a:endParaRPr lang="en-GB" sz="3800" dirty="0" smtClean="0"/>
          </a:p>
          <a:p>
            <a:r>
              <a:rPr lang="en-GB" sz="3800" dirty="0" smtClean="0"/>
              <a:t>Regeneration did slow down due to recession of 08/09 = Edinburgh trams project.</a:t>
            </a:r>
          </a:p>
          <a:p>
            <a:endParaRPr lang="en-GB" sz="3200" dirty="0" smtClean="0"/>
          </a:p>
          <a:p>
            <a:endParaRPr lang="en-GB" sz="3200" dirty="0" smtClean="0"/>
          </a:p>
          <a:p>
            <a:pPr>
              <a:buNone/>
            </a:pPr>
            <a:endParaRPr lang="en-GB" dirty="0"/>
          </a:p>
        </p:txBody>
      </p:sp>
    </p:spTree>
    <p:extLst>
      <p:ext uri="{BB962C8B-B14F-4D97-AF65-F5344CB8AC3E}">
        <p14:creationId xmlns:p14="http://schemas.microsoft.com/office/powerpoint/2010/main" val="817893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5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fade">
                                      <p:cBhvr>
                                        <p:cTn id="5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normAutofit/>
          </a:bodyPr>
          <a:lstStyle/>
          <a:p>
            <a:r>
              <a:rPr lang="en-GB" dirty="0" smtClean="0"/>
              <a:t>Was redevelopment a success?</a:t>
            </a:r>
            <a:endParaRPr lang="en-GB" dirty="0"/>
          </a:p>
        </p:txBody>
      </p:sp>
      <p:sp>
        <p:nvSpPr>
          <p:cNvPr id="3" name="Content Placeholder 2"/>
          <p:cNvSpPr>
            <a:spLocks noGrp="1"/>
          </p:cNvSpPr>
          <p:nvPr>
            <p:ph idx="1"/>
          </p:nvPr>
        </p:nvSpPr>
        <p:spPr>
          <a:xfrm>
            <a:off x="457200" y="1556792"/>
            <a:ext cx="8229600" cy="4853136"/>
          </a:xfrm>
          <a:solidFill>
            <a:schemeClr val="bg1"/>
          </a:solidFill>
          <a:ln>
            <a:solidFill>
              <a:schemeClr val="tx1"/>
            </a:solidFill>
          </a:ln>
        </p:spPr>
        <p:txBody>
          <a:bodyPr>
            <a:normAutofit fontScale="47500" lnSpcReduction="20000"/>
          </a:bodyPr>
          <a:lstStyle/>
          <a:p>
            <a:r>
              <a:rPr lang="en-GB" sz="3800" dirty="0" smtClean="0"/>
              <a:t>A younger, more affluent population has been attracted to Leith</a:t>
            </a:r>
          </a:p>
          <a:p>
            <a:r>
              <a:rPr lang="en-GB" sz="3800" dirty="0"/>
              <a:t>I</a:t>
            </a:r>
            <a:r>
              <a:rPr lang="en-GB" sz="3800" dirty="0" smtClean="0"/>
              <a:t>ncrease in daytime population</a:t>
            </a:r>
          </a:p>
          <a:p>
            <a:r>
              <a:rPr lang="en-GB" sz="3800" dirty="0" err="1" smtClean="0"/>
              <a:t>Commericial</a:t>
            </a:r>
            <a:r>
              <a:rPr lang="en-GB" sz="3800" dirty="0" smtClean="0"/>
              <a:t> development/gentrification may get harm the famous Leith community spirit. However, things like community spaces and art projects (Biscuit Factory) are trying to prevent this and provide jobs and community spirit.</a:t>
            </a:r>
          </a:p>
          <a:p>
            <a:r>
              <a:rPr lang="en-GB" sz="3800" dirty="0" smtClean="0"/>
              <a:t>People are attracted from all over Scotland to spend their leisure time there. </a:t>
            </a:r>
          </a:p>
          <a:p>
            <a:r>
              <a:rPr lang="en-GB" sz="3800" dirty="0" smtClean="0"/>
              <a:t>Environmentally looks better – landscaped docks.</a:t>
            </a:r>
          </a:p>
          <a:p>
            <a:r>
              <a:rPr lang="en-GB" sz="3800" dirty="0" smtClean="0"/>
              <a:t>Affluent dock and riverside area – bars, shops, offices </a:t>
            </a:r>
            <a:r>
              <a:rPr lang="en-GB" sz="3800" dirty="0" err="1" smtClean="0"/>
              <a:t>etcs</a:t>
            </a:r>
            <a:r>
              <a:rPr lang="en-GB" sz="3800" dirty="0"/>
              <a:t> </a:t>
            </a:r>
            <a:r>
              <a:rPr lang="en-GB" sz="3800" dirty="0" smtClean="0"/>
              <a:t>= more </a:t>
            </a:r>
            <a:r>
              <a:rPr lang="en-GB" sz="3800" dirty="0" err="1" smtClean="0"/>
              <a:t>employemnet</a:t>
            </a:r>
            <a:r>
              <a:rPr lang="en-GB" sz="3800" dirty="0" smtClean="0"/>
              <a:t> opportunities BUT well paid jobs tend to go to commuters not locals.</a:t>
            </a:r>
          </a:p>
          <a:p>
            <a:r>
              <a:rPr lang="en-GB" sz="3800" dirty="0" smtClean="0"/>
              <a:t>Better shopping areas and transport links for both locals and tourists – brought more money into area.</a:t>
            </a:r>
          </a:p>
          <a:p>
            <a:r>
              <a:rPr lang="en-GB" sz="3800" dirty="0" smtClean="0"/>
              <a:t>Leith becomes more sought after </a:t>
            </a:r>
            <a:r>
              <a:rPr lang="en-GB" sz="3800" dirty="0" smtClean="0">
                <a:sym typeface="Wingdings" panose="05000000000000000000" pitchFamily="2" charset="2"/>
              </a:rPr>
              <a:t> house prices up  locals priced out of area. </a:t>
            </a:r>
            <a:endParaRPr lang="en-GB" sz="3800" dirty="0" smtClean="0"/>
          </a:p>
          <a:p>
            <a:r>
              <a:rPr lang="en-GB" sz="3800" dirty="0" smtClean="0"/>
              <a:t>Regeneration did slow down due to recession of 08/09 = Edinburgh trams project.</a:t>
            </a:r>
          </a:p>
          <a:p>
            <a:endParaRPr lang="en-GB" sz="3200" dirty="0" smtClean="0"/>
          </a:p>
          <a:p>
            <a:endParaRPr lang="en-GB" sz="3200" dirty="0" smtClean="0"/>
          </a:p>
          <a:p>
            <a:pPr>
              <a:buNone/>
            </a:pPr>
            <a:endParaRPr lang="en-GB" dirty="0"/>
          </a:p>
        </p:txBody>
      </p:sp>
    </p:spTree>
    <p:extLst>
      <p:ext uri="{BB962C8B-B14F-4D97-AF65-F5344CB8AC3E}">
        <p14:creationId xmlns:p14="http://schemas.microsoft.com/office/powerpoint/2010/main" val="2678329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5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fade">
                                      <p:cBhvr>
                                        <p:cTn id="5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normAutofit/>
          </a:bodyPr>
          <a:lstStyle/>
          <a:p>
            <a:r>
              <a:rPr lang="en-GB" dirty="0" smtClean="0"/>
              <a:t>Was redevelopment a success?</a:t>
            </a:r>
            <a:endParaRPr lang="en-GB" dirty="0"/>
          </a:p>
        </p:txBody>
      </p:sp>
      <p:sp>
        <p:nvSpPr>
          <p:cNvPr id="3" name="Content Placeholder 2"/>
          <p:cNvSpPr>
            <a:spLocks noGrp="1"/>
          </p:cNvSpPr>
          <p:nvPr>
            <p:ph idx="1"/>
          </p:nvPr>
        </p:nvSpPr>
        <p:spPr>
          <a:xfrm>
            <a:off x="457200" y="1556792"/>
            <a:ext cx="8229600" cy="4853136"/>
          </a:xfrm>
          <a:solidFill>
            <a:schemeClr val="bg1"/>
          </a:solidFill>
          <a:ln>
            <a:solidFill>
              <a:schemeClr val="tx1"/>
            </a:solidFill>
          </a:ln>
        </p:spPr>
        <p:txBody>
          <a:bodyPr>
            <a:normAutofit fontScale="47500" lnSpcReduction="20000"/>
          </a:bodyPr>
          <a:lstStyle/>
          <a:p>
            <a:r>
              <a:rPr lang="en-GB" sz="3800" dirty="0" smtClean="0"/>
              <a:t>A younger, more affluent population has been attracted to Leith</a:t>
            </a:r>
          </a:p>
          <a:p>
            <a:r>
              <a:rPr lang="en-GB" sz="3800" dirty="0"/>
              <a:t>I</a:t>
            </a:r>
            <a:r>
              <a:rPr lang="en-GB" sz="3800" dirty="0" smtClean="0"/>
              <a:t>ncrease in daytime population</a:t>
            </a:r>
          </a:p>
          <a:p>
            <a:r>
              <a:rPr lang="en-GB" sz="3800" dirty="0" err="1" smtClean="0"/>
              <a:t>Commericial</a:t>
            </a:r>
            <a:r>
              <a:rPr lang="en-GB" sz="3800" dirty="0" smtClean="0"/>
              <a:t> development/gentrification may get harm the famous Leith community spirit. However, things like community spaces and art projects (Biscuit Factory) are trying to prevent this and provide jobs and community spirit.</a:t>
            </a:r>
          </a:p>
          <a:p>
            <a:r>
              <a:rPr lang="en-GB" sz="3800" dirty="0" smtClean="0"/>
              <a:t>People are attracted from all over Scotland to spend their leisure time there. </a:t>
            </a:r>
          </a:p>
          <a:p>
            <a:r>
              <a:rPr lang="en-GB" sz="3800" dirty="0" smtClean="0"/>
              <a:t>Environmentally looks better – landscaped docks.</a:t>
            </a:r>
          </a:p>
          <a:p>
            <a:r>
              <a:rPr lang="en-GB" sz="3800" dirty="0" smtClean="0"/>
              <a:t>Affluent dock and riverside area – bars, shops, offices </a:t>
            </a:r>
            <a:r>
              <a:rPr lang="en-GB" sz="3800" dirty="0" err="1" smtClean="0"/>
              <a:t>etcs</a:t>
            </a:r>
            <a:r>
              <a:rPr lang="en-GB" sz="3800" dirty="0"/>
              <a:t> </a:t>
            </a:r>
            <a:r>
              <a:rPr lang="en-GB" sz="3800" dirty="0" smtClean="0"/>
              <a:t>= more </a:t>
            </a:r>
            <a:r>
              <a:rPr lang="en-GB" sz="3800" dirty="0" err="1" smtClean="0"/>
              <a:t>employemnet</a:t>
            </a:r>
            <a:r>
              <a:rPr lang="en-GB" sz="3800" dirty="0" smtClean="0"/>
              <a:t> opportunities BUT well paid jobs tend to go to commuters not locals.</a:t>
            </a:r>
          </a:p>
          <a:p>
            <a:r>
              <a:rPr lang="en-GB" sz="3800" dirty="0" smtClean="0"/>
              <a:t>Better shopping areas and transport links for both locals and tourists – brought more money into area.</a:t>
            </a:r>
          </a:p>
          <a:p>
            <a:r>
              <a:rPr lang="en-GB" sz="3800" dirty="0" smtClean="0"/>
              <a:t>Leith becomes more sought after </a:t>
            </a:r>
            <a:r>
              <a:rPr lang="en-GB" sz="3800" dirty="0" smtClean="0">
                <a:sym typeface="Wingdings" panose="05000000000000000000" pitchFamily="2" charset="2"/>
              </a:rPr>
              <a:t> house prices up  locals priced out of area. </a:t>
            </a:r>
            <a:endParaRPr lang="en-GB" sz="3800" dirty="0" smtClean="0"/>
          </a:p>
          <a:p>
            <a:r>
              <a:rPr lang="en-GB" sz="3800" dirty="0" smtClean="0"/>
              <a:t>Regeneration did slow down due to recession of 08/09 = Edinburgh trams project.</a:t>
            </a:r>
          </a:p>
          <a:p>
            <a:endParaRPr lang="en-GB" sz="3200" dirty="0" smtClean="0"/>
          </a:p>
          <a:p>
            <a:endParaRPr lang="en-GB" sz="3200" dirty="0" smtClean="0"/>
          </a:p>
          <a:p>
            <a:pPr>
              <a:buNone/>
            </a:pPr>
            <a:endParaRPr lang="en-GB" dirty="0"/>
          </a:p>
        </p:txBody>
      </p:sp>
    </p:spTree>
    <p:extLst>
      <p:ext uri="{BB962C8B-B14F-4D97-AF65-F5344CB8AC3E}">
        <p14:creationId xmlns:p14="http://schemas.microsoft.com/office/powerpoint/2010/main" val="1258909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5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fade">
                                      <p:cBhvr>
                                        <p:cTn id="5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CN Traveller Magazine Quote</a:t>
            </a:r>
            <a:endParaRPr lang="en-GB" dirty="0"/>
          </a:p>
        </p:txBody>
      </p:sp>
      <p:sp>
        <p:nvSpPr>
          <p:cNvPr id="3" name="Content Placeholder 2"/>
          <p:cNvSpPr>
            <a:spLocks noGrp="1"/>
          </p:cNvSpPr>
          <p:nvPr>
            <p:ph idx="1"/>
          </p:nvPr>
        </p:nvSpPr>
        <p:spPr>
          <a:solidFill>
            <a:schemeClr val="bg1"/>
          </a:solidFill>
          <a:ln>
            <a:solidFill>
              <a:schemeClr val="tx1"/>
            </a:solidFill>
          </a:ln>
        </p:spPr>
        <p:txBody>
          <a:bodyPr>
            <a:normAutofit fontScale="92500" lnSpcReduction="20000"/>
          </a:bodyPr>
          <a:lstStyle/>
          <a:p>
            <a:pPr>
              <a:buNone/>
            </a:pPr>
            <a:r>
              <a:rPr lang="en-GB" dirty="0" smtClean="0"/>
              <a:t>“Once a formidable </a:t>
            </a:r>
            <a:r>
              <a:rPr lang="en-GB" dirty="0" err="1" smtClean="0"/>
              <a:t>center</a:t>
            </a:r>
            <a:r>
              <a:rPr lang="en-GB" dirty="0" smtClean="0"/>
              <a:t> of shipbuilding, Edinburgh’s port area, Leith, later experienced considerable decline—an era memorably depicted in the movie </a:t>
            </a:r>
            <a:r>
              <a:rPr lang="en-GB" dirty="0" err="1" smtClean="0"/>
              <a:t>Trainspotting</a:t>
            </a:r>
            <a:r>
              <a:rPr lang="en-GB" dirty="0" smtClean="0"/>
              <a:t>. Thankfully, today’s Leith has transformed into a hip area with a great food and arts scene.”</a:t>
            </a:r>
          </a:p>
          <a:p>
            <a:pPr>
              <a:buNone/>
            </a:pPr>
            <a:endParaRPr lang="en-GB" dirty="0" smtClean="0"/>
          </a:p>
          <a:p>
            <a:pPr>
              <a:buNone/>
            </a:pPr>
            <a:r>
              <a:rPr lang="en-GB" dirty="0" smtClean="0"/>
              <a:t>http://www.cntraveler.com/galleries/2015-05-11/what-to-do-in-leith-edinburgh-next-cool-neighborhood-leith</a:t>
            </a:r>
            <a:endParaRPr lang="en-GB" dirty="0"/>
          </a:p>
        </p:txBody>
      </p:sp>
    </p:spTree>
    <p:extLst>
      <p:ext uri="{BB962C8B-B14F-4D97-AF65-F5344CB8AC3E}">
        <p14:creationId xmlns:p14="http://schemas.microsoft.com/office/powerpoint/2010/main" val="182102898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7334" y="-3970"/>
            <a:ext cx="9439572" cy="6861970"/>
          </a:xfrm>
          <a:prstGeom prst="rect">
            <a:avLst/>
          </a:prstGeom>
        </p:spPr>
      </p:pic>
    </p:spTree>
    <p:extLst>
      <p:ext uri="{BB962C8B-B14F-4D97-AF65-F5344CB8AC3E}">
        <p14:creationId xmlns:p14="http://schemas.microsoft.com/office/powerpoint/2010/main" val="393738685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Practice Questions</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For a developed world city you have studied,</a:t>
            </a:r>
          </a:p>
          <a:p>
            <a:pPr algn="ctr"/>
            <a:r>
              <a:rPr lang="en-GB" dirty="0" smtClean="0"/>
              <a:t>Explain recent changes which have occurred (3).</a:t>
            </a:r>
          </a:p>
          <a:p>
            <a:pPr algn="ctr"/>
            <a:r>
              <a:rPr lang="en-GB" dirty="0" smtClean="0"/>
              <a:t>Evaluate the success of recent changes (</a:t>
            </a:r>
            <a:r>
              <a:rPr lang="en-GB" dirty="0"/>
              <a:t>3</a:t>
            </a:r>
            <a:r>
              <a:rPr lang="en-GB" dirty="0" smtClean="0"/>
              <a:t>).</a:t>
            </a:r>
            <a:endParaRPr lang="en-GB" dirty="0"/>
          </a:p>
        </p:txBody>
      </p:sp>
    </p:spTree>
    <p:extLst>
      <p:ext uri="{BB962C8B-B14F-4D97-AF65-F5344CB8AC3E}">
        <p14:creationId xmlns:p14="http://schemas.microsoft.com/office/powerpoint/2010/main" val="233100535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0080" y="1052736"/>
            <a:ext cx="8229600" cy="4525963"/>
          </a:xfrm>
          <a:solidFill>
            <a:schemeClr val="bg1"/>
          </a:solidFill>
          <a:ln>
            <a:solidFill>
              <a:schemeClr val="tx1"/>
            </a:solidFill>
          </a:ln>
        </p:spPr>
        <p:txBody>
          <a:bodyPr/>
          <a:lstStyle/>
          <a:p>
            <a:r>
              <a:rPr lang="en-GB" dirty="0" smtClean="0"/>
              <a:t>A recent change has been the building of Ocean terminal to provide jobs within the area. This will also encourage people to come to the area to spend money.</a:t>
            </a:r>
          </a:p>
          <a:p>
            <a:r>
              <a:rPr lang="en-GB" dirty="0" smtClean="0"/>
              <a:t>The new shopping areas have been successful as more money is now being spent in Leith from people outside the area. Unemployment levels have also went down. </a:t>
            </a:r>
            <a:endParaRPr lang="en-GB" dirty="0"/>
          </a:p>
        </p:txBody>
      </p:sp>
    </p:spTree>
    <p:extLst>
      <p:ext uri="{BB962C8B-B14F-4D97-AF65-F5344CB8AC3E}">
        <p14:creationId xmlns:p14="http://schemas.microsoft.com/office/powerpoint/2010/main" val="153673190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7467600" cy="1143000"/>
          </a:xfrm>
        </p:spPr>
        <p:txBody>
          <a:bodyPr/>
          <a:lstStyle/>
          <a:p>
            <a:r>
              <a:rPr lang="en-GB" dirty="0" smtClean="0"/>
              <a:t>Exam Style Question </a:t>
            </a:r>
            <a:endParaRPr lang="en-GB" dirty="0"/>
          </a:p>
        </p:txBody>
      </p:sp>
      <p:pic>
        <p:nvPicPr>
          <p:cNvPr id="43011" name="Picture 3"/>
          <p:cNvPicPr>
            <a:picLocks noChangeAspect="1" noChangeArrowheads="1"/>
          </p:cNvPicPr>
          <p:nvPr/>
        </p:nvPicPr>
        <p:blipFill>
          <a:blip r:embed="rId2" cstate="print"/>
          <a:srcRect/>
          <a:stretch>
            <a:fillRect/>
          </a:stretch>
        </p:blipFill>
        <p:spPr bwMode="auto">
          <a:xfrm>
            <a:off x="0" y="2549813"/>
            <a:ext cx="9144000" cy="3241387"/>
          </a:xfrm>
          <a:prstGeom prst="rect">
            <a:avLst/>
          </a:prstGeom>
          <a:noFill/>
          <a:ln w="9525">
            <a:noFill/>
            <a:miter lim="800000"/>
            <a:headEnd/>
            <a:tailEnd/>
          </a:ln>
        </p:spPr>
      </p:pic>
    </p:spTree>
    <p:extLst>
      <p:ext uri="{BB962C8B-B14F-4D97-AF65-F5344CB8AC3E}">
        <p14:creationId xmlns:p14="http://schemas.microsoft.com/office/powerpoint/2010/main" val="258422018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would you answer it?</a:t>
            </a:r>
            <a:endParaRPr lang="en-GB" dirty="0"/>
          </a:p>
        </p:txBody>
      </p:sp>
      <p:sp>
        <p:nvSpPr>
          <p:cNvPr id="5" name="Content Placeholder 4"/>
          <p:cNvSpPr>
            <a:spLocks noGrp="1"/>
          </p:cNvSpPr>
          <p:nvPr>
            <p:ph idx="1"/>
          </p:nvPr>
        </p:nvSpPr>
        <p:spPr>
          <a:xfrm>
            <a:off x="457200" y="1600200"/>
            <a:ext cx="8229600" cy="5141168"/>
          </a:xfrm>
          <a:solidFill>
            <a:schemeClr val="bg1"/>
          </a:solidFill>
          <a:ln>
            <a:solidFill>
              <a:schemeClr val="tx1"/>
            </a:solidFill>
          </a:ln>
        </p:spPr>
        <p:txBody>
          <a:bodyPr>
            <a:normAutofit/>
          </a:bodyPr>
          <a:lstStyle/>
          <a:p>
            <a:r>
              <a:rPr lang="en-GB" sz="1600" dirty="0" smtClean="0"/>
              <a:t>Many inner city areas have now been improved through urban regeneration schemes. Improvements in Leith include:</a:t>
            </a:r>
          </a:p>
          <a:p>
            <a:pPr algn="ctr"/>
            <a:r>
              <a:rPr lang="en-GB" sz="1600" dirty="0" smtClean="0"/>
              <a:t>New housing, such as high rise flats. Warehouses are converted into housing.</a:t>
            </a:r>
          </a:p>
          <a:p>
            <a:pPr algn="ctr"/>
            <a:r>
              <a:rPr lang="en-GB" sz="1600" dirty="0" smtClean="0"/>
              <a:t>Renovation of older housing, often tenements to bring up to modern standards.</a:t>
            </a:r>
          </a:p>
          <a:p>
            <a:pPr algn="ctr"/>
            <a:r>
              <a:rPr lang="en-GB" sz="1600" dirty="0" smtClean="0"/>
              <a:t>Environmental improvements by landscaping and improving Leith docks to make it more of a “21</a:t>
            </a:r>
            <a:r>
              <a:rPr lang="en-GB" sz="1600" baseline="30000" dirty="0" smtClean="0"/>
              <a:t>ST</a:t>
            </a:r>
            <a:r>
              <a:rPr lang="en-GB" sz="1600" dirty="0" smtClean="0"/>
              <a:t> century port”.</a:t>
            </a:r>
          </a:p>
          <a:p>
            <a:pPr algn="ctr"/>
            <a:r>
              <a:rPr lang="en-GB" sz="1600" dirty="0" smtClean="0"/>
              <a:t>Attracting a mix of inhabitants, for example introducing luxury flats. </a:t>
            </a:r>
          </a:p>
          <a:p>
            <a:pPr algn="ctr"/>
            <a:r>
              <a:rPr lang="en-GB" sz="1600" dirty="0" smtClean="0"/>
              <a:t>Gentrification brings more employment opportunities in the area so encourages people to live there. Employment opportunities such as restaurants, bars, Ocean Terminal, Scottish Executive.</a:t>
            </a:r>
          </a:p>
          <a:p>
            <a:pPr algn="ctr"/>
            <a:r>
              <a:rPr lang="en-GB" sz="1600" dirty="0" smtClean="0"/>
              <a:t>Increased services such as restaurants, bars, Ocean Terminal and the gentrified idea of Leith as trendy, make it a more appealing place to live (even if they are commuting out of the area.)</a:t>
            </a:r>
          </a:p>
          <a:p>
            <a:pPr algn="ctr"/>
            <a:r>
              <a:rPr lang="en-GB" sz="1600" dirty="0" smtClean="0"/>
              <a:t>Improving transport links, with more bus routes and the new tram route, make it easier to live in Leith and commute elsewhere, with better and quick access to the CBD. </a:t>
            </a:r>
          </a:p>
          <a:p>
            <a:pPr algn="ctr"/>
            <a:endParaRPr lang="en-GB" sz="1600" dirty="0"/>
          </a:p>
        </p:txBody>
      </p:sp>
    </p:spTree>
    <p:extLst>
      <p:ext uri="{BB962C8B-B14F-4D97-AF65-F5344CB8AC3E}">
        <p14:creationId xmlns:p14="http://schemas.microsoft.com/office/powerpoint/2010/main" val="3042537653"/>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600" b="1" i="0" u="none" strike="noStrike" cap="none" normalizeH="0" baseline="0" smtClean="0">
            <a:ln>
              <a:noFill/>
            </a:ln>
            <a:solidFill>
              <a:schemeClr val="tx1"/>
            </a:solidFill>
            <a:effectLst/>
            <a:latin typeface="Comic Sans MS" panose="030F0702030302020204"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600" b="1" i="0" u="none" strike="noStrike" cap="none" normalizeH="0" baseline="0" smtClean="0">
            <a:ln>
              <a:noFill/>
            </a:ln>
            <a:solidFill>
              <a:schemeClr val="tx1"/>
            </a:solidFill>
            <a:effectLst/>
            <a:latin typeface="Comic Sans MS" panose="030F0702030302020204" pitchFamily="66"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600" b="1" i="0" u="none" strike="noStrike" cap="none" normalizeH="0" baseline="0" smtClean="0">
            <a:ln>
              <a:noFill/>
            </a:ln>
            <a:solidFill>
              <a:schemeClr val="tx1"/>
            </a:solidFill>
            <a:effectLst/>
            <a:latin typeface="Comic Sans MS" panose="030F0702030302020204"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600" b="1" i="0" u="none" strike="noStrike" cap="none" normalizeH="0" baseline="0" smtClean="0">
            <a:ln>
              <a:noFill/>
            </a:ln>
            <a:solidFill>
              <a:schemeClr val="tx1"/>
            </a:solidFill>
            <a:effectLst/>
            <a:latin typeface="Comic Sans MS" panose="030F0702030302020204" pitchFamily="66"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4356</TotalTime>
  <Words>1941</Words>
  <Application>Microsoft Office PowerPoint</Application>
  <PresentationFormat>On-screen Show (4:3)</PresentationFormat>
  <Paragraphs>137</Paragraphs>
  <Slides>50</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50</vt:i4>
      </vt:variant>
    </vt:vector>
  </HeadingPairs>
  <TitlesOfParts>
    <vt:vector size="58" baseType="lpstr">
      <vt:lpstr>MS PGothic</vt:lpstr>
      <vt:lpstr>Arial</vt:lpstr>
      <vt:lpstr>Calibri</vt:lpstr>
      <vt:lpstr>Comic Sans MS</vt:lpstr>
      <vt:lpstr>Helvetica Neue</vt:lpstr>
      <vt:lpstr>Wingdings</vt:lpstr>
      <vt:lpstr>Default Design</vt:lpstr>
      <vt:lpstr>1_Default Design</vt:lpstr>
      <vt:lpstr>Write down at least three ways the Coronation Street set could reflect the inner city.</vt:lpstr>
      <vt:lpstr>Changes in the Inner City (Leith)</vt:lpstr>
      <vt:lpstr>What are we learning?</vt:lpstr>
      <vt:lpstr>Inner City Features Recap</vt:lpstr>
      <vt:lpstr>Split paper into three…</vt:lpstr>
      <vt:lpstr>Leith </vt:lpstr>
      <vt:lpstr>The History of Leith</vt:lpstr>
      <vt:lpstr>The Full Monty – Inner City Sheffield </vt:lpstr>
      <vt:lpstr>Starter – Give me 5….issues that Leith was facing.</vt:lpstr>
      <vt:lpstr>Then….The Decline!</vt:lpstr>
      <vt:lpstr>Issues for Leith</vt:lpstr>
      <vt:lpstr>PowerPoint Presentation</vt:lpstr>
      <vt:lpstr>PowerPoint Presentation</vt:lpstr>
      <vt:lpstr>PowerPoint Presentation</vt:lpstr>
      <vt:lpstr>PowerPoint Presentation</vt:lpstr>
      <vt:lpstr>Trainspotting</vt:lpstr>
      <vt:lpstr>PowerPoint Presentation</vt:lpstr>
      <vt:lpstr>So...What did they do? </vt:lpstr>
      <vt:lpstr>Thinking Skills!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Royal Yacht Britannia is now docked there as a permanent tourist attraction</vt:lpstr>
      <vt:lpstr>Ocean Terminal provides a shopping environment for locals and tourists</vt:lpstr>
      <vt:lpstr>Waterfront and Leith Area Redevelopment Plan</vt:lpstr>
      <vt:lpstr>Environmental improvements – landscaping of Leith docks to make it a more “21ST century” port (recobbled pathways, trees planted) </vt:lpstr>
      <vt:lpstr>New office space has opened to bring jobs back to the areas eg - Scottish Executive, Visit Scotland and radio stations</vt:lpstr>
      <vt:lpstr>Warehouses and empty whisky factories have been converted into flats/shops. Tenements brought up to modern standards.</vt:lpstr>
      <vt:lpstr>Housing is a mix of social and private accommodation - with many luxurious ones built.</vt:lpstr>
      <vt:lpstr>New leisure facilities – Ocean Terminal, Leith Water world (closed in 2012)</vt:lpstr>
      <vt:lpstr>New hotels built – Holiday Inn Express, Malmaison</vt:lpstr>
      <vt:lpstr>PowerPoint Presentation</vt:lpstr>
      <vt:lpstr>The area has benefited from gentrification with new services being opened such as shops and bars</vt:lpstr>
      <vt:lpstr>Water of Leith walkway cleaned up and public walkway opened</vt:lpstr>
      <vt:lpstr>Transportation links have also improved access to the CBD - Bus and Tram (easy for commuting/tourists)</vt:lpstr>
      <vt:lpstr>Was redevelopment a success?</vt:lpstr>
      <vt:lpstr>Was redevelopment a success?</vt:lpstr>
      <vt:lpstr>Was redevelopment a success?</vt:lpstr>
      <vt:lpstr>Was redevelopment a success?</vt:lpstr>
      <vt:lpstr>CN Traveller Magazine Quote</vt:lpstr>
      <vt:lpstr>PowerPoint Presentation</vt:lpstr>
      <vt:lpstr>Practice Questions</vt:lpstr>
      <vt:lpstr>PowerPoint Presentation</vt:lpstr>
      <vt:lpstr>Exam Style Question </vt:lpstr>
      <vt:lpstr>How would you answer it?</vt:lpstr>
    </vt:vector>
  </TitlesOfParts>
  <Company>CEC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 Thomas of Aquins R C H S</dc:creator>
  <cp:lastModifiedBy>Liam Smith</cp:lastModifiedBy>
  <cp:revision>373</cp:revision>
  <cp:lastPrinted>2018-08-27T08:22:33Z</cp:lastPrinted>
  <dcterms:created xsi:type="dcterms:W3CDTF">2005-01-31T15:07:56Z</dcterms:created>
  <dcterms:modified xsi:type="dcterms:W3CDTF">2018-08-31T11:33:54Z</dcterms:modified>
</cp:coreProperties>
</file>