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6" r:id="rId2"/>
  </p:sldMasterIdLst>
  <p:notesMasterIdLst>
    <p:notesMasterId r:id="rId39"/>
  </p:notesMasterIdLst>
  <p:handoutMasterIdLst>
    <p:handoutMasterId r:id="rId40"/>
  </p:handoutMasterIdLst>
  <p:sldIdLst>
    <p:sldId id="657" r:id="rId3"/>
    <p:sldId id="633" r:id="rId4"/>
    <p:sldId id="658" r:id="rId5"/>
    <p:sldId id="659" r:id="rId6"/>
    <p:sldId id="661" r:id="rId7"/>
    <p:sldId id="660" r:id="rId8"/>
    <p:sldId id="662" r:id="rId9"/>
    <p:sldId id="663" r:id="rId10"/>
    <p:sldId id="664" r:id="rId11"/>
    <p:sldId id="665" r:id="rId12"/>
    <p:sldId id="666" r:id="rId13"/>
    <p:sldId id="667" r:id="rId14"/>
    <p:sldId id="668" r:id="rId15"/>
    <p:sldId id="669" r:id="rId16"/>
    <p:sldId id="670" r:id="rId17"/>
    <p:sldId id="671" r:id="rId18"/>
    <p:sldId id="674" r:id="rId19"/>
    <p:sldId id="678" r:id="rId20"/>
    <p:sldId id="683" r:id="rId21"/>
    <p:sldId id="684" r:id="rId22"/>
    <p:sldId id="675" r:id="rId23"/>
    <p:sldId id="677" r:id="rId24"/>
    <p:sldId id="679" r:id="rId25"/>
    <p:sldId id="693" r:id="rId26"/>
    <p:sldId id="680" r:id="rId27"/>
    <p:sldId id="681" r:id="rId28"/>
    <p:sldId id="685" r:id="rId29"/>
    <p:sldId id="686" r:id="rId30"/>
    <p:sldId id="687" r:id="rId31"/>
    <p:sldId id="688" r:id="rId32"/>
    <p:sldId id="689" r:id="rId33"/>
    <p:sldId id="694" r:id="rId34"/>
    <p:sldId id="690" r:id="rId35"/>
    <p:sldId id="691" r:id="rId36"/>
    <p:sldId id="692" r:id="rId37"/>
    <p:sldId id="682" r:id="rId38"/>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69" d="100"/>
          <a:sy n="69" d="100"/>
        </p:scale>
        <p:origin x="53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8397" cy="497762"/>
          </a:xfrm>
          <a:prstGeom prst="rect">
            <a:avLst/>
          </a:prstGeom>
        </p:spPr>
        <p:txBody>
          <a:bodyPr vert="horz" lIns="92276" tIns="46140" rIns="92276" bIns="46140" rtlCol="0"/>
          <a:lstStyle>
            <a:lvl1pPr algn="l">
              <a:defRPr sz="1200"/>
            </a:lvl1pPr>
          </a:lstStyle>
          <a:p>
            <a:endParaRPr lang="en-GB" dirty="0"/>
          </a:p>
        </p:txBody>
      </p:sp>
      <p:sp>
        <p:nvSpPr>
          <p:cNvPr id="3" name="Date Placeholder 2"/>
          <p:cNvSpPr>
            <a:spLocks noGrp="1"/>
          </p:cNvSpPr>
          <p:nvPr>
            <p:ph type="dt" sz="quarter" idx="1"/>
          </p:nvPr>
        </p:nvSpPr>
        <p:spPr>
          <a:xfrm>
            <a:off x="3855596" y="2"/>
            <a:ext cx="2948397" cy="497762"/>
          </a:xfrm>
          <a:prstGeom prst="rect">
            <a:avLst/>
          </a:prstGeom>
        </p:spPr>
        <p:txBody>
          <a:bodyPr vert="horz" lIns="92276" tIns="46140" rIns="92276" bIns="46140" rtlCol="0"/>
          <a:lstStyle>
            <a:lvl1pPr algn="r">
              <a:defRPr sz="1200"/>
            </a:lvl1pPr>
          </a:lstStyle>
          <a:p>
            <a:fld id="{BD706891-E2FE-42B6-BA91-4835BF480521}" type="datetimeFigureOut">
              <a:rPr lang="en-GB" smtClean="0"/>
              <a:pPr/>
              <a:t>06/03/2019</a:t>
            </a:fld>
            <a:endParaRPr lang="en-GB" dirty="0"/>
          </a:p>
        </p:txBody>
      </p:sp>
      <p:sp>
        <p:nvSpPr>
          <p:cNvPr id="4" name="Footer Placeholder 3"/>
          <p:cNvSpPr>
            <a:spLocks noGrp="1"/>
          </p:cNvSpPr>
          <p:nvPr>
            <p:ph type="ftr" sz="quarter" idx="2"/>
          </p:nvPr>
        </p:nvSpPr>
        <p:spPr>
          <a:xfrm>
            <a:off x="0" y="9444749"/>
            <a:ext cx="2948397" cy="497761"/>
          </a:xfrm>
          <a:prstGeom prst="rect">
            <a:avLst/>
          </a:prstGeom>
        </p:spPr>
        <p:txBody>
          <a:bodyPr vert="horz" lIns="92276" tIns="46140" rIns="92276" bIns="4614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76" tIns="46140" rIns="92276" bIns="46140" rtlCol="0" anchor="b"/>
          <a:lstStyle>
            <a:lvl1pPr algn="r">
              <a:defRPr sz="1200"/>
            </a:lvl1pPr>
          </a:lstStyle>
          <a:p>
            <a:fld id="{5204B4D9-5F21-4652-A6E8-426DD208459A}" type="slidenum">
              <a:rPr lang="en-GB" smtClean="0"/>
              <a:pPr/>
              <a:t>‹#›</a:t>
            </a:fld>
            <a:endParaRPr lang="en-GB" dirty="0"/>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9098" cy="497205"/>
          </a:xfrm>
          <a:prstGeom prst="rect">
            <a:avLst/>
          </a:prstGeom>
        </p:spPr>
        <p:txBody>
          <a:bodyPr vert="horz" lIns="92276" tIns="46140" rIns="92276" bIns="46140" rtlCol="0"/>
          <a:lstStyle>
            <a:lvl1pPr algn="l">
              <a:defRPr sz="1200" smtClean="0"/>
            </a:lvl1pPr>
          </a:lstStyle>
          <a:p>
            <a:pPr>
              <a:defRPr/>
            </a:pPr>
            <a:endParaRPr lang="en-GB" dirty="0"/>
          </a:p>
        </p:txBody>
      </p:sp>
      <p:sp>
        <p:nvSpPr>
          <p:cNvPr id="3" name="Date Placeholder 2"/>
          <p:cNvSpPr>
            <a:spLocks noGrp="1"/>
          </p:cNvSpPr>
          <p:nvPr>
            <p:ph type="dt" idx="1"/>
          </p:nvPr>
        </p:nvSpPr>
        <p:spPr>
          <a:xfrm>
            <a:off x="3854940" y="2"/>
            <a:ext cx="2949098" cy="497205"/>
          </a:xfrm>
          <a:prstGeom prst="rect">
            <a:avLst/>
          </a:prstGeom>
        </p:spPr>
        <p:txBody>
          <a:bodyPr vert="horz" lIns="92276" tIns="46140" rIns="92276" bIns="46140" rtlCol="0"/>
          <a:lstStyle>
            <a:lvl1pPr algn="r">
              <a:defRPr sz="1200" smtClean="0"/>
            </a:lvl1pPr>
          </a:lstStyle>
          <a:p>
            <a:pPr>
              <a:defRPr/>
            </a:pPr>
            <a:fld id="{DC902F4D-219D-4565-B917-303B3AA554AB}" type="datetimeFigureOut">
              <a:rPr lang="en-GB"/>
              <a:pPr>
                <a:defRPr/>
              </a:pPr>
              <a:t>06/03/2019</a:t>
            </a:fld>
            <a:endParaRPr lang="en-GB" dirty="0"/>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76" tIns="46140" rIns="92276" bIns="46140" rtlCol="0" anchor="ctr"/>
          <a:lstStyle/>
          <a:p>
            <a:pPr lvl="0"/>
            <a:endParaRPr lang="en-GB" noProof="0" dirty="0" smtClean="0"/>
          </a:p>
        </p:txBody>
      </p:sp>
      <p:sp>
        <p:nvSpPr>
          <p:cNvPr id="5" name="Notes Placeholder 4"/>
          <p:cNvSpPr>
            <a:spLocks noGrp="1"/>
          </p:cNvSpPr>
          <p:nvPr>
            <p:ph type="body" sz="quarter" idx="3"/>
          </p:nvPr>
        </p:nvSpPr>
        <p:spPr>
          <a:xfrm>
            <a:off x="680562" y="4723449"/>
            <a:ext cx="5444490" cy="4474845"/>
          </a:xfrm>
          <a:prstGeom prst="rect">
            <a:avLst/>
          </a:prstGeom>
        </p:spPr>
        <p:txBody>
          <a:bodyPr vert="horz" lIns="92276" tIns="46140" rIns="92276" bIns="4614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45171"/>
            <a:ext cx="2949098" cy="497205"/>
          </a:xfrm>
          <a:prstGeom prst="rect">
            <a:avLst/>
          </a:prstGeom>
        </p:spPr>
        <p:txBody>
          <a:bodyPr vert="horz" lIns="92276" tIns="46140" rIns="92276" bIns="46140" rtlCol="0" anchor="b"/>
          <a:lstStyle>
            <a:lvl1pPr algn="l">
              <a:defRPr sz="1200" smtClean="0"/>
            </a:lvl1pPr>
          </a:lstStyle>
          <a:p>
            <a:pPr>
              <a:defRPr/>
            </a:pPr>
            <a:endParaRPr lang="en-GB" dirty="0"/>
          </a:p>
        </p:txBody>
      </p:sp>
      <p:sp>
        <p:nvSpPr>
          <p:cNvPr id="7" name="Slide Number Placeholder 6"/>
          <p:cNvSpPr>
            <a:spLocks noGrp="1"/>
          </p:cNvSpPr>
          <p:nvPr>
            <p:ph type="sldNum" sz="quarter" idx="5"/>
          </p:nvPr>
        </p:nvSpPr>
        <p:spPr>
          <a:xfrm>
            <a:off x="3854940" y="9445171"/>
            <a:ext cx="2949098" cy="497205"/>
          </a:xfrm>
          <a:prstGeom prst="rect">
            <a:avLst/>
          </a:prstGeom>
        </p:spPr>
        <p:txBody>
          <a:bodyPr vert="horz" lIns="92276" tIns="46140" rIns="92276" bIns="46140" rtlCol="0" anchor="b"/>
          <a:lstStyle>
            <a:lvl1pPr algn="r">
              <a:defRPr sz="1200" smtClean="0"/>
            </a:lvl1pPr>
          </a:lstStyle>
          <a:p>
            <a:pPr>
              <a:defRPr/>
            </a:pPr>
            <a:fld id="{6E8C7A54-AA62-4C41-A54C-3A2089508505}" type="slidenum">
              <a:rPr lang="en-GB"/>
              <a:pPr>
                <a:defRPr/>
              </a:pPr>
              <a:t>‹#›</a:t>
            </a:fld>
            <a:endParaRPr lang="en-GB" dirty="0"/>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01725" y="1241425"/>
            <a:ext cx="4465638" cy="3349625"/>
          </a:xfrm>
          <a:ln/>
        </p:spPr>
      </p:sp>
      <p:sp>
        <p:nvSpPr>
          <p:cNvPr id="389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ADFA2A1-2251-4F58-9B59-16CD995008A6}"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111941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AE51DF-2A96-474A-A53C-95F68B688C79}"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39939" name="Rectangle 2"/>
          <p:cNvSpPr>
            <a:spLocks noGrp="1" noRot="1" noChangeAspect="1" noChangeArrowheads="1" noTextEdit="1"/>
          </p:cNvSpPr>
          <p:nvPr>
            <p:ph type="sldImg"/>
          </p:nvPr>
        </p:nvSpPr>
        <p:spPr>
          <a:xfrm>
            <a:off x="1101725" y="1241425"/>
            <a:ext cx="4465638" cy="3349625"/>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273162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43FCDB-AC5C-4D37-95CF-2AEF67C2984C}"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0963" name="Rectangle 2"/>
          <p:cNvSpPr>
            <a:spLocks noGrp="1" noRot="1" noChangeAspect="1" noChangeArrowheads="1" noTextEdit="1"/>
          </p:cNvSpPr>
          <p:nvPr>
            <p:ph type="sldImg"/>
          </p:nvPr>
        </p:nvSpPr>
        <p:spPr>
          <a:xfrm>
            <a:off x="1101725" y="1241425"/>
            <a:ext cx="4465638" cy="3349625"/>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765303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3F4F1E-598D-42BD-89D7-68524A402F41}"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1987" name="Rectangle 2"/>
          <p:cNvSpPr>
            <a:spLocks noGrp="1" noRot="1" noChangeAspect="1" noChangeArrowheads="1" noTextEdit="1"/>
          </p:cNvSpPr>
          <p:nvPr>
            <p:ph type="sldImg"/>
          </p:nvPr>
        </p:nvSpPr>
        <p:spPr>
          <a:xfrm>
            <a:off x="1101725" y="1241425"/>
            <a:ext cx="4465638" cy="3349625"/>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6184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F3F842-F43F-426A-96DE-5D1EA481DA61}"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3011" name="Rectangle 2"/>
          <p:cNvSpPr>
            <a:spLocks noGrp="1" noRot="1" noChangeAspect="1" noChangeArrowheads="1" noTextEdit="1"/>
          </p:cNvSpPr>
          <p:nvPr>
            <p:ph type="sldImg"/>
          </p:nvPr>
        </p:nvSpPr>
        <p:spPr>
          <a:xfrm>
            <a:off x="1101725" y="1241425"/>
            <a:ext cx="4465638" cy="3349625"/>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7415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B042EA-3C99-45C8-B8E6-BDE8155AF1A7}"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4035" name="Rectangle 2"/>
          <p:cNvSpPr>
            <a:spLocks noGrp="1" noRot="1" noChangeAspect="1" noChangeArrowheads="1" noTextEdit="1"/>
          </p:cNvSpPr>
          <p:nvPr>
            <p:ph type="sldImg"/>
          </p:nvPr>
        </p:nvSpPr>
        <p:spPr>
          <a:xfrm>
            <a:off x="1101725" y="1241425"/>
            <a:ext cx="4465638" cy="3349625"/>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26132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9C0D41-F233-4C3F-8BEB-9F7C8E8EB49B}"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5059" name="Rectangle 2"/>
          <p:cNvSpPr>
            <a:spLocks noGrp="1" noRot="1" noChangeAspect="1" noChangeArrowheads="1" noTextEdit="1"/>
          </p:cNvSpPr>
          <p:nvPr>
            <p:ph type="sldImg"/>
          </p:nvPr>
        </p:nvSpPr>
        <p:spPr>
          <a:xfrm>
            <a:off x="1101725" y="1241425"/>
            <a:ext cx="4465638" cy="3349625"/>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823699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61CC90-778F-4B1B-A388-E4EC354F2949}"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6083" name="Rectangle 2"/>
          <p:cNvSpPr>
            <a:spLocks noGrp="1" noRot="1" noChangeAspect="1" noChangeArrowheads="1" noTextEdit="1"/>
          </p:cNvSpPr>
          <p:nvPr>
            <p:ph type="sldImg"/>
          </p:nvPr>
        </p:nvSpPr>
        <p:spPr>
          <a:xfrm>
            <a:off x="1101725" y="1241425"/>
            <a:ext cx="4465638" cy="3349625"/>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40632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D648F8-CFB8-41A5-96D4-40C7F21C652D}" type="slidenum">
              <a:rPr kumimoji="0" lang="en-GB"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dirty="0" smtClean="0">
              <a:ln>
                <a:noFill/>
              </a:ln>
              <a:solidFill>
                <a:prstClr val="black"/>
              </a:solidFill>
              <a:effectLst/>
              <a:uLnTx/>
              <a:uFillTx/>
              <a:latin typeface="Times New Roman" pitchFamily="18" charset="0"/>
              <a:ea typeface="MS PGothic" pitchFamily="34" charset="-128"/>
              <a:cs typeface="+mn-cs"/>
            </a:endParaRPr>
          </a:p>
        </p:txBody>
      </p:sp>
      <p:sp>
        <p:nvSpPr>
          <p:cNvPr id="47107" name="Rectangle 2"/>
          <p:cNvSpPr>
            <a:spLocks noGrp="1" noRot="1" noChangeAspect="1" noChangeArrowheads="1" noTextEdit="1"/>
          </p:cNvSpPr>
          <p:nvPr>
            <p:ph type="sldImg"/>
          </p:nvPr>
        </p:nvSpPr>
        <p:spPr>
          <a:xfrm>
            <a:off x="1101725" y="1241425"/>
            <a:ext cx="4465638" cy="3349625"/>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16251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1101725" y="1241425"/>
            <a:ext cx="4465638" cy="3349625"/>
          </a:xfrm>
          <a:ln/>
        </p:spPr>
      </p:sp>
      <p:sp>
        <p:nvSpPr>
          <p:cNvPr id="481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b="1">
                <a:solidFill>
                  <a:schemeClr val="tx2"/>
                </a:solidFill>
                <a:latin typeface="Comic Sans MS" pitchFamily="66" charset="0"/>
              </a:defRPr>
            </a:lvl1pPr>
            <a:lvl2pPr marL="736050" indent="-283095" eaLnBrk="0" hangingPunct="0">
              <a:defRPr sz="2800" b="1">
                <a:solidFill>
                  <a:schemeClr val="tx2"/>
                </a:solidFill>
                <a:latin typeface="Comic Sans MS" pitchFamily="66" charset="0"/>
              </a:defRPr>
            </a:lvl2pPr>
            <a:lvl3pPr marL="1132384" indent="-226477" eaLnBrk="0" hangingPunct="0">
              <a:defRPr sz="2800" b="1">
                <a:solidFill>
                  <a:schemeClr val="tx2"/>
                </a:solidFill>
                <a:latin typeface="Comic Sans MS" pitchFamily="66" charset="0"/>
              </a:defRPr>
            </a:lvl3pPr>
            <a:lvl4pPr marL="1585337" indent="-226477" eaLnBrk="0" hangingPunct="0">
              <a:defRPr sz="2800" b="1">
                <a:solidFill>
                  <a:schemeClr val="tx2"/>
                </a:solidFill>
                <a:latin typeface="Comic Sans MS" pitchFamily="66" charset="0"/>
              </a:defRPr>
            </a:lvl4pPr>
            <a:lvl5pPr marL="2038290" indent="-226477" eaLnBrk="0" hangingPunct="0">
              <a:defRPr sz="2800" b="1">
                <a:solidFill>
                  <a:schemeClr val="tx2"/>
                </a:solidFill>
                <a:latin typeface="Comic Sans MS" pitchFamily="66" charset="0"/>
              </a:defRPr>
            </a:lvl5pPr>
            <a:lvl6pPr marL="2491244" indent="-226477" eaLnBrk="0" fontAlgn="base" hangingPunct="0">
              <a:spcBef>
                <a:spcPct val="50000"/>
              </a:spcBef>
              <a:spcAft>
                <a:spcPct val="0"/>
              </a:spcAft>
              <a:defRPr sz="2800" b="1">
                <a:solidFill>
                  <a:schemeClr val="tx2"/>
                </a:solidFill>
                <a:latin typeface="Comic Sans MS" pitchFamily="66" charset="0"/>
              </a:defRPr>
            </a:lvl6pPr>
            <a:lvl7pPr marL="2944197" indent="-226477" eaLnBrk="0" fontAlgn="base" hangingPunct="0">
              <a:spcBef>
                <a:spcPct val="50000"/>
              </a:spcBef>
              <a:spcAft>
                <a:spcPct val="0"/>
              </a:spcAft>
              <a:defRPr sz="2800" b="1">
                <a:solidFill>
                  <a:schemeClr val="tx2"/>
                </a:solidFill>
                <a:latin typeface="Comic Sans MS" pitchFamily="66" charset="0"/>
              </a:defRPr>
            </a:lvl7pPr>
            <a:lvl8pPr marL="3397151" indent="-226477" eaLnBrk="0" fontAlgn="base" hangingPunct="0">
              <a:spcBef>
                <a:spcPct val="50000"/>
              </a:spcBef>
              <a:spcAft>
                <a:spcPct val="0"/>
              </a:spcAft>
              <a:defRPr sz="2800" b="1">
                <a:solidFill>
                  <a:schemeClr val="tx2"/>
                </a:solidFill>
                <a:latin typeface="Comic Sans MS" pitchFamily="66" charset="0"/>
              </a:defRPr>
            </a:lvl8pPr>
            <a:lvl9pPr marL="3850104" indent="-226477" eaLnBrk="0" fontAlgn="base" hangingPunct="0">
              <a:spcBef>
                <a:spcPct val="50000"/>
              </a:spcBef>
              <a:spcAft>
                <a:spcPct val="0"/>
              </a:spcAft>
              <a:defRPr sz="2800" b="1">
                <a:solidFill>
                  <a:schemeClr val="tx2"/>
                </a:solidFill>
                <a:latin typeface="Comic Sans MS" pitchFamily="66" charset="0"/>
              </a:defRPr>
            </a:lvl9pPr>
          </a:lstStyle>
          <a:p>
            <a:pPr eaLnBrk="1" hangingPunct="1"/>
            <a:fld id="{9ABA7B00-0893-4A9D-BE1C-BE197B61BC67}" type="slidenum">
              <a:rPr lang="en-GB" altLang="en-US" sz="1200" b="0" smtClean="0">
                <a:solidFill>
                  <a:prstClr val="black"/>
                </a:solidFill>
                <a:latin typeface="Times New Roman" pitchFamily="18" charset="0"/>
              </a:rPr>
              <a:pPr eaLnBrk="1" hangingPunct="1"/>
              <a:t>16</a:t>
            </a:fld>
            <a:endParaRPr lang="en-GB" altLang="en-US" sz="1200" b="0" dirty="0" smtClean="0">
              <a:solidFill>
                <a:prstClr val="black"/>
              </a:solidFill>
              <a:latin typeface="Times New Roman" pitchFamily="18" charset="0"/>
            </a:endParaRPr>
          </a:p>
        </p:txBody>
      </p:sp>
    </p:spTree>
    <p:extLst>
      <p:ext uri="{BB962C8B-B14F-4D97-AF65-F5344CB8AC3E}">
        <p14:creationId xmlns:p14="http://schemas.microsoft.com/office/powerpoint/2010/main" val="302216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35498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1740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5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8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35436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38033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88770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23666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62126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4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7233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4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7759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03854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71A66A-6E58-4BAA-94F5-A3269A37F6AE}" type="datetimeFigureOut">
              <a:rPr lang="en-GB" smtClean="0">
                <a:solidFill>
                  <a:prstClr val="black">
                    <a:tint val="75000"/>
                  </a:prstClr>
                </a:solidFill>
              </a:rPr>
              <a:pPr/>
              <a:t>06/03/2019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20F18F-5ADB-4BBB-AA2C-F8DD439DB2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01009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60"/>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67702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35"/>
            <a:ext cx="8229600" cy="113982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600206"/>
            <a:ext cx="4038600" cy="4525963"/>
          </a:xfrm>
        </p:spPr>
        <p:txBody>
          <a:bodyPr/>
          <a:lstStyle/>
          <a:p>
            <a:pPr lvl="0"/>
            <a:endParaRPr lang="en-GB" noProof="0" smtClean="0"/>
          </a:p>
        </p:txBody>
      </p:sp>
      <p:sp>
        <p:nvSpPr>
          <p:cNvPr id="5" name="Rectangle 69"/>
          <p:cNvSpPr>
            <a:spLocks noGrp="1" noChangeArrowheads="1"/>
          </p:cNvSpPr>
          <p:nvPr>
            <p:ph type="dt" sz="half" idx="10"/>
          </p:nvPr>
        </p:nvSpPr>
        <p:spPr>
          <a:ln/>
        </p:spPr>
        <p:txBody>
          <a:bodyPr/>
          <a:lstStyle>
            <a:lvl1pPr>
              <a:defRPr/>
            </a:lvl1pPr>
          </a:lstStyle>
          <a:p>
            <a:pPr>
              <a:defRPr/>
            </a:pPr>
            <a:endParaRPr lang="en-GB">
              <a:solidFill>
                <a:prstClr val="black">
                  <a:tint val="75000"/>
                </a:prstClr>
              </a:solidFill>
            </a:endParaRPr>
          </a:p>
        </p:txBody>
      </p:sp>
      <p:sp>
        <p:nvSpPr>
          <p:cNvPr id="6" name="Rectangle 70"/>
          <p:cNvSpPr>
            <a:spLocks noGrp="1" noChangeArrowheads="1"/>
          </p:cNvSpPr>
          <p:nvPr>
            <p:ph type="ftr" sz="quarter" idx="11"/>
          </p:nvPr>
        </p:nvSpPr>
        <p:spPr>
          <a:ln/>
        </p:spPr>
        <p:txBody>
          <a:bodyPr/>
          <a:lstStyle>
            <a:lvl1pPr>
              <a:defRPr/>
            </a:lvl1pPr>
          </a:lstStyle>
          <a:p>
            <a:pPr>
              <a:defRPr/>
            </a:pPr>
            <a:endParaRPr lang="en-GB">
              <a:solidFill>
                <a:prstClr val="black">
                  <a:tint val="75000"/>
                </a:prstClr>
              </a:solidFill>
            </a:endParaRPr>
          </a:p>
        </p:txBody>
      </p:sp>
      <p:sp>
        <p:nvSpPr>
          <p:cNvPr id="7" name="Rectangle 71"/>
          <p:cNvSpPr>
            <a:spLocks noGrp="1" noChangeArrowheads="1"/>
          </p:cNvSpPr>
          <p:nvPr>
            <p:ph type="sldNum" sz="quarter" idx="12"/>
          </p:nvPr>
        </p:nvSpPr>
        <p:spPr>
          <a:ln/>
        </p:spPr>
        <p:txBody>
          <a:bodyPr/>
          <a:lstStyle>
            <a:lvl1pPr>
              <a:defRPr/>
            </a:lvl1pPr>
          </a:lstStyle>
          <a:p>
            <a:fld id="{04A9A125-2832-4B56-BF6E-973B68F56EE1}" type="slidenum">
              <a:rPr lang="en-GB" altLang="en-US">
                <a:solidFill>
                  <a:prstClr val="black">
                    <a:tint val="75000"/>
                  </a:prstClr>
                </a:solidFill>
              </a:rPr>
              <a:pPr/>
              <a:t>‹#›</a:t>
            </a:fld>
            <a:endParaRPr lang="en-GB" altLang="en-US">
              <a:solidFill>
                <a:prstClr val="black">
                  <a:tint val="75000"/>
                </a:prstClr>
              </a:solidFill>
            </a:endParaRPr>
          </a:p>
        </p:txBody>
      </p:sp>
    </p:spTree>
    <p:extLst>
      <p:ext uri="{BB962C8B-B14F-4D97-AF65-F5344CB8AC3E}">
        <p14:creationId xmlns:p14="http://schemas.microsoft.com/office/powerpoint/2010/main" val="823575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7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CE71A66A-6E58-4BAA-94F5-A3269A37F6AE}" type="datetimeFigureOut">
              <a:rPr lang="en-GB" b="0" smtClean="0">
                <a:solidFill>
                  <a:prstClr val="black">
                    <a:tint val="75000"/>
                  </a:prstClr>
                </a:solidFill>
                <a:latin typeface="Calibri"/>
              </a:rPr>
              <a:pPr eaLnBrk="1" fontAlgn="auto" hangingPunct="1">
                <a:spcBef>
                  <a:spcPts val="0"/>
                </a:spcBef>
                <a:spcAft>
                  <a:spcPts val="0"/>
                </a:spcAft>
              </a:pPr>
              <a:t>06/03/2019</a:t>
            </a:fld>
            <a:endParaRPr lang="en-GB" b="0">
              <a:solidFill>
                <a:prstClr val="black">
                  <a:tint val="75000"/>
                </a:prstClr>
              </a:solidFill>
              <a:latin typeface="Calibri"/>
            </a:endParaRPr>
          </a:p>
        </p:txBody>
      </p:sp>
      <p:sp>
        <p:nvSpPr>
          <p:cNvPr id="5" name="Footer Placeholder 4"/>
          <p:cNvSpPr>
            <a:spLocks noGrp="1"/>
          </p:cNvSpPr>
          <p:nvPr>
            <p:ph type="ftr" sz="quarter" idx="3"/>
          </p:nvPr>
        </p:nvSpPr>
        <p:spPr>
          <a:xfrm>
            <a:off x="3028950" y="635637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b="0">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7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620F18F-5ADB-4BBB-AA2C-F8DD439DB2FE}" type="slidenum">
              <a:rPr lang="en-GB" b="0" smtClean="0">
                <a:solidFill>
                  <a:prstClr val="black">
                    <a:tint val="75000"/>
                  </a:prstClr>
                </a:solidFill>
                <a:latin typeface="Calibri"/>
              </a:rPr>
              <a:pPr eaLnBrk="1" fontAlgn="auto" hangingPunct="1">
                <a:spcBef>
                  <a:spcPts val="0"/>
                </a:spcBef>
                <a:spcAft>
                  <a:spcPts val="0"/>
                </a:spcAft>
              </a:pPr>
              <a:t>‹#›</a:t>
            </a:fld>
            <a:endParaRPr lang="en-GB" b="0">
              <a:solidFill>
                <a:prstClr val="black">
                  <a:tint val="75000"/>
                </a:prstClr>
              </a:solidFill>
              <a:latin typeface="Calibri"/>
            </a:endParaRPr>
          </a:p>
        </p:txBody>
      </p:sp>
    </p:spTree>
    <p:extLst>
      <p:ext uri="{BB962C8B-B14F-4D97-AF65-F5344CB8AC3E}">
        <p14:creationId xmlns:p14="http://schemas.microsoft.com/office/powerpoint/2010/main" val="99881307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Questions: Due 21/2/19</a:t>
            </a:r>
            <a:endParaRPr lang="en-GB" dirty="0"/>
          </a:p>
        </p:txBody>
      </p:sp>
      <p:sp>
        <p:nvSpPr>
          <p:cNvPr id="3" name="Content Placeholder 2"/>
          <p:cNvSpPr>
            <a:spLocks noGrp="1"/>
          </p:cNvSpPr>
          <p:nvPr>
            <p:ph idx="1"/>
          </p:nvPr>
        </p:nvSpPr>
        <p:spPr>
          <a:xfrm>
            <a:off x="457200" y="1600200"/>
            <a:ext cx="8229600" cy="4709120"/>
          </a:xfrm>
          <a:solidFill>
            <a:schemeClr val="bg1"/>
          </a:solidFill>
          <a:ln>
            <a:solidFill>
              <a:schemeClr val="tx1"/>
            </a:solidFill>
          </a:ln>
        </p:spPr>
        <p:txBody>
          <a:bodyPr/>
          <a:lstStyle/>
          <a:p>
            <a:r>
              <a:rPr lang="en-GB" dirty="0" smtClean="0"/>
              <a:t>Explain how different factors have contributed to the formation and characteristics of a brown earth soil (10).</a:t>
            </a:r>
          </a:p>
          <a:p>
            <a:r>
              <a:rPr lang="en-GB" dirty="0"/>
              <a:t>Explain how different factors have contributed to the formation and characteristics of a </a:t>
            </a:r>
            <a:r>
              <a:rPr lang="en-GB" dirty="0" err="1" smtClean="0"/>
              <a:t>gley</a:t>
            </a:r>
            <a:r>
              <a:rPr lang="en-GB" dirty="0" smtClean="0"/>
              <a:t> soil </a:t>
            </a:r>
            <a:r>
              <a:rPr lang="en-GB" dirty="0"/>
              <a:t>(10</a:t>
            </a:r>
            <a:r>
              <a:rPr lang="en-GB" dirty="0" smtClean="0"/>
              <a:t>).</a:t>
            </a:r>
          </a:p>
          <a:p>
            <a:r>
              <a:rPr lang="en-GB" dirty="0" smtClean="0"/>
              <a:t>Draw a fully annotated soil profile of a </a:t>
            </a:r>
            <a:r>
              <a:rPr lang="en-GB" dirty="0" err="1" smtClean="0"/>
              <a:t>podzol</a:t>
            </a:r>
            <a:r>
              <a:rPr lang="en-GB" dirty="0" smtClean="0"/>
              <a:t> soil to show its main characteristics (8).</a:t>
            </a:r>
            <a:endParaRPr lang="en-GB" dirty="0"/>
          </a:p>
          <a:p>
            <a:endParaRPr lang="en-GB" dirty="0" smtClean="0"/>
          </a:p>
          <a:p>
            <a:endParaRPr lang="en-GB" dirty="0"/>
          </a:p>
        </p:txBody>
      </p:sp>
    </p:spTree>
    <p:extLst>
      <p:ext uri="{BB962C8B-B14F-4D97-AF65-F5344CB8AC3E}">
        <p14:creationId xmlns:p14="http://schemas.microsoft.com/office/powerpoint/2010/main" val="1517070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FFFFFF"/>
          </a:solidFill>
          <a:ln>
            <a:solidFill>
              <a:schemeClr val="tx1"/>
            </a:solidFill>
          </a:ln>
        </p:spPr>
        <p:txBody>
          <a:bodyPr/>
          <a:lstStyle/>
          <a:p>
            <a:r>
              <a:rPr lang="en-US" dirty="0" smtClean="0"/>
              <a:t>Practice Question (2018 past paper)</a:t>
            </a:r>
            <a:endParaRPr lang="en-US" dirty="0"/>
          </a:p>
        </p:txBody>
      </p:sp>
      <p:pic>
        <p:nvPicPr>
          <p:cNvPr id="2" name="Picture 1"/>
          <p:cNvPicPr>
            <a:picLocks noChangeAspect="1"/>
          </p:cNvPicPr>
          <p:nvPr/>
        </p:nvPicPr>
        <p:blipFill>
          <a:blip r:embed="rId2"/>
          <a:stretch>
            <a:fillRect/>
          </a:stretch>
        </p:blipFill>
        <p:spPr>
          <a:xfrm>
            <a:off x="0" y="0"/>
            <a:ext cx="9144000" cy="3240360"/>
          </a:xfrm>
          <a:prstGeom prst="rect">
            <a:avLst/>
          </a:prstGeom>
        </p:spPr>
      </p:pic>
      <p:sp>
        <p:nvSpPr>
          <p:cNvPr id="5" name="TextBox 4"/>
          <p:cNvSpPr txBox="1"/>
          <p:nvPr/>
        </p:nvSpPr>
        <p:spPr>
          <a:xfrm>
            <a:off x="8756073" y="2204864"/>
            <a:ext cx="658416" cy="646331"/>
          </a:xfrm>
          <a:prstGeom prst="rect">
            <a:avLst/>
          </a:prstGeom>
          <a:noFill/>
        </p:spPr>
        <p:txBody>
          <a:bodyPr wrap="square" rtlCol="0">
            <a:spAutoFit/>
          </a:bodyPr>
          <a:lstStyle/>
          <a:p>
            <a:r>
              <a:rPr lang="en-GB" dirty="0" smtClean="0"/>
              <a:t>6</a:t>
            </a:r>
            <a:endParaRPr lang="en-GB" dirty="0"/>
          </a:p>
        </p:txBody>
      </p:sp>
      <p:pic>
        <p:nvPicPr>
          <p:cNvPr id="3" name="Picture 2"/>
          <p:cNvPicPr>
            <a:picLocks noChangeAspect="1"/>
          </p:cNvPicPr>
          <p:nvPr/>
        </p:nvPicPr>
        <p:blipFill>
          <a:blip r:embed="rId3"/>
          <a:stretch>
            <a:fillRect/>
          </a:stretch>
        </p:blipFill>
        <p:spPr>
          <a:xfrm>
            <a:off x="0" y="3240360"/>
            <a:ext cx="9144000" cy="3133616"/>
          </a:xfrm>
          <a:prstGeom prst="rect">
            <a:avLst/>
          </a:prstGeom>
        </p:spPr>
      </p:pic>
    </p:spTree>
    <p:extLst>
      <p:ext uri="{BB962C8B-B14F-4D97-AF65-F5344CB8AC3E}">
        <p14:creationId xmlns:p14="http://schemas.microsoft.com/office/powerpoint/2010/main" val="2102329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44" y="303626"/>
            <a:ext cx="9140843" cy="6309320"/>
          </a:xfrm>
          <a:prstGeom prst="rect">
            <a:avLst/>
          </a:prstGeom>
        </p:spPr>
      </p:pic>
    </p:spTree>
    <p:extLst>
      <p:ext uri="{BB962C8B-B14F-4D97-AF65-F5344CB8AC3E}">
        <p14:creationId xmlns:p14="http://schemas.microsoft.com/office/powerpoint/2010/main" val="1139269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Hydrographs</a:t>
            </a:r>
            <a:endParaRPr lang="en-GB" dirty="0"/>
          </a:p>
        </p:txBody>
      </p:sp>
      <p:pic>
        <p:nvPicPr>
          <p:cNvPr id="4" name="Picture 3"/>
          <p:cNvPicPr>
            <a:picLocks noChangeAspect="1"/>
          </p:cNvPicPr>
          <p:nvPr/>
        </p:nvPicPr>
        <p:blipFill>
          <a:blip r:embed="rId2"/>
          <a:stretch>
            <a:fillRect/>
          </a:stretch>
        </p:blipFill>
        <p:spPr>
          <a:xfrm>
            <a:off x="1907704" y="1556792"/>
            <a:ext cx="4789396" cy="4970438"/>
          </a:xfrm>
          <a:prstGeom prst="rect">
            <a:avLst/>
          </a:prstGeom>
        </p:spPr>
      </p:pic>
    </p:spTree>
    <p:extLst>
      <p:ext uri="{BB962C8B-B14F-4D97-AF65-F5344CB8AC3E}">
        <p14:creationId xmlns:p14="http://schemas.microsoft.com/office/powerpoint/2010/main" val="1488259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are hydrographs?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800" dirty="0" smtClean="0"/>
              <a:t>RIVERS ARE CONSTANTLY CHANGING!</a:t>
            </a:r>
          </a:p>
          <a:p>
            <a:r>
              <a:rPr lang="en-GB" sz="2800" dirty="0" smtClean="0"/>
              <a:t>Discharge </a:t>
            </a:r>
            <a:r>
              <a:rPr lang="en-GB" sz="2800" dirty="0"/>
              <a:t>= amount of water in a channel at a given time (measured in </a:t>
            </a:r>
            <a:r>
              <a:rPr lang="en-GB" sz="2800" dirty="0" err="1"/>
              <a:t>cumecs</a:t>
            </a:r>
            <a:r>
              <a:rPr lang="en-GB" sz="2800" dirty="0"/>
              <a:t> – cubic metres per second).</a:t>
            </a:r>
          </a:p>
          <a:p>
            <a:r>
              <a:rPr lang="en-GB" sz="2800" dirty="0"/>
              <a:t>When rainfall increases, so will the level and discharge of the river.</a:t>
            </a:r>
          </a:p>
          <a:p>
            <a:r>
              <a:rPr lang="en-GB" sz="2800" dirty="0"/>
              <a:t>The </a:t>
            </a:r>
            <a:r>
              <a:rPr lang="en-GB" sz="2800" dirty="0" smtClean="0"/>
              <a:t>relationship between </a:t>
            </a:r>
            <a:r>
              <a:rPr lang="en-GB" sz="2800" dirty="0"/>
              <a:t>precipitation and the level of a river is illustrated by a flood (storm) hydrograph – shows whether river has high or low flood risk.</a:t>
            </a:r>
          </a:p>
          <a:p>
            <a:endParaRPr lang="en-GB" dirty="0"/>
          </a:p>
        </p:txBody>
      </p:sp>
    </p:spTree>
    <p:extLst>
      <p:ext uri="{BB962C8B-B14F-4D97-AF65-F5344CB8AC3E}">
        <p14:creationId xmlns:p14="http://schemas.microsoft.com/office/powerpoint/2010/main" val="3978169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969" y="-29166"/>
            <a:ext cx="9155665" cy="6887166"/>
          </a:xfrm>
          <a:prstGeom prst="rect">
            <a:avLst/>
          </a:prstGeom>
        </p:spPr>
      </p:pic>
    </p:spTree>
    <p:extLst>
      <p:ext uri="{BB962C8B-B14F-4D97-AF65-F5344CB8AC3E}">
        <p14:creationId xmlns:p14="http://schemas.microsoft.com/office/powerpoint/2010/main" val="2680593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2"/>
          <p:cNvGrpSpPr>
            <a:grpSpLocks/>
          </p:cNvGrpSpPr>
          <p:nvPr/>
        </p:nvGrpSpPr>
        <p:grpSpPr bwMode="auto">
          <a:xfrm>
            <a:off x="2173288" y="5067300"/>
            <a:ext cx="5562600" cy="1143000"/>
            <a:chOff x="1369" y="3192"/>
            <a:chExt cx="3504" cy="720"/>
          </a:xfrm>
        </p:grpSpPr>
        <p:sp>
          <p:nvSpPr>
            <p:cNvPr id="7182" name="Freeform 3"/>
            <p:cNvSpPr>
              <a:spLocks/>
            </p:cNvSpPr>
            <p:nvPr/>
          </p:nvSpPr>
          <p:spPr bwMode="auto">
            <a:xfrm>
              <a:off x="1561" y="3192"/>
              <a:ext cx="2888" cy="1"/>
            </a:xfrm>
            <a:custGeom>
              <a:avLst/>
              <a:gdLst>
                <a:gd name="T0" fmla="*/ 0 w 2888"/>
                <a:gd name="T1" fmla="*/ 0 h 1"/>
                <a:gd name="T2" fmla="*/ 2888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3" name="Line 18"/>
            <p:cNvSpPr>
              <a:spLocks noChangeShapeType="1"/>
            </p:cNvSpPr>
            <p:nvPr/>
          </p:nvSpPr>
          <p:spPr bwMode="auto">
            <a:xfrm>
              <a:off x="1513" y="3192"/>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4" name="Line 19"/>
            <p:cNvSpPr>
              <a:spLocks noChangeShapeType="1"/>
            </p:cNvSpPr>
            <p:nvPr/>
          </p:nvSpPr>
          <p:spPr bwMode="auto">
            <a:xfrm rot="-5400000">
              <a:off x="153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5" name="Line 20"/>
            <p:cNvSpPr>
              <a:spLocks noChangeShapeType="1"/>
            </p:cNvSpPr>
            <p:nvPr/>
          </p:nvSpPr>
          <p:spPr bwMode="auto">
            <a:xfrm rot="-5400000">
              <a:off x="201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6" name="Line 21"/>
            <p:cNvSpPr>
              <a:spLocks noChangeShapeType="1"/>
            </p:cNvSpPr>
            <p:nvPr/>
          </p:nvSpPr>
          <p:spPr bwMode="auto">
            <a:xfrm rot="-5400000">
              <a:off x="249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7" name="Line 22"/>
            <p:cNvSpPr>
              <a:spLocks noChangeShapeType="1"/>
            </p:cNvSpPr>
            <p:nvPr/>
          </p:nvSpPr>
          <p:spPr bwMode="auto">
            <a:xfrm rot="-5400000">
              <a:off x="297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8" name="Line 23"/>
            <p:cNvSpPr>
              <a:spLocks noChangeShapeType="1"/>
            </p:cNvSpPr>
            <p:nvPr/>
          </p:nvSpPr>
          <p:spPr bwMode="auto">
            <a:xfrm rot="-5400000">
              <a:off x="345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89" name="Line 24"/>
            <p:cNvSpPr>
              <a:spLocks noChangeShapeType="1"/>
            </p:cNvSpPr>
            <p:nvPr/>
          </p:nvSpPr>
          <p:spPr bwMode="auto">
            <a:xfrm rot="-5400000">
              <a:off x="3985"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90" name="Line 25"/>
            <p:cNvSpPr>
              <a:spLocks noChangeShapeType="1"/>
            </p:cNvSpPr>
            <p:nvPr/>
          </p:nvSpPr>
          <p:spPr bwMode="auto">
            <a:xfrm rot="-5400000">
              <a:off x="4417" y="3216"/>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91" name="Text Box 26"/>
            <p:cNvSpPr txBox="1">
              <a:spLocks noChangeArrowheads="1"/>
            </p:cNvSpPr>
            <p:nvPr/>
          </p:nvSpPr>
          <p:spPr bwMode="auto">
            <a:xfrm>
              <a:off x="1369" y="3240"/>
              <a:ext cx="350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0       12     24    36    48     30    72</a:t>
              </a:r>
            </a:p>
          </p:txBody>
        </p:sp>
        <p:sp>
          <p:nvSpPr>
            <p:cNvPr id="7192" name="Text Box 27"/>
            <p:cNvSpPr txBox="1">
              <a:spLocks noChangeArrowheads="1"/>
            </p:cNvSpPr>
            <p:nvPr/>
          </p:nvSpPr>
          <p:spPr bwMode="auto">
            <a:xfrm>
              <a:off x="1513" y="3624"/>
              <a:ext cx="297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grpSp>
      <p:grpSp>
        <p:nvGrpSpPr>
          <p:cNvPr id="3" name="Group 51"/>
          <p:cNvGrpSpPr>
            <a:grpSpLocks/>
          </p:cNvGrpSpPr>
          <p:nvPr/>
        </p:nvGrpSpPr>
        <p:grpSpPr bwMode="auto">
          <a:xfrm>
            <a:off x="1403351" y="1117600"/>
            <a:ext cx="1076326" cy="3949700"/>
            <a:chOff x="884" y="704"/>
            <a:chExt cx="678" cy="2488"/>
          </a:xfrm>
        </p:grpSpPr>
        <p:sp>
          <p:nvSpPr>
            <p:cNvPr id="7174" name="Freeform 2"/>
            <p:cNvSpPr>
              <a:spLocks/>
            </p:cNvSpPr>
            <p:nvPr/>
          </p:nvSpPr>
          <p:spPr bwMode="auto">
            <a:xfrm>
              <a:off x="1561" y="704"/>
              <a:ext cx="1" cy="2488"/>
            </a:xfrm>
            <a:custGeom>
              <a:avLst/>
              <a:gdLst>
                <a:gd name="T0" fmla="*/ 0 w 1"/>
                <a:gd name="T1" fmla="*/ 0 h 2488"/>
                <a:gd name="T2" fmla="*/ 1 w 1"/>
                <a:gd name="T3" fmla="*/ 2488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75" name="Line 10"/>
            <p:cNvSpPr>
              <a:spLocks noChangeShapeType="1"/>
            </p:cNvSpPr>
            <p:nvPr/>
          </p:nvSpPr>
          <p:spPr bwMode="auto">
            <a:xfrm>
              <a:off x="1513" y="2472"/>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76" name="Line 11"/>
            <p:cNvSpPr>
              <a:spLocks noChangeShapeType="1"/>
            </p:cNvSpPr>
            <p:nvPr/>
          </p:nvSpPr>
          <p:spPr bwMode="auto">
            <a:xfrm>
              <a:off x="1513" y="1032"/>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77" name="Line 12"/>
            <p:cNvSpPr>
              <a:spLocks noChangeShapeType="1"/>
            </p:cNvSpPr>
            <p:nvPr/>
          </p:nvSpPr>
          <p:spPr bwMode="auto">
            <a:xfrm>
              <a:off x="1513" y="1752"/>
              <a:ext cx="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endParaRPr>
            </a:p>
          </p:txBody>
        </p:sp>
        <p:sp>
          <p:nvSpPr>
            <p:cNvPr id="7178" name="Text Box 28"/>
            <p:cNvSpPr txBox="1">
              <a:spLocks noChangeArrowheads="1"/>
            </p:cNvSpPr>
            <p:nvPr/>
          </p:nvSpPr>
          <p:spPr bwMode="auto">
            <a:xfrm>
              <a:off x="1273" y="888"/>
              <a:ext cx="24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3</a:t>
              </a:r>
            </a:p>
          </p:txBody>
        </p:sp>
        <p:sp>
          <p:nvSpPr>
            <p:cNvPr id="7179" name="Text Box 29"/>
            <p:cNvSpPr txBox="1">
              <a:spLocks noChangeArrowheads="1"/>
            </p:cNvSpPr>
            <p:nvPr/>
          </p:nvSpPr>
          <p:spPr bwMode="auto">
            <a:xfrm>
              <a:off x="1273" y="1608"/>
              <a:ext cx="24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2</a:t>
              </a:r>
            </a:p>
          </p:txBody>
        </p:sp>
        <p:sp>
          <p:nvSpPr>
            <p:cNvPr id="7180" name="Text Box 30"/>
            <p:cNvSpPr txBox="1">
              <a:spLocks noChangeArrowheads="1"/>
            </p:cNvSpPr>
            <p:nvPr/>
          </p:nvSpPr>
          <p:spPr bwMode="auto">
            <a:xfrm>
              <a:off x="1273" y="2328"/>
              <a:ext cx="24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1</a:t>
              </a:r>
            </a:p>
          </p:txBody>
        </p:sp>
        <p:sp>
          <p:nvSpPr>
            <p:cNvPr id="7181" name="Text Box 31"/>
            <p:cNvSpPr txBox="1">
              <a:spLocks noChangeArrowheads="1"/>
            </p:cNvSpPr>
            <p:nvPr/>
          </p:nvSpPr>
          <p:spPr bwMode="auto">
            <a:xfrm rot="16200000">
              <a:off x="166" y="1988"/>
              <a:ext cx="172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dirty="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/s)</a:t>
              </a:r>
            </a:p>
          </p:txBody>
        </p:sp>
      </p:grpSp>
    </p:spTree>
    <p:extLst>
      <p:ext uri="{BB962C8B-B14F-4D97-AF65-F5344CB8AC3E}">
        <p14:creationId xmlns:p14="http://schemas.microsoft.com/office/powerpoint/2010/main" val="331345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3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195"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33797"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33798"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33799"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8199"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0"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1"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2"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3"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4"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5"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6"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7"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8"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09"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0"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1"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2"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3"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4"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8215"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8216"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8217"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8218"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8219"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8220"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dirty="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8221"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8222"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8223"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8224"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33843" name="Text Box 51"/>
          <p:cNvSpPr txBox="1">
            <a:spLocks noChangeArrowheads="1"/>
          </p:cNvSpPr>
          <p:nvPr/>
        </p:nvSpPr>
        <p:spPr bwMode="auto">
          <a:xfrm>
            <a:off x="5791200" y="914423"/>
            <a:ext cx="28194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ED7D31"/>
                </a:solidFill>
                <a:effectLst/>
                <a:uLnTx/>
                <a:uFillTx/>
                <a:latin typeface="Century Gothic" panose="020B0502020202020204" pitchFamily="34" charset="0"/>
                <a:ea typeface="MS PGothic" pitchFamily="34" charset="-128"/>
                <a:cs typeface="+mn-cs"/>
              </a:rPr>
              <a:t>Rainfall shown in mm, as a bar graph</a:t>
            </a:r>
            <a:r>
              <a:rPr kumimoji="0" lang="en-GB" altLang="en-US" sz="2800" b="1" i="0" u="none" strike="noStrike" kern="1200" cap="none" spc="0" normalizeH="0" baseline="0" noProof="0">
                <a:ln>
                  <a:noFill/>
                </a:ln>
                <a:solidFill>
                  <a:srgbClr val="44546A"/>
                </a:solidFill>
                <a:effectLst/>
                <a:uLnTx/>
                <a:uFillTx/>
                <a:latin typeface="Century Gothic" panose="020B0502020202020204" pitchFamily="34" charset="0"/>
                <a:ea typeface="MS PGothic" pitchFamily="34" charset="-128"/>
                <a:cs typeface="+mn-cs"/>
              </a:rPr>
              <a:t> </a:t>
            </a:r>
          </a:p>
        </p:txBody>
      </p:sp>
    </p:spTree>
    <p:extLst>
      <p:ext uri="{BB962C8B-B14F-4D97-AF65-F5344CB8AC3E}">
        <p14:creationId xmlns:p14="http://schemas.microsoft.com/office/powerpoint/2010/main" val="2916654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grpId="0" nodeType="afterEffect">
                                  <p:stCondLst>
                                    <p:cond delay="0"/>
                                  </p:stCondLst>
                                  <p:childTnLst>
                                    <p:set>
                                      <p:cBhvr>
                                        <p:cTn id="6" dur="1" fill="hold">
                                          <p:stCondLst>
                                            <p:cond delay="0"/>
                                          </p:stCondLst>
                                        </p:cTn>
                                        <p:tgtEl>
                                          <p:spTgt spid="33797"/>
                                        </p:tgtEl>
                                        <p:attrNameLst>
                                          <p:attrName>style.visibility</p:attrName>
                                        </p:attrNameLst>
                                      </p:cBhvr>
                                      <p:to>
                                        <p:strVal val="visible"/>
                                      </p:to>
                                    </p:set>
                                    <p:anim calcmode="lin" valueType="num">
                                      <p:cBhvr>
                                        <p:cTn id="7" dur="500" fill="hold"/>
                                        <p:tgtEl>
                                          <p:spTgt spid="33797"/>
                                        </p:tgtEl>
                                        <p:attrNameLst>
                                          <p:attrName>ppt_x</p:attrName>
                                        </p:attrNameLst>
                                      </p:cBhvr>
                                      <p:tavLst>
                                        <p:tav tm="0">
                                          <p:val>
                                            <p:strVal val="#ppt_x"/>
                                          </p:val>
                                        </p:tav>
                                        <p:tav tm="100000">
                                          <p:val>
                                            <p:strVal val="#ppt_x"/>
                                          </p:val>
                                        </p:tav>
                                      </p:tavLst>
                                    </p:anim>
                                    <p:anim calcmode="lin" valueType="num">
                                      <p:cBhvr>
                                        <p:cTn id="8" dur="500" fill="hold"/>
                                        <p:tgtEl>
                                          <p:spTgt spid="33797"/>
                                        </p:tgtEl>
                                        <p:attrNameLst>
                                          <p:attrName>ppt_y</p:attrName>
                                        </p:attrNameLst>
                                      </p:cBhvr>
                                      <p:tavLst>
                                        <p:tav tm="0">
                                          <p:val>
                                            <p:strVal val="#ppt_y+#ppt_h/2"/>
                                          </p:val>
                                        </p:tav>
                                        <p:tav tm="100000">
                                          <p:val>
                                            <p:strVal val="#ppt_y"/>
                                          </p:val>
                                        </p:tav>
                                      </p:tavLst>
                                    </p:anim>
                                    <p:anim calcmode="lin" valueType="num">
                                      <p:cBhvr>
                                        <p:cTn id="9" dur="500" fill="hold"/>
                                        <p:tgtEl>
                                          <p:spTgt spid="33797"/>
                                        </p:tgtEl>
                                        <p:attrNameLst>
                                          <p:attrName>ppt_w</p:attrName>
                                        </p:attrNameLst>
                                      </p:cBhvr>
                                      <p:tavLst>
                                        <p:tav tm="0">
                                          <p:val>
                                            <p:strVal val="#ppt_w"/>
                                          </p:val>
                                        </p:tav>
                                        <p:tav tm="100000">
                                          <p:val>
                                            <p:strVal val="#ppt_w"/>
                                          </p:val>
                                        </p:tav>
                                      </p:tavLst>
                                    </p:anim>
                                    <p:anim calcmode="lin" valueType="num">
                                      <p:cBhvr>
                                        <p:cTn id="10" dur="500" fill="hold"/>
                                        <p:tgtEl>
                                          <p:spTgt spid="33797"/>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7" presetClass="entr" presetSubtype="4" fill="hold" grpId="0" nodeType="afterEffect">
                                  <p:stCondLst>
                                    <p:cond delay="1000"/>
                                  </p:stCondLst>
                                  <p:childTnLst>
                                    <p:set>
                                      <p:cBhvr>
                                        <p:cTn id="13" dur="1" fill="hold">
                                          <p:stCondLst>
                                            <p:cond delay="0"/>
                                          </p:stCondLst>
                                        </p:cTn>
                                        <p:tgtEl>
                                          <p:spTgt spid="33798"/>
                                        </p:tgtEl>
                                        <p:attrNameLst>
                                          <p:attrName>style.visibility</p:attrName>
                                        </p:attrNameLst>
                                      </p:cBhvr>
                                      <p:to>
                                        <p:strVal val="visible"/>
                                      </p:to>
                                    </p:set>
                                    <p:anim calcmode="lin" valueType="num">
                                      <p:cBhvr>
                                        <p:cTn id="14" dur="500" fill="hold"/>
                                        <p:tgtEl>
                                          <p:spTgt spid="33798"/>
                                        </p:tgtEl>
                                        <p:attrNameLst>
                                          <p:attrName>ppt_x</p:attrName>
                                        </p:attrNameLst>
                                      </p:cBhvr>
                                      <p:tavLst>
                                        <p:tav tm="0">
                                          <p:val>
                                            <p:strVal val="#ppt_x"/>
                                          </p:val>
                                        </p:tav>
                                        <p:tav tm="100000">
                                          <p:val>
                                            <p:strVal val="#ppt_x"/>
                                          </p:val>
                                        </p:tav>
                                      </p:tavLst>
                                    </p:anim>
                                    <p:anim calcmode="lin" valueType="num">
                                      <p:cBhvr>
                                        <p:cTn id="15" dur="500" fill="hold"/>
                                        <p:tgtEl>
                                          <p:spTgt spid="33798"/>
                                        </p:tgtEl>
                                        <p:attrNameLst>
                                          <p:attrName>ppt_y</p:attrName>
                                        </p:attrNameLst>
                                      </p:cBhvr>
                                      <p:tavLst>
                                        <p:tav tm="0">
                                          <p:val>
                                            <p:strVal val="#ppt_y+#ppt_h/2"/>
                                          </p:val>
                                        </p:tav>
                                        <p:tav tm="100000">
                                          <p:val>
                                            <p:strVal val="#ppt_y"/>
                                          </p:val>
                                        </p:tav>
                                      </p:tavLst>
                                    </p:anim>
                                    <p:anim calcmode="lin" valueType="num">
                                      <p:cBhvr>
                                        <p:cTn id="16" dur="500" fill="hold"/>
                                        <p:tgtEl>
                                          <p:spTgt spid="33798"/>
                                        </p:tgtEl>
                                        <p:attrNameLst>
                                          <p:attrName>ppt_w</p:attrName>
                                        </p:attrNameLst>
                                      </p:cBhvr>
                                      <p:tavLst>
                                        <p:tav tm="0">
                                          <p:val>
                                            <p:strVal val="#ppt_w"/>
                                          </p:val>
                                        </p:tav>
                                        <p:tav tm="100000">
                                          <p:val>
                                            <p:strVal val="#ppt_w"/>
                                          </p:val>
                                        </p:tav>
                                      </p:tavLst>
                                    </p:anim>
                                    <p:anim calcmode="lin" valueType="num">
                                      <p:cBhvr>
                                        <p:cTn id="17" dur="500" fill="hold"/>
                                        <p:tgtEl>
                                          <p:spTgt spid="33798"/>
                                        </p:tgtEl>
                                        <p:attrNameLst>
                                          <p:attrName>ppt_h</p:attrName>
                                        </p:attrNameLst>
                                      </p:cBhvr>
                                      <p:tavLst>
                                        <p:tav tm="0">
                                          <p:val>
                                            <p:fltVal val="0"/>
                                          </p:val>
                                        </p:tav>
                                        <p:tav tm="100000">
                                          <p:val>
                                            <p:strVal val="#ppt_h"/>
                                          </p:val>
                                        </p:tav>
                                      </p:tavLst>
                                    </p:anim>
                                  </p:childTnLst>
                                </p:cTn>
                              </p:par>
                            </p:childTnLst>
                          </p:cTn>
                        </p:par>
                        <p:par>
                          <p:cTn id="18" fill="hold" nodeType="afterGroup">
                            <p:stCondLst>
                              <p:cond delay="2000"/>
                            </p:stCondLst>
                            <p:childTnLst>
                              <p:par>
                                <p:cTn id="19" presetID="17" presetClass="entr" presetSubtype="4" fill="hold" grpId="0" nodeType="afterEffect">
                                  <p:stCondLst>
                                    <p:cond delay="1000"/>
                                  </p:stCondLst>
                                  <p:childTnLst>
                                    <p:set>
                                      <p:cBhvr>
                                        <p:cTn id="20" dur="1" fill="hold">
                                          <p:stCondLst>
                                            <p:cond delay="0"/>
                                          </p:stCondLst>
                                        </p:cTn>
                                        <p:tgtEl>
                                          <p:spTgt spid="33799"/>
                                        </p:tgtEl>
                                        <p:attrNameLst>
                                          <p:attrName>style.visibility</p:attrName>
                                        </p:attrNameLst>
                                      </p:cBhvr>
                                      <p:to>
                                        <p:strVal val="visible"/>
                                      </p:to>
                                    </p:set>
                                    <p:anim calcmode="lin" valueType="num">
                                      <p:cBhvr>
                                        <p:cTn id="21" dur="500" fill="hold"/>
                                        <p:tgtEl>
                                          <p:spTgt spid="33799"/>
                                        </p:tgtEl>
                                        <p:attrNameLst>
                                          <p:attrName>ppt_x</p:attrName>
                                        </p:attrNameLst>
                                      </p:cBhvr>
                                      <p:tavLst>
                                        <p:tav tm="0">
                                          <p:val>
                                            <p:strVal val="#ppt_x"/>
                                          </p:val>
                                        </p:tav>
                                        <p:tav tm="100000">
                                          <p:val>
                                            <p:strVal val="#ppt_x"/>
                                          </p:val>
                                        </p:tav>
                                      </p:tavLst>
                                    </p:anim>
                                    <p:anim calcmode="lin" valueType="num">
                                      <p:cBhvr>
                                        <p:cTn id="22" dur="500" fill="hold"/>
                                        <p:tgtEl>
                                          <p:spTgt spid="33799"/>
                                        </p:tgtEl>
                                        <p:attrNameLst>
                                          <p:attrName>ppt_y</p:attrName>
                                        </p:attrNameLst>
                                      </p:cBhvr>
                                      <p:tavLst>
                                        <p:tav tm="0">
                                          <p:val>
                                            <p:strVal val="#ppt_y+#ppt_h/2"/>
                                          </p:val>
                                        </p:tav>
                                        <p:tav tm="100000">
                                          <p:val>
                                            <p:strVal val="#ppt_y"/>
                                          </p:val>
                                        </p:tav>
                                      </p:tavLst>
                                    </p:anim>
                                    <p:anim calcmode="lin" valueType="num">
                                      <p:cBhvr>
                                        <p:cTn id="23" dur="500" fill="hold"/>
                                        <p:tgtEl>
                                          <p:spTgt spid="33799"/>
                                        </p:tgtEl>
                                        <p:attrNameLst>
                                          <p:attrName>ppt_w</p:attrName>
                                        </p:attrNameLst>
                                      </p:cBhvr>
                                      <p:tavLst>
                                        <p:tav tm="0">
                                          <p:val>
                                            <p:strVal val="#ppt_w"/>
                                          </p:val>
                                        </p:tav>
                                        <p:tav tm="100000">
                                          <p:val>
                                            <p:strVal val="#ppt_w"/>
                                          </p:val>
                                        </p:tav>
                                      </p:tavLst>
                                    </p:anim>
                                    <p:anim calcmode="lin" valueType="num">
                                      <p:cBhvr>
                                        <p:cTn id="24" dur="500" fill="hold"/>
                                        <p:tgtEl>
                                          <p:spTgt spid="33799"/>
                                        </p:tgtEl>
                                        <p:attrNameLst>
                                          <p:attrName>ppt_h</p:attrName>
                                        </p:attrNameLst>
                                      </p:cBhvr>
                                      <p:tavLst>
                                        <p:tav tm="0">
                                          <p:val>
                                            <p:fltVal val="0"/>
                                          </p:val>
                                        </p:tav>
                                        <p:tav tm="100000">
                                          <p:val>
                                            <p:strVal val="#ppt_h"/>
                                          </p:val>
                                        </p:tav>
                                      </p:tavLst>
                                    </p:anim>
                                  </p:childTnLst>
                                </p:cTn>
                              </p:par>
                            </p:childTnLst>
                          </p:cTn>
                        </p:par>
                        <p:par>
                          <p:cTn id="25" fill="hold" nodeType="afterGroup">
                            <p:stCondLst>
                              <p:cond delay="3500"/>
                            </p:stCondLst>
                            <p:childTnLst>
                              <p:par>
                                <p:cTn id="26" presetID="2" presetClass="entr" presetSubtype="1" fill="hold" grpId="0" nodeType="afterEffect">
                                  <p:stCondLst>
                                    <p:cond delay="1000"/>
                                  </p:stCondLst>
                                  <p:iterate type="lt">
                                    <p:tmPct val="100000"/>
                                  </p:iterate>
                                  <p:childTnLst>
                                    <p:set>
                                      <p:cBhvr>
                                        <p:cTn id="27" dur="1" fill="hold">
                                          <p:stCondLst>
                                            <p:cond delay="0"/>
                                          </p:stCondLst>
                                        </p:cTn>
                                        <p:tgtEl>
                                          <p:spTgt spid="33843"/>
                                        </p:tgtEl>
                                        <p:attrNameLst>
                                          <p:attrName>style.visibility</p:attrName>
                                        </p:attrNameLst>
                                      </p:cBhvr>
                                      <p:to>
                                        <p:strVal val="visible"/>
                                      </p:to>
                                    </p:set>
                                    <p:anim calcmode="lin" valueType="num">
                                      <p:cBhvr additive="base">
                                        <p:cTn id="28" dur="75" fill="hold"/>
                                        <p:tgtEl>
                                          <p:spTgt spid="33843"/>
                                        </p:tgtEl>
                                        <p:attrNameLst>
                                          <p:attrName>ppt_x</p:attrName>
                                        </p:attrNameLst>
                                      </p:cBhvr>
                                      <p:tavLst>
                                        <p:tav tm="0">
                                          <p:val>
                                            <p:strVal val="#ppt_x"/>
                                          </p:val>
                                        </p:tav>
                                        <p:tav tm="100000">
                                          <p:val>
                                            <p:strVal val="#ppt_x"/>
                                          </p:val>
                                        </p:tav>
                                      </p:tavLst>
                                    </p:anim>
                                    <p:anim calcmode="lin" valueType="num">
                                      <p:cBhvr additive="base">
                                        <p:cTn id="29" dur="75" fill="hold"/>
                                        <p:tgtEl>
                                          <p:spTgt spid="338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P spid="33798" grpId="0" animBg="1"/>
      <p:bldP spid="33799" grpId="0" animBg="1" autoUpdateAnimBg="0"/>
      <p:bldP spid="3384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19"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68612"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1"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9222"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9223"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9224" name="Line 8"/>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5" name="Line 9"/>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6" name="Line 10"/>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7" name="Freeform 11"/>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8" name="Line 12"/>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29" name="Line 13"/>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0" name="Line 14"/>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1" name="Line 15"/>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2" name="Line 16"/>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3" name="Line 17"/>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4" name="Line 18"/>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5" name="Line 19"/>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6" name="Line 20"/>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7" name="Line 21"/>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8" name="Line 22"/>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39" name="Line 23"/>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9240" name="Text Box 24"/>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9241" name="Text Box 25"/>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9242" name="Text Box 26"/>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9243" name="Text Box 27"/>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9244" name="Text Box 28"/>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9245" name="Text Box 29"/>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dirty="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9246" name="Text Box 30"/>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9247" name="Text Box 31"/>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9248" name="Text Box 32"/>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9249" name="Text Box 33"/>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68643" name="Text Box 35"/>
          <p:cNvSpPr txBox="1">
            <a:spLocks noChangeArrowheads="1"/>
          </p:cNvSpPr>
          <p:nvPr/>
        </p:nvSpPr>
        <p:spPr bwMode="auto">
          <a:xfrm>
            <a:off x="5867400" y="838223"/>
            <a:ext cx="26670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006600"/>
                </a:solidFill>
                <a:effectLst/>
                <a:uLnTx/>
                <a:uFillTx/>
                <a:latin typeface="Century Gothic" panose="020B0502020202020204" pitchFamily="34" charset="0"/>
                <a:ea typeface="MS PGothic" pitchFamily="34" charset="-128"/>
                <a:cs typeface="+mn-cs"/>
              </a:rPr>
              <a:t>Discharge in m</a:t>
            </a:r>
            <a:r>
              <a:rPr kumimoji="0" lang="en-GB" altLang="en-US" sz="2800" b="1" i="0" u="none" strike="noStrike" kern="1200" cap="none" spc="0" normalizeH="0" baseline="30000" noProof="0">
                <a:ln>
                  <a:noFill/>
                </a:ln>
                <a:solidFill>
                  <a:srgbClr val="006600"/>
                </a:solidFill>
                <a:effectLst/>
                <a:uLnTx/>
                <a:uFillTx/>
                <a:latin typeface="Century Gothic" panose="020B0502020202020204" pitchFamily="34" charset="0"/>
                <a:ea typeface="MS PGothic" pitchFamily="34" charset="-128"/>
                <a:cs typeface="+mn-cs"/>
              </a:rPr>
              <a:t>3</a:t>
            </a:r>
            <a:r>
              <a:rPr kumimoji="0" lang="en-GB" altLang="en-US" sz="2800" b="1" i="0" u="none" strike="noStrike" kern="1200" cap="none" spc="0" normalizeH="0" baseline="0" noProof="0">
                <a:ln>
                  <a:noFill/>
                </a:ln>
                <a:solidFill>
                  <a:srgbClr val="006600"/>
                </a:solidFill>
                <a:effectLst/>
                <a:uLnTx/>
                <a:uFillTx/>
                <a:latin typeface="Century Gothic" panose="020B0502020202020204" pitchFamily="34" charset="0"/>
                <a:ea typeface="MS PGothic" pitchFamily="34" charset="-128"/>
                <a:cs typeface="+mn-cs"/>
              </a:rPr>
              <a:t>/s, as a line graph</a:t>
            </a:r>
          </a:p>
        </p:txBody>
      </p:sp>
    </p:spTree>
    <p:extLst>
      <p:ext uri="{BB962C8B-B14F-4D97-AF65-F5344CB8AC3E}">
        <p14:creationId xmlns:p14="http://schemas.microsoft.com/office/powerpoint/2010/main" val="105865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wipe(left)">
                                      <p:cBhvr>
                                        <p:cTn id="7" dur="500"/>
                                        <p:tgtEl>
                                          <p:spTgt spid="68612"/>
                                        </p:tgtEl>
                                      </p:cBhvr>
                                    </p:animEffect>
                                  </p:childTnLst>
                                </p:cTn>
                              </p:par>
                            </p:childTnLst>
                          </p:cTn>
                        </p:par>
                        <p:par>
                          <p:cTn id="8" fill="hold" nodeType="afterGroup">
                            <p:stCondLst>
                              <p:cond delay="500"/>
                            </p:stCondLst>
                            <p:childTnLst>
                              <p:par>
                                <p:cTn id="9" presetID="22" presetClass="entr" presetSubtype="4" fill="hold" grpId="0" nodeType="afterEffect">
                                  <p:stCondLst>
                                    <p:cond delay="1000"/>
                                  </p:stCondLst>
                                  <p:childTnLst>
                                    <p:set>
                                      <p:cBhvr>
                                        <p:cTn id="10" dur="1" fill="hold">
                                          <p:stCondLst>
                                            <p:cond delay="0"/>
                                          </p:stCondLst>
                                        </p:cTn>
                                        <p:tgtEl>
                                          <p:spTgt spid="68643"/>
                                        </p:tgtEl>
                                        <p:attrNameLst>
                                          <p:attrName>style.visibility</p:attrName>
                                        </p:attrNameLst>
                                      </p:cBhvr>
                                      <p:to>
                                        <p:strVal val="visible"/>
                                      </p:to>
                                    </p:set>
                                    <p:animEffect transition="in" filter="wipe(down)">
                                      <p:cBhvr>
                                        <p:cTn id="11" dur="500"/>
                                        <p:tgtEl>
                                          <p:spTgt spid="68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animBg="1"/>
      <p:bldP spid="6864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43"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44"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45"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0246"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0247"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10248"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49"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0"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1"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2"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3"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4"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5"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6"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7"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8"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59"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60"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61"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62"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63"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0264"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0265"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0266"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0267"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0268"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0269"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dirty="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37923"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Rising limb</a:t>
            </a:r>
          </a:p>
        </p:txBody>
      </p:sp>
      <p:sp>
        <p:nvSpPr>
          <p:cNvPr id="10271"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10272"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0273"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0274"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37936" name="Text Box 48"/>
          <p:cNvSpPr txBox="1">
            <a:spLocks noChangeArrowheads="1"/>
          </p:cNvSpPr>
          <p:nvPr/>
        </p:nvSpPr>
        <p:spPr bwMode="auto">
          <a:xfrm rot="694">
            <a:off x="6172202" y="304824"/>
            <a:ext cx="2055813"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Rising limb</a:t>
            </a:r>
          </a:p>
        </p:txBody>
      </p:sp>
      <p:sp>
        <p:nvSpPr>
          <p:cNvPr id="37937" name="Text Box 49"/>
          <p:cNvSpPr txBox="1">
            <a:spLocks noChangeArrowheads="1"/>
          </p:cNvSpPr>
          <p:nvPr/>
        </p:nvSpPr>
        <p:spPr bwMode="auto">
          <a:xfrm>
            <a:off x="5867411" y="914400"/>
            <a:ext cx="3173569"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dirty="0" smtClean="0">
                <a:ln>
                  <a:noFill/>
                </a:ln>
                <a:solidFill>
                  <a:srgbClr val="44546A"/>
                </a:solidFill>
                <a:effectLst/>
                <a:uLnTx/>
                <a:uFillTx/>
                <a:latin typeface="Century Gothic" panose="020B0502020202020204" pitchFamily="34" charset="0"/>
                <a:ea typeface="MS PGothic" pitchFamily="34" charset="-128"/>
                <a:cs typeface="+mn-cs"/>
              </a:rPr>
              <a:t>The steepness of the line graph indicates the speed at which the rainfall reaches the river. A very steep limb is caused by rapid surface runoff reaching the river all at once</a:t>
            </a:r>
            <a:endParaRPr kumimoji="0" lang="en-GB" altLang="en-US" sz="2400" b="1" i="0" u="none" strike="noStrike" kern="1200" cap="none" spc="0" normalizeH="0" baseline="0" noProof="0" dirty="0">
              <a:ln>
                <a:noFill/>
              </a:ln>
              <a:solidFill>
                <a:srgbClr val="44546A"/>
              </a:solidFill>
              <a:effectLst/>
              <a:uLnTx/>
              <a:uFillTx/>
              <a:latin typeface="Century Gothic" panose="020B0502020202020204" pitchFamily="34" charset="0"/>
              <a:ea typeface="MS PGothic" pitchFamily="34" charset="-128"/>
              <a:cs typeface="+mn-cs"/>
            </a:endParaRPr>
          </a:p>
        </p:txBody>
      </p:sp>
    </p:spTree>
    <p:extLst>
      <p:ext uri="{BB962C8B-B14F-4D97-AF65-F5344CB8AC3E}">
        <p14:creationId xmlns:p14="http://schemas.microsoft.com/office/powerpoint/2010/main" val="861559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37923"/>
                                        </p:tgtEl>
                                        <p:attrNameLst>
                                          <p:attrName>style.visibility</p:attrName>
                                        </p:attrNameLst>
                                      </p:cBhvr>
                                      <p:to>
                                        <p:strVal val="visible"/>
                                      </p:to>
                                    </p:set>
                                    <p:animEffect transition="in" filter="dissolve">
                                      <p:cBhvr>
                                        <p:cTn id="7" dur="500"/>
                                        <p:tgtEl>
                                          <p:spTgt spid="37923"/>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37936"/>
                                        </p:tgtEl>
                                        <p:attrNameLst>
                                          <p:attrName>style.visibility</p:attrName>
                                        </p:attrNameLst>
                                      </p:cBhvr>
                                      <p:to>
                                        <p:strVal val="visible"/>
                                      </p:to>
                                    </p:set>
                                    <p:animEffect transition="in" filter="dissolve">
                                      <p:cBhvr>
                                        <p:cTn id="11" dur="500"/>
                                        <p:tgtEl>
                                          <p:spTgt spid="37936"/>
                                        </p:tgtEl>
                                      </p:cBhvr>
                                    </p:animEffect>
                                  </p:childTnLst>
                                </p:cTn>
                              </p:par>
                            </p:childTnLst>
                          </p:cTn>
                        </p:par>
                        <p:par>
                          <p:cTn id="12" fill="hold" nodeType="afterGroup">
                            <p:stCondLst>
                              <p:cond delay="3000"/>
                            </p:stCondLst>
                            <p:childTnLst>
                              <p:par>
                                <p:cTn id="13" presetID="15" presetClass="entr" presetSubtype="0" fill="hold" grpId="0" nodeType="afterEffect">
                                  <p:stCondLst>
                                    <p:cond delay="2000"/>
                                  </p:stCondLst>
                                  <p:childTnLst>
                                    <p:set>
                                      <p:cBhvr>
                                        <p:cTn id="14" dur="1" fill="hold">
                                          <p:stCondLst>
                                            <p:cond delay="0"/>
                                          </p:stCondLst>
                                        </p:cTn>
                                        <p:tgtEl>
                                          <p:spTgt spid="37937"/>
                                        </p:tgtEl>
                                        <p:attrNameLst>
                                          <p:attrName>style.visibility</p:attrName>
                                        </p:attrNameLst>
                                      </p:cBhvr>
                                      <p:to>
                                        <p:strVal val="visible"/>
                                      </p:to>
                                    </p:set>
                                    <p:anim calcmode="lin" valueType="num">
                                      <p:cBhvr>
                                        <p:cTn id="15" dur="1000" fill="hold"/>
                                        <p:tgtEl>
                                          <p:spTgt spid="37937"/>
                                        </p:tgtEl>
                                        <p:attrNameLst>
                                          <p:attrName>ppt_w</p:attrName>
                                        </p:attrNameLst>
                                      </p:cBhvr>
                                      <p:tavLst>
                                        <p:tav tm="0">
                                          <p:val>
                                            <p:fltVal val="0"/>
                                          </p:val>
                                        </p:tav>
                                        <p:tav tm="100000">
                                          <p:val>
                                            <p:strVal val="#ppt_w"/>
                                          </p:val>
                                        </p:tav>
                                      </p:tavLst>
                                    </p:anim>
                                    <p:anim calcmode="lin" valueType="num">
                                      <p:cBhvr>
                                        <p:cTn id="16" dur="1000" fill="hold"/>
                                        <p:tgtEl>
                                          <p:spTgt spid="37937"/>
                                        </p:tgtEl>
                                        <p:attrNameLst>
                                          <p:attrName>ppt_h</p:attrName>
                                        </p:attrNameLst>
                                      </p:cBhvr>
                                      <p:tavLst>
                                        <p:tav tm="0">
                                          <p:val>
                                            <p:fltVal val="0"/>
                                          </p:val>
                                        </p:tav>
                                        <p:tav tm="100000">
                                          <p:val>
                                            <p:strVal val="#ppt_h"/>
                                          </p:val>
                                        </p:tav>
                                      </p:tavLst>
                                    </p:anim>
                                    <p:anim calcmode="lin" valueType="num">
                                      <p:cBhvr>
                                        <p:cTn id="17" dur="1000" fill="hold"/>
                                        <p:tgtEl>
                                          <p:spTgt spid="3793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793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23" grpId="0" autoUpdateAnimBg="0"/>
      <p:bldP spid="37936" grpId="0" autoUpdateAnimBg="0"/>
      <p:bldP spid="3793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67"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68"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69"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1270"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1271"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11272"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3"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4"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5"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6"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7"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8"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79"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0"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1"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2"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3"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4"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5"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6"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7"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288"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1289"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1290"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1291"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1292"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1293"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11294"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Rising limb</a:t>
            </a:r>
          </a:p>
        </p:txBody>
      </p:sp>
      <p:sp>
        <p:nvSpPr>
          <p:cNvPr id="11295"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11296"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1297"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1298"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1299" name="Line 45"/>
          <p:cNvSpPr>
            <a:spLocks noChangeShapeType="1"/>
          </p:cNvSpPr>
          <p:nvPr/>
        </p:nvSpPr>
        <p:spPr bwMode="auto">
          <a:xfrm>
            <a:off x="4114800" y="1295400"/>
            <a:ext cx="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1300" name="Line 46"/>
          <p:cNvSpPr>
            <a:spLocks noChangeShapeType="1"/>
          </p:cNvSpPr>
          <p:nvPr/>
        </p:nvSpPr>
        <p:spPr bwMode="auto">
          <a:xfrm flipV="1">
            <a:off x="4114800" y="1143000"/>
            <a:ext cx="457200" cy="22860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39983" name="Text Box 47"/>
          <p:cNvSpPr txBox="1">
            <a:spLocks noChangeArrowheads="1"/>
          </p:cNvSpPr>
          <p:nvPr/>
        </p:nvSpPr>
        <p:spPr bwMode="auto">
          <a:xfrm>
            <a:off x="4572000" y="914402"/>
            <a:ext cx="1371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Peak flow</a:t>
            </a:r>
          </a:p>
        </p:txBody>
      </p:sp>
      <p:sp>
        <p:nvSpPr>
          <p:cNvPr id="39984" name="Text Box 48"/>
          <p:cNvSpPr txBox="1">
            <a:spLocks noChangeArrowheads="1"/>
          </p:cNvSpPr>
          <p:nvPr/>
        </p:nvSpPr>
        <p:spPr bwMode="auto">
          <a:xfrm>
            <a:off x="6172200" y="304824"/>
            <a:ext cx="1905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Peak flow</a:t>
            </a:r>
          </a:p>
        </p:txBody>
      </p:sp>
      <p:sp>
        <p:nvSpPr>
          <p:cNvPr id="39985" name="Text Box 49"/>
          <p:cNvSpPr txBox="1">
            <a:spLocks noChangeArrowheads="1"/>
          </p:cNvSpPr>
          <p:nvPr/>
        </p:nvSpPr>
        <p:spPr bwMode="auto">
          <a:xfrm>
            <a:off x="5867400" y="914412"/>
            <a:ext cx="2743200"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dirty="0" smtClean="0">
                <a:ln>
                  <a:noFill/>
                </a:ln>
                <a:solidFill>
                  <a:srgbClr val="44546A"/>
                </a:solidFill>
                <a:effectLst/>
                <a:uLnTx/>
                <a:uFillTx/>
                <a:latin typeface="Century Gothic" panose="020B0502020202020204" pitchFamily="34" charset="0"/>
                <a:ea typeface="MS PGothic" pitchFamily="34" charset="-128"/>
                <a:cs typeface="+mn-cs"/>
              </a:rPr>
              <a:t>Occurs when the river reaches its highest level</a:t>
            </a:r>
            <a:endParaRPr kumimoji="0" lang="en-GB" altLang="en-US" sz="2800" b="1" i="0" u="none" strike="noStrike" kern="1200" cap="none" spc="0" normalizeH="0" baseline="0" noProof="0" dirty="0">
              <a:ln>
                <a:noFill/>
              </a:ln>
              <a:solidFill>
                <a:srgbClr val="44546A"/>
              </a:solidFill>
              <a:effectLst/>
              <a:uLnTx/>
              <a:uFillTx/>
              <a:latin typeface="Century Gothic" panose="020B0502020202020204" pitchFamily="34" charset="0"/>
              <a:ea typeface="MS PGothic" pitchFamily="34" charset="-128"/>
              <a:cs typeface="+mn-cs"/>
            </a:endParaRPr>
          </a:p>
        </p:txBody>
      </p:sp>
    </p:spTree>
    <p:extLst>
      <p:ext uri="{BB962C8B-B14F-4D97-AF65-F5344CB8AC3E}">
        <p14:creationId xmlns:p14="http://schemas.microsoft.com/office/powerpoint/2010/main" val="1227558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39983"/>
                                        </p:tgtEl>
                                        <p:attrNameLst>
                                          <p:attrName>style.visibility</p:attrName>
                                        </p:attrNameLst>
                                      </p:cBhvr>
                                      <p:to>
                                        <p:strVal val="visible"/>
                                      </p:to>
                                    </p:set>
                                    <p:animEffect transition="in" filter="dissolve">
                                      <p:cBhvr>
                                        <p:cTn id="7" dur="500"/>
                                        <p:tgtEl>
                                          <p:spTgt spid="39983"/>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39984"/>
                                        </p:tgtEl>
                                        <p:attrNameLst>
                                          <p:attrName>style.visibility</p:attrName>
                                        </p:attrNameLst>
                                      </p:cBhvr>
                                      <p:to>
                                        <p:strVal val="visible"/>
                                      </p:to>
                                    </p:set>
                                    <p:animEffect transition="in" filter="dissolve">
                                      <p:cBhvr>
                                        <p:cTn id="11" dur="500"/>
                                        <p:tgtEl>
                                          <p:spTgt spid="39984"/>
                                        </p:tgtEl>
                                      </p:cBhvr>
                                    </p:animEffect>
                                  </p:childTnLst>
                                </p:cTn>
                              </p:par>
                            </p:childTnLst>
                          </p:cTn>
                        </p:par>
                        <p:par>
                          <p:cTn id="12" fill="hold" nodeType="afterGroup">
                            <p:stCondLst>
                              <p:cond delay="3000"/>
                            </p:stCondLst>
                            <p:childTnLst>
                              <p:par>
                                <p:cTn id="13" presetID="15" presetClass="entr" presetSubtype="0" fill="hold" grpId="0" nodeType="afterEffect">
                                  <p:stCondLst>
                                    <p:cond delay="2000"/>
                                  </p:stCondLst>
                                  <p:childTnLst>
                                    <p:set>
                                      <p:cBhvr>
                                        <p:cTn id="14" dur="1" fill="hold">
                                          <p:stCondLst>
                                            <p:cond delay="0"/>
                                          </p:stCondLst>
                                        </p:cTn>
                                        <p:tgtEl>
                                          <p:spTgt spid="39985"/>
                                        </p:tgtEl>
                                        <p:attrNameLst>
                                          <p:attrName>style.visibility</p:attrName>
                                        </p:attrNameLst>
                                      </p:cBhvr>
                                      <p:to>
                                        <p:strVal val="visible"/>
                                      </p:to>
                                    </p:set>
                                    <p:anim calcmode="lin" valueType="num">
                                      <p:cBhvr>
                                        <p:cTn id="15" dur="1000" fill="hold"/>
                                        <p:tgtEl>
                                          <p:spTgt spid="39985"/>
                                        </p:tgtEl>
                                        <p:attrNameLst>
                                          <p:attrName>ppt_w</p:attrName>
                                        </p:attrNameLst>
                                      </p:cBhvr>
                                      <p:tavLst>
                                        <p:tav tm="0">
                                          <p:val>
                                            <p:fltVal val="0"/>
                                          </p:val>
                                        </p:tav>
                                        <p:tav tm="100000">
                                          <p:val>
                                            <p:strVal val="#ppt_w"/>
                                          </p:val>
                                        </p:tav>
                                      </p:tavLst>
                                    </p:anim>
                                    <p:anim calcmode="lin" valueType="num">
                                      <p:cBhvr>
                                        <p:cTn id="16" dur="1000" fill="hold"/>
                                        <p:tgtEl>
                                          <p:spTgt spid="39985"/>
                                        </p:tgtEl>
                                        <p:attrNameLst>
                                          <p:attrName>ppt_h</p:attrName>
                                        </p:attrNameLst>
                                      </p:cBhvr>
                                      <p:tavLst>
                                        <p:tav tm="0">
                                          <p:val>
                                            <p:fltVal val="0"/>
                                          </p:val>
                                        </p:tav>
                                        <p:tav tm="100000">
                                          <p:val>
                                            <p:strVal val="#ppt_h"/>
                                          </p:val>
                                        </p:tav>
                                      </p:tavLst>
                                    </p:anim>
                                    <p:anim calcmode="lin" valueType="num">
                                      <p:cBhvr>
                                        <p:cTn id="17" dur="1000" fill="hold"/>
                                        <p:tgtEl>
                                          <p:spTgt spid="3998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998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83" grpId="0" autoUpdateAnimBg="0"/>
      <p:bldP spid="39984" grpId="0" autoUpdateAnimBg="0"/>
      <p:bldP spid="3998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1"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2"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3"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2294"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2295"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12296"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7"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8"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299"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0"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1"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2"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3"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4"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5"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6"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7"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8"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09"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10"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11"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12"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2313"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2314"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2315"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2316"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2317"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dirty="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dirty="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12318"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Rising limb</a:t>
            </a:r>
          </a:p>
        </p:txBody>
      </p:sp>
      <p:sp>
        <p:nvSpPr>
          <p:cNvPr id="42020" name="Text Box 36"/>
          <p:cNvSpPr txBox="1">
            <a:spLocks noChangeArrowheads="1"/>
          </p:cNvSpPr>
          <p:nvPr/>
        </p:nvSpPr>
        <p:spPr bwMode="auto">
          <a:xfrm rot="3378051">
            <a:off x="4344988" y="2273382"/>
            <a:ext cx="1981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Recession limb</a:t>
            </a:r>
          </a:p>
        </p:txBody>
      </p:sp>
      <p:sp>
        <p:nvSpPr>
          <p:cNvPr id="12320"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12321"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2322"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2323"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2324" name="Line 45"/>
          <p:cNvSpPr>
            <a:spLocks noChangeShapeType="1"/>
          </p:cNvSpPr>
          <p:nvPr/>
        </p:nvSpPr>
        <p:spPr bwMode="auto">
          <a:xfrm>
            <a:off x="4114800" y="1295400"/>
            <a:ext cx="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25" name="Line 46"/>
          <p:cNvSpPr>
            <a:spLocks noChangeShapeType="1"/>
          </p:cNvSpPr>
          <p:nvPr/>
        </p:nvSpPr>
        <p:spPr bwMode="auto">
          <a:xfrm flipV="1">
            <a:off x="4114800" y="1143000"/>
            <a:ext cx="457200" cy="22860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2326" name="Text Box 47"/>
          <p:cNvSpPr txBox="1">
            <a:spLocks noChangeArrowheads="1"/>
          </p:cNvSpPr>
          <p:nvPr/>
        </p:nvSpPr>
        <p:spPr bwMode="auto">
          <a:xfrm>
            <a:off x="4572000" y="914402"/>
            <a:ext cx="1371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Peak flow</a:t>
            </a:r>
          </a:p>
        </p:txBody>
      </p:sp>
      <p:sp>
        <p:nvSpPr>
          <p:cNvPr id="42032" name="Text Box 48"/>
          <p:cNvSpPr txBox="1">
            <a:spLocks noChangeArrowheads="1"/>
          </p:cNvSpPr>
          <p:nvPr/>
        </p:nvSpPr>
        <p:spPr bwMode="auto">
          <a:xfrm rot="-8684">
            <a:off x="6172200" y="87316"/>
            <a:ext cx="2668588"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Recession limb</a:t>
            </a:r>
          </a:p>
        </p:txBody>
      </p:sp>
      <p:sp>
        <p:nvSpPr>
          <p:cNvPr id="42033" name="Text Box 49"/>
          <p:cNvSpPr txBox="1">
            <a:spLocks noChangeArrowheads="1"/>
          </p:cNvSpPr>
          <p:nvPr/>
        </p:nvSpPr>
        <p:spPr bwMode="auto">
          <a:xfrm>
            <a:off x="5943611" y="990611"/>
            <a:ext cx="3126347"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dirty="0" smtClean="0">
                <a:ln>
                  <a:noFill/>
                </a:ln>
                <a:solidFill>
                  <a:srgbClr val="44546A"/>
                </a:solidFill>
                <a:effectLst/>
                <a:uLnTx/>
                <a:uFillTx/>
                <a:latin typeface="Century Gothic" panose="020B0502020202020204" pitchFamily="34" charset="0"/>
                <a:ea typeface="MS PGothic" pitchFamily="34" charset="-128"/>
                <a:cs typeface="+mn-cs"/>
              </a:rPr>
              <a:t>The line graph as the river returns to normal. River discharge falls more gradually than it rises. Slower through flow and groundwater flow feed the river more gradually and continuously than surface runoff</a:t>
            </a:r>
            <a:endParaRPr kumimoji="0" lang="en-GB" altLang="en-US" sz="2400" b="1" i="0" u="none" strike="noStrike" kern="1200" cap="none" spc="0" normalizeH="0" baseline="0" noProof="0" dirty="0">
              <a:ln>
                <a:noFill/>
              </a:ln>
              <a:solidFill>
                <a:srgbClr val="44546A"/>
              </a:solidFill>
              <a:effectLst/>
              <a:uLnTx/>
              <a:uFillTx/>
              <a:latin typeface="Century Gothic" panose="020B0502020202020204" pitchFamily="34" charset="0"/>
              <a:ea typeface="MS PGothic" pitchFamily="34" charset="-128"/>
              <a:cs typeface="+mn-cs"/>
            </a:endParaRPr>
          </a:p>
        </p:txBody>
      </p:sp>
    </p:spTree>
    <p:extLst>
      <p:ext uri="{BB962C8B-B14F-4D97-AF65-F5344CB8AC3E}">
        <p14:creationId xmlns:p14="http://schemas.microsoft.com/office/powerpoint/2010/main" val="580927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42020"/>
                                        </p:tgtEl>
                                        <p:attrNameLst>
                                          <p:attrName>style.visibility</p:attrName>
                                        </p:attrNameLst>
                                      </p:cBhvr>
                                      <p:to>
                                        <p:strVal val="visible"/>
                                      </p:to>
                                    </p:set>
                                    <p:animEffect transition="in" filter="dissolve">
                                      <p:cBhvr>
                                        <p:cTn id="7" dur="500"/>
                                        <p:tgtEl>
                                          <p:spTgt spid="42020"/>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42032"/>
                                        </p:tgtEl>
                                        <p:attrNameLst>
                                          <p:attrName>style.visibility</p:attrName>
                                        </p:attrNameLst>
                                      </p:cBhvr>
                                      <p:to>
                                        <p:strVal val="visible"/>
                                      </p:to>
                                    </p:set>
                                    <p:animEffect transition="in" filter="dissolve">
                                      <p:cBhvr>
                                        <p:cTn id="11" dur="500"/>
                                        <p:tgtEl>
                                          <p:spTgt spid="42032"/>
                                        </p:tgtEl>
                                      </p:cBhvr>
                                    </p:animEffect>
                                  </p:childTnLst>
                                </p:cTn>
                              </p:par>
                            </p:childTnLst>
                          </p:cTn>
                        </p:par>
                        <p:par>
                          <p:cTn id="12" fill="hold" nodeType="afterGroup">
                            <p:stCondLst>
                              <p:cond delay="3000"/>
                            </p:stCondLst>
                            <p:childTnLst>
                              <p:par>
                                <p:cTn id="13" presetID="15" presetClass="entr" presetSubtype="0" fill="hold" grpId="0" nodeType="afterEffect">
                                  <p:stCondLst>
                                    <p:cond delay="2000"/>
                                  </p:stCondLst>
                                  <p:childTnLst>
                                    <p:set>
                                      <p:cBhvr>
                                        <p:cTn id="14" dur="1" fill="hold">
                                          <p:stCondLst>
                                            <p:cond delay="0"/>
                                          </p:stCondLst>
                                        </p:cTn>
                                        <p:tgtEl>
                                          <p:spTgt spid="42033"/>
                                        </p:tgtEl>
                                        <p:attrNameLst>
                                          <p:attrName>style.visibility</p:attrName>
                                        </p:attrNameLst>
                                      </p:cBhvr>
                                      <p:to>
                                        <p:strVal val="visible"/>
                                      </p:to>
                                    </p:set>
                                    <p:anim calcmode="lin" valueType="num">
                                      <p:cBhvr>
                                        <p:cTn id="15" dur="1000" fill="hold"/>
                                        <p:tgtEl>
                                          <p:spTgt spid="42033"/>
                                        </p:tgtEl>
                                        <p:attrNameLst>
                                          <p:attrName>ppt_w</p:attrName>
                                        </p:attrNameLst>
                                      </p:cBhvr>
                                      <p:tavLst>
                                        <p:tav tm="0">
                                          <p:val>
                                            <p:fltVal val="0"/>
                                          </p:val>
                                        </p:tav>
                                        <p:tav tm="100000">
                                          <p:val>
                                            <p:strVal val="#ppt_w"/>
                                          </p:val>
                                        </p:tav>
                                      </p:tavLst>
                                    </p:anim>
                                    <p:anim calcmode="lin" valueType="num">
                                      <p:cBhvr>
                                        <p:cTn id="16" dur="1000" fill="hold"/>
                                        <p:tgtEl>
                                          <p:spTgt spid="42033"/>
                                        </p:tgtEl>
                                        <p:attrNameLst>
                                          <p:attrName>ppt_h</p:attrName>
                                        </p:attrNameLst>
                                      </p:cBhvr>
                                      <p:tavLst>
                                        <p:tav tm="0">
                                          <p:val>
                                            <p:fltVal val="0"/>
                                          </p:val>
                                        </p:tav>
                                        <p:tav tm="100000">
                                          <p:val>
                                            <p:strVal val="#ppt_h"/>
                                          </p:val>
                                        </p:tav>
                                      </p:tavLst>
                                    </p:anim>
                                    <p:anim calcmode="lin" valueType="num">
                                      <p:cBhvr>
                                        <p:cTn id="17" dur="1000" fill="hold"/>
                                        <p:tgtEl>
                                          <p:spTgt spid="42033"/>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4203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20" grpId="0" autoUpdateAnimBg="0"/>
      <p:bldP spid="42032" grpId="0" autoUpdateAnimBg="0"/>
      <p:bldP spid="4203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15"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16"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17"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3318"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3319"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13320"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1"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2"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3"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4"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5"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6"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7"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8"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29"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0"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1"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2"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3"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4"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5"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36"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3337"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3338"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3339"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3340"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3341"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13342"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Rising limb</a:t>
            </a:r>
          </a:p>
        </p:txBody>
      </p:sp>
      <p:sp>
        <p:nvSpPr>
          <p:cNvPr id="13343" name="Text Box 36"/>
          <p:cNvSpPr txBox="1">
            <a:spLocks noChangeArrowheads="1"/>
          </p:cNvSpPr>
          <p:nvPr/>
        </p:nvSpPr>
        <p:spPr bwMode="auto">
          <a:xfrm rot="3378051">
            <a:off x="4344988" y="2273382"/>
            <a:ext cx="1981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Recession limb</a:t>
            </a:r>
          </a:p>
        </p:txBody>
      </p:sp>
      <p:sp>
        <p:nvSpPr>
          <p:cNvPr id="44069" name="Text Box 37"/>
          <p:cNvSpPr txBox="1">
            <a:spLocks noChangeArrowheads="1"/>
          </p:cNvSpPr>
          <p:nvPr/>
        </p:nvSpPr>
        <p:spPr bwMode="auto">
          <a:xfrm>
            <a:off x="2706688" y="647724"/>
            <a:ext cx="217011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Basin lag time</a:t>
            </a:r>
          </a:p>
        </p:txBody>
      </p:sp>
      <p:sp>
        <p:nvSpPr>
          <p:cNvPr id="13345"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13346" name="Line 39"/>
          <p:cNvSpPr>
            <a:spLocks noChangeShapeType="1"/>
          </p:cNvSpPr>
          <p:nvPr/>
        </p:nvSpPr>
        <p:spPr bwMode="auto">
          <a:xfrm>
            <a:off x="2971800" y="1143000"/>
            <a:ext cx="11430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47" name="Line 40"/>
          <p:cNvSpPr>
            <a:spLocks noChangeShapeType="1"/>
          </p:cNvSpPr>
          <p:nvPr/>
        </p:nvSpPr>
        <p:spPr bwMode="auto">
          <a:xfrm>
            <a:off x="4114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48" name="Line 41"/>
          <p:cNvSpPr>
            <a:spLocks noChangeShapeType="1"/>
          </p:cNvSpPr>
          <p:nvPr/>
        </p:nvSpPr>
        <p:spPr bwMode="auto">
          <a:xfrm>
            <a:off x="2971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49"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3350"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3351"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3352" name="Line 45"/>
          <p:cNvSpPr>
            <a:spLocks noChangeShapeType="1"/>
          </p:cNvSpPr>
          <p:nvPr/>
        </p:nvSpPr>
        <p:spPr bwMode="auto">
          <a:xfrm>
            <a:off x="4114800" y="1295400"/>
            <a:ext cx="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53" name="Line 46"/>
          <p:cNvSpPr>
            <a:spLocks noChangeShapeType="1"/>
          </p:cNvSpPr>
          <p:nvPr/>
        </p:nvSpPr>
        <p:spPr bwMode="auto">
          <a:xfrm flipV="1">
            <a:off x="4114800" y="1143000"/>
            <a:ext cx="457200" cy="22860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3354" name="Text Box 47"/>
          <p:cNvSpPr txBox="1">
            <a:spLocks noChangeArrowheads="1"/>
          </p:cNvSpPr>
          <p:nvPr/>
        </p:nvSpPr>
        <p:spPr bwMode="auto">
          <a:xfrm>
            <a:off x="4572000" y="914402"/>
            <a:ext cx="1371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Peak flow</a:t>
            </a:r>
          </a:p>
        </p:txBody>
      </p:sp>
      <p:sp>
        <p:nvSpPr>
          <p:cNvPr id="44080" name="Text Box 48"/>
          <p:cNvSpPr txBox="1">
            <a:spLocks noChangeArrowheads="1"/>
          </p:cNvSpPr>
          <p:nvPr/>
        </p:nvSpPr>
        <p:spPr bwMode="auto">
          <a:xfrm>
            <a:off x="6172200" y="304824"/>
            <a:ext cx="2743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Basin lag time</a:t>
            </a:r>
          </a:p>
        </p:txBody>
      </p:sp>
      <p:sp>
        <p:nvSpPr>
          <p:cNvPr id="44081" name="Text Box 49"/>
          <p:cNvSpPr txBox="1">
            <a:spLocks noChangeArrowheads="1"/>
          </p:cNvSpPr>
          <p:nvPr/>
        </p:nvSpPr>
        <p:spPr bwMode="auto">
          <a:xfrm>
            <a:off x="6248400" y="914420"/>
            <a:ext cx="2667000" cy="31085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dirty="0">
                <a:ln>
                  <a:noFill/>
                </a:ln>
                <a:solidFill>
                  <a:srgbClr val="44546A"/>
                </a:solidFill>
                <a:effectLst/>
                <a:uLnTx/>
                <a:uFillTx/>
                <a:latin typeface="Century Gothic" panose="020B0502020202020204" pitchFamily="34" charset="0"/>
                <a:ea typeface="MS PGothic" pitchFamily="34" charset="-128"/>
                <a:cs typeface="+mn-cs"/>
              </a:rPr>
              <a:t>Time difference between the peak of the rain storm and the peak flow of the river</a:t>
            </a:r>
          </a:p>
        </p:txBody>
      </p:sp>
    </p:spTree>
    <p:extLst>
      <p:ext uri="{BB962C8B-B14F-4D97-AF65-F5344CB8AC3E}">
        <p14:creationId xmlns:p14="http://schemas.microsoft.com/office/powerpoint/2010/main" val="25269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44069"/>
                                        </p:tgtEl>
                                        <p:attrNameLst>
                                          <p:attrName>style.visibility</p:attrName>
                                        </p:attrNameLst>
                                      </p:cBhvr>
                                      <p:to>
                                        <p:strVal val="visible"/>
                                      </p:to>
                                    </p:set>
                                    <p:animEffect transition="in" filter="dissolve">
                                      <p:cBhvr>
                                        <p:cTn id="7" dur="500"/>
                                        <p:tgtEl>
                                          <p:spTgt spid="44069"/>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44080"/>
                                        </p:tgtEl>
                                        <p:attrNameLst>
                                          <p:attrName>style.visibility</p:attrName>
                                        </p:attrNameLst>
                                      </p:cBhvr>
                                      <p:to>
                                        <p:strVal val="visible"/>
                                      </p:to>
                                    </p:set>
                                    <p:animEffect transition="in" filter="dissolve">
                                      <p:cBhvr>
                                        <p:cTn id="11" dur="500"/>
                                        <p:tgtEl>
                                          <p:spTgt spid="44080"/>
                                        </p:tgtEl>
                                      </p:cBhvr>
                                    </p:animEffect>
                                  </p:childTnLst>
                                </p:cTn>
                              </p:par>
                            </p:childTnLst>
                          </p:cTn>
                        </p:par>
                        <p:par>
                          <p:cTn id="12" fill="hold" nodeType="afterGroup">
                            <p:stCondLst>
                              <p:cond delay="3000"/>
                            </p:stCondLst>
                            <p:childTnLst>
                              <p:par>
                                <p:cTn id="13" presetID="15" presetClass="entr" presetSubtype="0" fill="hold" grpId="0" nodeType="afterEffect">
                                  <p:stCondLst>
                                    <p:cond delay="2000"/>
                                  </p:stCondLst>
                                  <p:childTnLst>
                                    <p:set>
                                      <p:cBhvr>
                                        <p:cTn id="14" dur="1" fill="hold">
                                          <p:stCondLst>
                                            <p:cond delay="0"/>
                                          </p:stCondLst>
                                        </p:cTn>
                                        <p:tgtEl>
                                          <p:spTgt spid="44081"/>
                                        </p:tgtEl>
                                        <p:attrNameLst>
                                          <p:attrName>style.visibility</p:attrName>
                                        </p:attrNameLst>
                                      </p:cBhvr>
                                      <p:to>
                                        <p:strVal val="visible"/>
                                      </p:to>
                                    </p:set>
                                    <p:anim calcmode="lin" valueType="num">
                                      <p:cBhvr>
                                        <p:cTn id="15" dur="1000" fill="hold"/>
                                        <p:tgtEl>
                                          <p:spTgt spid="44081"/>
                                        </p:tgtEl>
                                        <p:attrNameLst>
                                          <p:attrName>ppt_w</p:attrName>
                                        </p:attrNameLst>
                                      </p:cBhvr>
                                      <p:tavLst>
                                        <p:tav tm="0">
                                          <p:val>
                                            <p:fltVal val="0"/>
                                          </p:val>
                                        </p:tav>
                                        <p:tav tm="100000">
                                          <p:val>
                                            <p:strVal val="#ppt_w"/>
                                          </p:val>
                                        </p:tav>
                                      </p:tavLst>
                                    </p:anim>
                                    <p:anim calcmode="lin" valueType="num">
                                      <p:cBhvr>
                                        <p:cTn id="16" dur="1000" fill="hold"/>
                                        <p:tgtEl>
                                          <p:spTgt spid="44081"/>
                                        </p:tgtEl>
                                        <p:attrNameLst>
                                          <p:attrName>ppt_h</p:attrName>
                                        </p:attrNameLst>
                                      </p:cBhvr>
                                      <p:tavLst>
                                        <p:tav tm="0">
                                          <p:val>
                                            <p:fltVal val="0"/>
                                          </p:val>
                                        </p:tav>
                                        <p:tav tm="100000">
                                          <p:val>
                                            <p:strVal val="#ppt_h"/>
                                          </p:val>
                                        </p:tav>
                                      </p:tavLst>
                                    </p:anim>
                                    <p:anim calcmode="lin" valueType="num">
                                      <p:cBhvr>
                                        <p:cTn id="17" dur="1000" fill="hold"/>
                                        <p:tgtEl>
                                          <p:spTgt spid="4408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4408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69" grpId="0" autoUpdateAnimBg="0"/>
      <p:bldP spid="44080" grpId="0" autoUpdateAnimBg="0"/>
      <p:bldP spid="4408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39"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0"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1"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4342"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4343"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46089" name="Freeform 9"/>
          <p:cNvSpPr>
            <a:spLocks/>
          </p:cNvSpPr>
          <p:nvPr/>
        </p:nvSpPr>
        <p:spPr bwMode="auto">
          <a:xfrm>
            <a:off x="3049588" y="3773488"/>
            <a:ext cx="3086100" cy="341312"/>
          </a:xfrm>
          <a:custGeom>
            <a:avLst/>
            <a:gdLst>
              <a:gd name="T0" fmla="*/ 0 w 1944"/>
              <a:gd name="T1" fmla="*/ 2147483647 h 215"/>
              <a:gd name="T2" fmla="*/ 2147483647 w 1944"/>
              <a:gd name="T3" fmla="*/ 2147483647 h 215"/>
              <a:gd name="T4" fmla="*/ 2147483647 w 1944"/>
              <a:gd name="T5" fmla="*/ 2147483647 h 215"/>
              <a:gd name="T6" fmla="*/ 2147483647 w 1944"/>
              <a:gd name="T7" fmla="*/ 2147483647 h 215"/>
              <a:gd name="T8" fmla="*/ 2147483647 w 1944"/>
              <a:gd name="T9" fmla="*/ 2147483647 h 215"/>
              <a:gd name="T10" fmla="*/ 0 60000 65536"/>
              <a:gd name="T11" fmla="*/ 0 60000 65536"/>
              <a:gd name="T12" fmla="*/ 0 60000 65536"/>
              <a:gd name="T13" fmla="*/ 0 60000 65536"/>
              <a:gd name="T14" fmla="*/ 0 60000 65536"/>
              <a:gd name="T15" fmla="*/ 0 w 1944"/>
              <a:gd name="T16" fmla="*/ 0 h 215"/>
              <a:gd name="T17" fmla="*/ 1944 w 1944"/>
              <a:gd name="T18" fmla="*/ 215 h 215"/>
            </a:gdLst>
            <a:ahLst/>
            <a:cxnLst>
              <a:cxn ang="T10">
                <a:pos x="T0" y="T1"/>
              </a:cxn>
              <a:cxn ang="T11">
                <a:pos x="T2" y="T3"/>
              </a:cxn>
              <a:cxn ang="T12">
                <a:pos x="T4" y="T5"/>
              </a:cxn>
              <a:cxn ang="T13">
                <a:pos x="T6" y="T7"/>
              </a:cxn>
              <a:cxn ang="T14">
                <a:pos x="T8" y="T9"/>
              </a:cxn>
            </a:cxnLst>
            <a:rect l="T15" t="T16" r="T17" b="T18"/>
            <a:pathLst>
              <a:path w="1944" h="215">
                <a:moveTo>
                  <a:pt x="0" y="215"/>
                </a:moveTo>
                <a:cubicBezTo>
                  <a:pt x="167" y="184"/>
                  <a:pt x="784" y="62"/>
                  <a:pt x="1009" y="31"/>
                </a:cubicBezTo>
                <a:cubicBezTo>
                  <a:pt x="1234" y="0"/>
                  <a:pt x="1222" y="23"/>
                  <a:pt x="1353" y="31"/>
                </a:cubicBezTo>
                <a:cubicBezTo>
                  <a:pt x="1485" y="39"/>
                  <a:pt x="1698" y="63"/>
                  <a:pt x="1796" y="79"/>
                </a:cubicBezTo>
                <a:cubicBezTo>
                  <a:pt x="1895" y="95"/>
                  <a:pt x="1919" y="119"/>
                  <a:pt x="1944" y="127"/>
                </a:cubicBezTo>
              </a:path>
            </a:pathLst>
          </a:custGeom>
          <a:noFill/>
          <a:ln w="28575">
            <a:solidFill>
              <a:srgbClr val="990033"/>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5"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6"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7"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8"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49"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0"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1"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2"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3"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4"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5"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6"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7"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8"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59"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60"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61"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4362"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4363"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4364"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4365"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4366"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46112" name="Text Box 32"/>
          <p:cNvSpPr txBox="1">
            <a:spLocks noChangeArrowheads="1"/>
          </p:cNvSpPr>
          <p:nvPr/>
        </p:nvSpPr>
        <p:spPr bwMode="auto">
          <a:xfrm>
            <a:off x="4154488" y="4305324"/>
            <a:ext cx="1447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Base flow</a:t>
            </a:r>
          </a:p>
        </p:txBody>
      </p:sp>
      <p:sp>
        <p:nvSpPr>
          <p:cNvPr id="14368"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Rising limb</a:t>
            </a:r>
          </a:p>
        </p:txBody>
      </p:sp>
      <p:sp>
        <p:nvSpPr>
          <p:cNvPr id="14369" name="Text Box 36"/>
          <p:cNvSpPr txBox="1">
            <a:spLocks noChangeArrowheads="1"/>
          </p:cNvSpPr>
          <p:nvPr/>
        </p:nvSpPr>
        <p:spPr bwMode="auto">
          <a:xfrm rot="3378051">
            <a:off x="4344988" y="2273382"/>
            <a:ext cx="1981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Recession limb</a:t>
            </a:r>
          </a:p>
        </p:txBody>
      </p:sp>
      <p:sp>
        <p:nvSpPr>
          <p:cNvPr id="14370" name="Text Box 37"/>
          <p:cNvSpPr txBox="1">
            <a:spLocks noChangeArrowheads="1"/>
          </p:cNvSpPr>
          <p:nvPr/>
        </p:nvSpPr>
        <p:spPr bwMode="auto">
          <a:xfrm>
            <a:off x="2706688" y="647702"/>
            <a:ext cx="18288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Basin lag time</a:t>
            </a:r>
          </a:p>
        </p:txBody>
      </p:sp>
      <p:sp>
        <p:nvSpPr>
          <p:cNvPr id="14371" name="Text Box 38"/>
          <p:cNvSpPr txBox="1">
            <a:spLocks noChangeArrowheads="1"/>
          </p:cNvSpPr>
          <p:nvPr/>
        </p:nvSpPr>
        <p:spPr bwMode="auto">
          <a:xfrm>
            <a:off x="2706688" y="3024188"/>
            <a:ext cx="6096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mm</a:t>
            </a:r>
          </a:p>
        </p:txBody>
      </p:sp>
      <p:sp>
        <p:nvSpPr>
          <p:cNvPr id="14372" name="Line 39"/>
          <p:cNvSpPr>
            <a:spLocks noChangeShapeType="1"/>
          </p:cNvSpPr>
          <p:nvPr/>
        </p:nvSpPr>
        <p:spPr bwMode="auto">
          <a:xfrm>
            <a:off x="2971800" y="1143000"/>
            <a:ext cx="11430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73" name="Line 40"/>
          <p:cNvSpPr>
            <a:spLocks noChangeShapeType="1"/>
          </p:cNvSpPr>
          <p:nvPr/>
        </p:nvSpPr>
        <p:spPr bwMode="auto">
          <a:xfrm>
            <a:off x="4114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74" name="Line 41"/>
          <p:cNvSpPr>
            <a:spLocks noChangeShapeType="1"/>
          </p:cNvSpPr>
          <p:nvPr/>
        </p:nvSpPr>
        <p:spPr bwMode="auto">
          <a:xfrm>
            <a:off x="2971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75"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4376"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4377"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4378" name="Line 45"/>
          <p:cNvSpPr>
            <a:spLocks noChangeShapeType="1"/>
          </p:cNvSpPr>
          <p:nvPr/>
        </p:nvSpPr>
        <p:spPr bwMode="auto">
          <a:xfrm>
            <a:off x="4114800" y="1295400"/>
            <a:ext cx="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79" name="Line 46"/>
          <p:cNvSpPr>
            <a:spLocks noChangeShapeType="1"/>
          </p:cNvSpPr>
          <p:nvPr/>
        </p:nvSpPr>
        <p:spPr bwMode="auto">
          <a:xfrm flipV="1">
            <a:off x="4114800" y="1143000"/>
            <a:ext cx="457200" cy="22860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4380" name="Text Box 47"/>
          <p:cNvSpPr txBox="1">
            <a:spLocks noChangeArrowheads="1"/>
          </p:cNvSpPr>
          <p:nvPr/>
        </p:nvSpPr>
        <p:spPr bwMode="auto">
          <a:xfrm>
            <a:off x="4572000" y="914402"/>
            <a:ext cx="1371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Peak flow</a:t>
            </a:r>
          </a:p>
        </p:txBody>
      </p:sp>
      <p:sp>
        <p:nvSpPr>
          <p:cNvPr id="46128" name="Text Box 48"/>
          <p:cNvSpPr txBox="1">
            <a:spLocks noChangeArrowheads="1"/>
          </p:cNvSpPr>
          <p:nvPr/>
        </p:nvSpPr>
        <p:spPr bwMode="auto">
          <a:xfrm>
            <a:off x="6172200" y="304824"/>
            <a:ext cx="2057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Base flow</a:t>
            </a:r>
          </a:p>
        </p:txBody>
      </p:sp>
      <p:sp>
        <p:nvSpPr>
          <p:cNvPr id="46129" name="Text Box 49"/>
          <p:cNvSpPr txBox="1">
            <a:spLocks noChangeArrowheads="1"/>
          </p:cNvSpPr>
          <p:nvPr/>
        </p:nvSpPr>
        <p:spPr bwMode="auto">
          <a:xfrm>
            <a:off x="5943600" y="990623"/>
            <a:ext cx="25146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a:ln>
                  <a:noFill/>
                </a:ln>
                <a:solidFill>
                  <a:srgbClr val="44546A"/>
                </a:solidFill>
                <a:effectLst/>
                <a:uLnTx/>
                <a:uFillTx/>
                <a:latin typeface="Century Gothic" panose="020B0502020202020204" pitchFamily="34" charset="0"/>
                <a:ea typeface="MS PGothic" pitchFamily="34" charset="-128"/>
                <a:cs typeface="+mn-cs"/>
              </a:rPr>
              <a:t>Normal discharge of the river</a:t>
            </a:r>
          </a:p>
        </p:txBody>
      </p:sp>
    </p:spTree>
    <p:extLst>
      <p:ext uri="{BB962C8B-B14F-4D97-AF65-F5344CB8AC3E}">
        <p14:creationId xmlns:p14="http://schemas.microsoft.com/office/powerpoint/2010/main" val="3849139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6089"/>
                                        </p:tgtEl>
                                        <p:attrNameLst>
                                          <p:attrName>style.visibility</p:attrName>
                                        </p:attrNameLst>
                                      </p:cBhvr>
                                      <p:to>
                                        <p:strVal val="visible"/>
                                      </p:to>
                                    </p:set>
                                    <p:animEffect transition="in" filter="wipe(left)">
                                      <p:cBhvr>
                                        <p:cTn id="7" dur="500"/>
                                        <p:tgtEl>
                                          <p:spTgt spid="46089"/>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46112"/>
                                        </p:tgtEl>
                                        <p:attrNameLst>
                                          <p:attrName>style.visibility</p:attrName>
                                        </p:attrNameLst>
                                      </p:cBhvr>
                                      <p:to>
                                        <p:strVal val="visible"/>
                                      </p:to>
                                    </p:set>
                                    <p:animEffect transition="in" filter="dissolve">
                                      <p:cBhvr>
                                        <p:cTn id="11" dur="500"/>
                                        <p:tgtEl>
                                          <p:spTgt spid="46112"/>
                                        </p:tgtEl>
                                      </p:cBhvr>
                                    </p:animEffect>
                                  </p:childTnLst>
                                </p:cTn>
                              </p:par>
                            </p:childTnLst>
                          </p:cTn>
                        </p:par>
                        <p:par>
                          <p:cTn id="12" fill="hold" nodeType="afterGroup">
                            <p:stCondLst>
                              <p:cond delay="3000"/>
                            </p:stCondLst>
                            <p:childTnLst>
                              <p:par>
                                <p:cTn id="13" presetID="9" presetClass="entr" presetSubtype="0" fill="hold" grpId="0" nodeType="afterEffect">
                                  <p:stCondLst>
                                    <p:cond delay="1000"/>
                                  </p:stCondLst>
                                  <p:childTnLst>
                                    <p:set>
                                      <p:cBhvr>
                                        <p:cTn id="14" dur="1" fill="hold">
                                          <p:stCondLst>
                                            <p:cond delay="0"/>
                                          </p:stCondLst>
                                        </p:cTn>
                                        <p:tgtEl>
                                          <p:spTgt spid="46128"/>
                                        </p:tgtEl>
                                        <p:attrNameLst>
                                          <p:attrName>style.visibility</p:attrName>
                                        </p:attrNameLst>
                                      </p:cBhvr>
                                      <p:to>
                                        <p:strVal val="visible"/>
                                      </p:to>
                                    </p:set>
                                    <p:animEffect transition="in" filter="dissolve">
                                      <p:cBhvr>
                                        <p:cTn id="15" dur="500"/>
                                        <p:tgtEl>
                                          <p:spTgt spid="46128"/>
                                        </p:tgtEl>
                                      </p:cBhvr>
                                    </p:animEffect>
                                  </p:childTnLst>
                                </p:cTn>
                              </p:par>
                            </p:childTnLst>
                          </p:cTn>
                        </p:par>
                        <p:par>
                          <p:cTn id="16" fill="hold" nodeType="afterGroup">
                            <p:stCondLst>
                              <p:cond delay="4500"/>
                            </p:stCondLst>
                            <p:childTnLst>
                              <p:par>
                                <p:cTn id="17" presetID="15" presetClass="entr" presetSubtype="0" fill="hold" grpId="0" nodeType="afterEffect">
                                  <p:stCondLst>
                                    <p:cond delay="2000"/>
                                  </p:stCondLst>
                                  <p:childTnLst>
                                    <p:set>
                                      <p:cBhvr>
                                        <p:cTn id="18" dur="1" fill="hold">
                                          <p:stCondLst>
                                            <p:cond delay="0"/>
                                          </p:stCondLst>
                                        </p:cTn>
                                        <p:tgtEl>
                                          <p:spTgt spid="46129"/>
                                        </p:tgtEl>
                                        <p:attrNameLst>
                                          <p:attrName>style.visibility</p:attrName>
                                        </p:attrNameLst>
                                      </p:cBhvr>
                                      <p:to>
                                        <p:strVal val="visible"/>
                                      </p:to>
                                    </p:set>
                                    <p:anim calcmode="lin" valueType="num">
                                      <p:cBhvr>
                                        <p:cTn id="19" dur="1000" fill="hold"/>
                                        <p:tgtEl>
                                          <p:spTgt spid="46129"/>
                                        </p:tgtEl>
                                        <p:attrNameLst>
                                          <p:attrName>ppt_w</p:attrName>
                                        </p:attrNameLst>
                                      </p:cBhvr>
                                      <p:tavLst>
                                        <p:tav tm="0">
                                          <p:val>
                                            <p:fltVal val="0"/>
                                          </p:val>
                                        </p:tav>
                                        <p:tav tm="100000">
                                          <p:val>
                                            <p:strVal val="#ppt_w"/>
                                          </p:val>
                                        </p:tav>
                                      </p:tavLst>
                                    </p:anim>
                                    <p:anim calcmode="lin" valueType="num">
                                      <p:cBhvr>
                                        <p:cTn id="20" dur="1000" fill="hold"/>
                                        <p:tgtEl>
                                          <p:spTgt spid="46129"/>
                                        </p:tgtEl>
                                        <p:attrNameLst>
                                          <p:attrName>ppt_h</p:attrName>
                                        </p:attrNameLst>
                                      </p:cBhvr>
                                      <p:tavLst>
                                        <p:tav tm="0">
                                          <p:val>
                                            <p:fltVal val="0"/>
                                          </p:val>
                                        </p:tav>
                                        <p:tav tm="100000">
                                          <p:val>
                                            <p:strVal val="#ppt_h"/>
                                          </p:val>
                                        </p:tav>
                                      </p:tavLst>
                                    </p:anim>
                                    <p:anim calcmode="lin" valueType="num">
                                      <p:cBhvr>
                                        <p:cTn id="21" dur="1000" fill="hold"/>
                                        <p:tgtEl>
                                          <p:spTgt spid="4612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612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animBg="1"/>
      <p:bldP spid="46112" grpId="0" autoUpdateAnimBg="0"/>
      <p:bldP spid="46128" grpId="0" autoUpdateAnimBg="0"/>
      <p:bldP spid="4612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a:spLocks/>
          </p:cNvSpPr>
          <p:nvPr/>
        </p:nvSpPr>
        <p:spPr bwMode="auto">
          <a:xfrm>
            <a:off x="2478088" y="1117600"/>
            <a:ext cx="1587" cy="3949700"/>
          </a:xfrm>
          <a:custGeom>
            <a:avLst/>
            <a:gdLst>
              <a:gd name="T0" fmla="*/ 0 w 1"/>
              <a:gd name="T1" fmla="*/ 0 h 2488"/>
              <a:gd name="T2" fmla="*/ 2147483647 w 1"/>
              <a:gd name="T3" fmla="*/ 2147483647 h 2488"/>
              <a:gd name="T4" fmla="*/ 0 60000 65536"/>
              <a:gd name="T5" fmla="*/ 0 60000 65536"/>
              <a:gd name="T6" fmla="*/ 0 w 1"/>
              <a:gd name="T7" fmla="*/ 0 h 2488"/>
              <a:gd name="T8" fmla="*/ 1 w 1"/>
              <a:gd name="T9" fmla="*/ 2488 h 2488"/>
            </a:gdLst>
            <a:ahLst/>
            <a:cxnLst>
              <a:cxn ang="T4">
                <a:pos x="T0" y="T1"/>
              </a:cxn>
              <a:cxn ang="T5">
                <a:pos x="T2" y="T3"/>
              </a:cxn>
            </a:cxnLst>
            <a:rect l="T6" t="T7" r="T8" b="T9"/>
            <a:pathLst>
              <a:path w="1" h="2488">
                <a:moveTo>
                  <a:pt x="0" y="0"/>
                </a:moveTo>
                <a:lnTo>
                  <a:pt x="1" y="2488"/>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63" name="Freeform 3"/>
          <p:cNvSpPr>
            <a:spLocks/>
          </p:cNvSpPr>
          <p:nvPr/>
        </p:nvSpPr>
        <p:spPr bwMode="auto">
          <a:xfrm>
            <a:off x="2478090" y="5067300"/>
            <a:ext cx="4584700" cy="1588"/>
          </a:xfrm>
          <a:custGeom>
            <a:avLst/>
            <a:gdLst>
              <a:gd name="T0" fmla="*/ 0 w 2888"/>
              <a:gd name="T1" fmla="*/ 0 h 1"/>
              <a:gd name="T2" fmla="*/ 2147483647 w 2888"/>
              <a:gd name="T3" fmla="*/ 0 h 1"/>
              <a:gd name="T4" fmla="*/ 0 60000 65536"/>
              <a:gd name="T5" fmla="*/ 0 60000 65536"/>
              <a:gd name="T6" fmla="*/ 0 w 2888"/>
              <a:gd name="T7" fmla="*/ 0 h 1"/>
              <a:gd name="T8" fmla="*/ 2888 w 2888"/>
              <a:gd name="T9" fmla="*/ 1 h 1"/>
            </a:gdLst>
            <a:ahLst/>
            <a:cxnLst>
              <a:cxn ang="T4">
                <a:pos x="T0" y="T1"/>
              </a:cxn>
              <a:cxn ang="T5">
                <a:pos x="T2" y="T3"/>
              </a:cxn>
            </a:cxnLst>
            <a:rect l="T6" t="T7" r="T8" b="T9"/>
            <a:pathLst>
              <a:path w="2888" h="1">
                <a:moveTo>
                  <a:pt x="0" y="0"/>
                </a:moveTo>
                <a:lnTo>
                  <a:pt x="2888" y="0"/>
                </a:lnTo>
              </a:path>
            </a:pathLst>
          </a:custGeom>
          <a:solidFill>
            <a:schemeClr val="accent1"/>
          </a:solidFill>
          <a:ln w="2857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64" name="Freeform 4"/>
          <p:cNvSpPr>
            <a:spLocks/>
          </p:cNvSpPr>
          <p:nvPr/>
        </p:nvSpPr>
        <p:spPr bwMode="auto">
          <a:xfrm>
            <a:off x="2471738" y="1397000"/>
            <a:ext cx="4565650" cy="2819400"/>
          </a:xfrm>
          <a:custGeom>
            <a:avLst/>
            <a:gdLst>
              <a:gd name="T0" fmla="*/ 2147483647 w 2876"/>
              <a:gd name="T1" fmla="*/ 2147483647 h 1776"/>
              <a:gd name="T2" fmla="*/ 2147483647 w 2876"/>
              <a:gd name="T3" fmla="*/ 2147483647 h 1776"/>
              <a:gd name="T4" fmla="*/ 2147483647 w 2876"/>
              <a:gd name="T5" fmla="*/ 2147483647 h 1776"/>
              <a:gd name="T6" fmla="*/ 2147483647 w 2876"/>
              <a:gd name="T7" fmla="*/ 2147483647 h 1776"/>
              <a:gd name="T8" fmla="*/ 2147483647 w 2876"/>
              <a:gd name="T9" fmla="*/ 2147483647 h 1776"/>
              <a:gd name="T10" fmla="*/ 2147483647 w 2876"/>
              <a:gd name="T11" fmla="*/ 2147483647 h 1776"/>
              <a:gd name="T12" fmla="*/ 2147483647 w 2876"/>
              <a:gd name="T13" fmla="*/ 2147483647 h 1776"/>
              <a:gd name="T14" fmla="*/ 2147483647 w 2876"/>
              <a:gd name="T15" fmla="*/ 2147483647 h 1776"/>
              <a:gd name="T16" fmla="*/ 2147483647 w 2876"/>
              <a:gd name="T17" fmla="*/ 2147483647 h 1776"/>
              <a:gd name="T18" fmla="*/ 2147483647 w 2876"/>
              <a:gd name="T19" fmla="*/ 2147483647 h 1776"/>
              <a:gd name="T20" fmla="*/ 2147483647 w 2876"/>
              <a:gd name="T21" fmla="*/ 2147483647 h 1776"/>
              <a:gd name="T22" fmla="*/ 2147483647 w 2876"/>
              <a:gd name="T23" fmla="*/ 2147483647 h 1776"/>
              <a:gd name="T24" fmla="*/ 2147483647 w 2876"/>
              <a:gd name="T25" fmla="*/ 2147483647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76"/>
              <a:gd name="T40" fmla="*/ 0 h 1776"/>
              <a:gd name="T41" fmla="*/ 2876 w 2876"/>
              <a:gd name="T42" fmla="*/ 1776 h 1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a:solidFill>
              <a:srgbClr val="006600"/>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65" name="Rectangle 5"/>
          <p:cNvSpPr>
            <a:spLocks noChangeArrowheads="1"/>
          </p:cNvSpPr>
          <p:nvPr/>
        </p:nvSpPr>
        <p:spPr bwMode="auto">
          <a:xfrm>
            <a:off x="2706688" y="4457700"/>
            <a:ext cx="152400" cy="6096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5366" name="Rectangle 6"/>
          <p:cNvSpPr>
            <a:spLocks noChangeArrowheads="1"/>
          </p:cNvSpPr>
          <p:nvPr/>
        </p:nvSpPr>
        <p:spPr bwMode="auto">
          <a:xfrm>
            <a:off x="2859088" y="3390900"/>
            <a:ext cx="152400" cy="16764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srgbClr val="44546A"/>
              </a:solidFill>
              <a:effectLst/>
              <a:uLnTx/>
              <a:uFillTx/>
              <a:latin typeface="Comic Sans MS" pitchFamily="66" charset="0"/>
              <a:ea typeface="MS PGothic" pitchFamily="34" charset="-128"/>
              <a:cs typeface="+mn-cs"/>
            </a:endParaRPr>
          </a:p>
        </p:txBody>
      </p:sp>
      <p:sp>
        <p:nvSpPr>
          <p:cNvPr id="15367" name="Rectangle 7"/>
          <p:cNvSpPr>
            <a:spLocks noChangeArrowheads="1"/>
          </p:cNvSpPr>
          <p:nvPr/>
        </p:nvSpPr>
        <p:spPr bwMode="auto">
          <a:xfrm>
            <a:off x="3011488" y="4305300"/>
            <a:ext cx="152400" cy="762000"/>
          </a:xfrm>
          <a:prstGeom prst="rect">
            <a:avLst/>
          </a:prstGeom>
          <a:solidFill>
            <a:schemeClr val="accent2"/>
          </a:solidFill>
          <a:ln w="28575">
            <a:solidFill>
              <a:schemeClr val="tx1"/>
            </a:solidFill>
            <a:miter lim="800000"/>
            <a:headEnd/>
            <a:tailEnd/>
          </a:ln>
        </p:spPr>
        <p:txBody>
          <a:bodyPr wrap="none" anchor="ct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a:ln>
                <a:noFill/>
              </a:ln>
              <a:solidFill>
                <a:srgbClr val="0563C1"/>
              </a:solidFill>
              <a:effectLst/>
              <a:uLnTx/>
              <a:uFillTx/>
              <a:latin typeface="Times New Roman" pitchFamily="18" charset="0"/>
              <a:ea typeface="MS PGothic" pitchFamily="34" charset="-128"/>
              <a:cs typeface="+mn-cs"/>
            </a:endParaRPr>
          </a:p>
        </p:txBody>
      </p:sp>
      <p:sp>
        <p:nvSpPr>
          <p:cNvPr id="48136" name="Freeform 8"/>
          <p:cNvSpPr>
            <a:spLocks/>
          </p:cNvSpPr>
          <p:nvPr/>
        </p:nvSpPr>
        <p:spPr bwMode="auto">
          <a:xfrm>
            <a:off x="3227388" y="2908300"/>
            <a:ext cx="2146300" cy="965200"/>
          </a:xfrm>
          <a:custGeom>
            <a:avLst/>
            <a:gdLst>
              <a:gd name="T0" fmla="*/ 0 w 1352"/>
              <a:gd name="T1" fmla="*/ 2147483647 h 608"/>
              <a:gd name="T2" fmla="*/ 2147483647 w 1352"/>
              <a:gd name="T3" fmla="*/ 2147483647 h 608"/>
              <a:gd name="T4" fmla="*/ 2147483647 w 1352"/>
              <a:gd name="T5" fmla="*/ 2147483647 h 608"/>
              <a:gd name="T6" fmla="*/ 2147483647 w 1352"/>
              <a:gd name="T7" fmla="*/ 2147483647 h 608"/>
              <a:gd name="T8" fmla="*/ 0 60000 65536"/>
              <a:gd name="T9" fmla="*/ 0 60000 65536"/>
              <a:gd name="T10" fmla="*/ 0 60000 65536"/>
              <a:gd name="T11" fmla="*/ 0 60000 65536"/>
              <a:gd name="T12" fmla="*/ 0 w 1352"/>
              <a:gd name="T13" fmla="*/ 0 h 608"/>
              <a:gd name="T14" fmla="*/ 1352 w 1352"/>
              <a:gd name="T15" fmla="*/ 608 h 608"/>
            </a:gdLst>
            <a:ahLst/>
            <a:cxnLst>
              <a:cxn ang="T8">
                <a:pos x="T0" y="T1"/>
              </a:cxn>
              <a:cxn ang="T9">
                <a:pos x="T2" y="T3"/>
              </a:cxn>
              <a:cxn ang="T10">
                <a:pos x="T4" y="T5"/>
              </a:cxn>
              <a:cxn ang="T11">
                <a:pos x="T6" y="T7"/>
              </a:cxn>
            </a:cxnLst>
            <a:rect l="T12" t="T13" r="T14" b="T15"/>
            <a:pathLst>
              <a:path w="1352" h="608">
                <a:moveTo>
                  <a:pt x="0" y="608"/>
                </a:moveTo>
                <a:cubicBezTo>
                  <a:pt x="107" y="549"/>
                  <a:pt x="455" y="355"/>
                  <a:pt x="632" y="256"/>
                </a:cubicBezTo>
                <a:cubicBezTo>
                  <a:pt x="809" y="157"/>
                  <a:pt x="944" y="32"/>
                  <a:pt x="1064" y="16"/>
                </a:cubicBezTo>
                <a:cubicBezTo>
                  <a:pt x="1184" y="0"/>
                  <a:pt x="1304" y="136"/>
                  <a:pt x="1352" y="160"/>
                </a:cubicBezTo>
              </a:path>
            </a:pathLst>
          </a:custGeom>
          <a:noFill/>
          <a:ln w="28575" cap="rnd">
            <a:solidFill>
              <a:srgbClr val="990033"/>
            </a:solidFill>
            <a:prstDash val="sysDot"/>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69" name="Freeform 9"/>
          <p:cNvSpPr>
            <a:spLocks/>
          </p:cNvSpPr>
          <p:nvPr/>
        </p:nvSpPr>
        <p:spPr bwMode="auto">
          <a:xfrm>
            <a:off x="3049588" y="3773488"/>
            <a:ext cx="3086100" cy="341312"/>
          </a:xfrm>
          <a:custGeom>
            <a:avLst/>
            <a:gdLst>
              <a:gd name="T0" fmla="*/ 0 w 1944"/>
              <a:gd name="T1" fmla="*/ 2147483647 h 215"/>
              <a:gd name="T2" fmla="*/ 2147483647 w 1944"/>
              <a:gd name="T3" fmla="*/ 2147483647 h 215"/>
              <a:gd name="T4" fmla="*/ 2147483647 w 1944"/>
              <a:gd name="T5" fmla="*/ 2147483647 h 215"/>
              <a:gd name="T6" fmla="*/ 2147483647 w 1944"/>
              <a:gd name="T7" fmla="*/ 2147483647 h 215"/>
              <a:gd name="T8" fmla="*/ 2147483647 w 1944"/>
              <a:gd name="T9" fmla="*/ 2147483647 h 215"/>
              <a:gd name="T10" fmla="*/ 0 60000 65536"/>
              <a:gd name="T11" fmla="*/ 0 60000 65536"/>
              <a:gd name="T12" fmla="*/ 0 60000 65536"/>
              <a:gd name="T13" fmla="*/ 0 60000 65536"/>
              <a:gd name="T14" fmla="*/ 0 60000 65536"/>
              <a:gd name="T15" fmla="*/ 0 w 1944"/>
              <a:gd name="T16" fmla="*/ 0 h 215"/>
              <a:gd name="T17" fmla="*/ 1944 w 1944"/>
              <a:gd name="T18" fmla="*/ 215 h 215"/>
            </a:gdLst>
            <a:ahLst/>
            <a:cxnLst>
              <a:cxn ang="T10">
                <a:pos x="T0" y="T1"/>
              </a:cxn>
              <a:cxn ang="T11">
                <a:pos x="T2" y="T3"/>
              </a:cxn>
              <a:cxn ang="T12">
                <a:pos x="T4" y="T5"/>
              </a:cxn>
              <a:cxn ang="T13">
                <a:pos x="T6" y="T7"/>
              </a:cxn>
              <a:cxn ang="T14">
                <a:pos x="T8" y="T9"/>
              </a:cxn>
            </a:cxnLst>
            <a:rect l="T15" t="T16" r="T17" b="T18"/>
            <a:pathLst>
              <a:path w="1944" h="215">
                <a:moveTo>
                  <a:pt x="0" y="215"/>
                </a:moveTo>
                <a:cubicBezTo>
                  <a:pt x="167" y="184"/>
                  <a:pt x="784" y="62"/>
                  <a:pt x="1009" y="31"/>
                </a:cubicBezTo>
                <a:cubicBezTo>
                  <a:pt x="1234" y="0"/>
                  <a:pt x="1222" y="23"/>
                  <a:pt x="1353" y="31"/>
                </a:cubicBezTo>
                <a:cubicBezTo>
                  <a:pt x="1485" y="39"/>
                  <a:pt x="1698" y="63"/>
                  <a:pt x="1796" y="79"/>
                </a:cubicBezTo>
                <a:cubicBezTo>
                  <a:pt x="1895" y="95"/>
                  <a:pt x="1919" y="119"/>
                  <a:pt x="1944" y="127"/>
                </a:cubicBezTo>
              </a:path>
            </a:pathLst>
          </a:custGeom>
          <a:noFill/>
          <a:ln w="2857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0" name="Line 10"/>
          <p:cNvSpPr>
            <a:spLocks noChangeShapeType="1"/>
          </p:cNvSpPr>
          <p:nvPr/>
        </p:nvSpPr>
        <p:spPr bwMode="auto">
          <a:xfrm>
            <a:off x="24018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1" name="Line 11"/>
          <p:cNvSpPr>
            <a:spLocks noChangeShapeType="1"/>
          </p:cNvSpPr>
          <p:nvPr/>
        </p:nvSpPr>
        <p:spPr bwMode="auto">
          <a:xfrm>
            <a:off x="2401888" y="1638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2" name="Line 12"/>
          <p:cNvSpPr>
            <a:spLocks noChangeShapeType="1"/>
          </p:cNvSpPr>
          <p:nvPr/>
        </p:nvSpPr>
        <p:spPr bwMode="auto">
          <a:xfrm>
            <a:off x="2401888" y="2781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3" name="Freeform 13"/>
          <p:cNvSpPr>
            <a:spLocks/>
          </p:cNvSpPr>
          <p:nvPr/>
        </p:nvSpPr>
        <p:spPr bwMode="auto">
          <a:xfrm>
            <a:off x="2554289" y="3276600"/>
            <a:ext cx="1587" cy="1778000"/>
          </a:xfrm>
          <a:custGeom>
            <a:avLst/>
            <a:gdLst>
              <a:gd name="T0" fmla="*/ 0 w 1"/>
              <a:gd name="T1" fmla="*/ 2147483647 h 1120"/>
              <a:gd name="T2" fmla="*/ 0 w 1"/>
              <a:gd name="T3" fmla="*/ 0 h 1120"/>
              <a:gd name="T4" fmla="*/ 0 60000 65536"/>
              <a:gd name="T5" fmla="*/ 0 60000 65536"/>
              <a:gd name="T6" fmla="*/ 0 w 1"/>
              <a:gd name="T7" fmla="*/ 0 h 1120"/>
              <a:gd name="T8" fmla="*/ 1 w 1"/>
              <a:gd name="T9" fmla="*/ 1120 h 1120"/>
            </a:gdLst>
            <a:ahLst/>
            <a:cxnLst>
              <a:cxn ang="T4">
                <a:pos x="T0" y="T1"/>
              </a:cxn>
              <a:cxn ang="T5">
                <a:pos x="T2" y="T3"/>
              </a:cxn>
            </a:cxnLst>
            <a:rect l="T6" t="T7" r="T8" b="T9"/>
            <a:pathLst>
              <a:path w="1" h="1120">
                <a:moveTo>
                  <a:pt x="0" y="1120"/>
                </a:moveTo>
                <a:lnTo>
                  <a:pt x="0" y="0"/>
                </a:ln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4" name="Line 14"/>
          <p:cNvSpPr>
            <a:spLocks noChangeShapeType="1"/>
          </p:cNvSpPr>
          <p:nvPr/>
        </p:nvSpPr>
        <p:spPr bwMode="auto">
          <a:xfrm>
            <a:off x="2554288" y="3543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5" name="Line 15"/>
          <p:cNvSpPr>
            <a:spLocks noChangeShapeType="1"/>
          </p:cNvSpPr>
          <p:nvPr/>
        </p:nvSpPr>
        <p:spPr bwMode="auto">
          <a:xfrm>
            <a:off x="2554288" y="3924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6" name="Line 16"/>
          <p:cNvSpPr>
            <a:spLocks noChangeShapeType="1"/>
          </p:cNvSpPr>
          <p:nvPr/>
        </p:nvSpPr>
        <p:spPr bwMode="auto">
          <a:xfrm>
            <a:off x="2554288" y="4305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7" name="Line 17"/>
          <p:cNvSpPr>
            <a:spLocks noChangeShapeType="1"/>
          </p:cNvSpPr>
          <p:nvPr/>
        </p:nvSpPr>
        <p:spPr bwMode="auto">
          <a:xfrm>
            <a:off x="2554288" y="4686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8" name="Line 18"/>
          <p:cNvSpPr>
            <a:spLocks noChangeShapeType="1"/>
          </p:cNvSpPr>
          <p:nvPr/>
        </p:nvSpPr>
        <p:spPr bwMode="auto">
          <a:xfrm>
            <a:off x="2401888" y="50673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79" name="Line 19"/>
          <p:cNvSpPr>
            <a:spLocks noChangeShapeType="1"/>
          </p:cNvSpPr>
          <p:nvPr/>
        </p:nvSpPr>
        <p:spPr bwMode="auto">
          <a:xfrm rot="-5400000">
            <a:off x="2439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0" name="Line 20"/>
          <p:cNvSpPr>
            <a:spLocks noChangeShapeType="1"/>
          </p:cNvSpPr>
          <p:nvPr/>
        </p:nvSpPr>
        <p:spPr bwMode="auto">
          <a:xfrm rot="-5400000">
            <a:off x="320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1" name="Line 21"/>
          <p:cNvSpPr>
            <a:spLocks noChangeShapeType="1"/>
          </p:cNvSpPr>
          <p:nvPr/>
        </p:nvSpPr>
        <p:spPr bwMode="auto">
          <a:xfrm rot="-5400000">
            <a:off x="3963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2" name="Line 22"/>
          <p:cNvSpPr>
            <a:spLocks noChangeShapeType="1"/>
          </p:cNvSpPr>
          <p:nvPr/>
        </p:nvSpPr>
        <p:spPr bwMode="auto">
          <a:xfrm rot="-5400000">
            <a:off x="4725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3" name="Line 23"/>
          <p:cNvSpPr>
            <a:spLocks noChangeShapeType="1"/>
          </p:cNvSpPr>
          <p:nvPr/>
        </p:nvSpPr>
        <p:spPr bwMode="auto">
          <a:xfrm rot="-5400000">
            <a:off x="5487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4" name="Line 24"/>
          <p:cNvSpPr>
            <a:spLocks noChangeShapeType="1"/>
          </p:cNvSpPr>
          <p:nvPr/>
        </p:nvSpPr>
        <p:spPr bwMode="auto">
          <a:xfrm rot="-5400000">
            <a:off x="63261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5" name="Line 25"/>
          <p:cNvSpPr>
            <a:spLocks noChangeShapeType="1"/>
          </p:cNvSpPr>
          <p:nvPr/>
        </p:nvSpPr>
        <p:spPr bwMode="auto">
          <a:xfrm rot="-5400000">
            <a:off x="7011988" y="5105400"/>
            <a:ext cx="762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386" name="Text Box 26"/>
          <p:cNvSpPr txBox="1">
            <a:spLocks noChangeArrowheads="1"/>
          </p:cNvSpPr>
          <p:nvPr/>
        </p:nvSpPr>
        <p:spPr bwMode="auto">
          <a:xfrm>
            <a:off x="2173288" y="51435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0       12     24    36    48     30    72</a:t>
            </a:r>
          </a:p>
        </p:txBody>
      </p:sp>
      <p:sp>
        <p:nvSpPr>
          <p:cNvPr id="15387" name="Text Box 27"/>
          <p:cNvSpPr txBox="1">
            <a:spLocks noChangeArrowheads="1"/>
          </p:cNvSpPr>
          <p:nvPr/>
        </p:nvSpPr>
        <p:spPr bwMode="auto">
          <a:xfrm>
            <a:off x="2401888" y="5753100"/>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Hours from start of rain storm</a:t>
            </a:r>
          </a:p>
        </p:txBody>
      </p:sp>
      <p:sp>
        <p:nvSpPr>
          <p:cNvPr id="15388" name="Text Box 28"/>
          <p:cNvSpPr txBox="1">
            <a:spLocks noChangeArrowheads="1"/>
          </p:cNvSpPr>
          <p:nvPr/>
        </p:nvSpPr>
        <p:spPr bwMode="auto">
          <a:xfrm>
            <a:off x="2020888" y="1409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5389" name="Text Box 29"/>
          <p:cNvSpPr txBox="1">
            <a:spLocks noChangeArrowheads="1"/>
          </p:cNvSpPr>
          <p:nvPr/>
        </p:nvSpPr>
        <p:spPr bwMode="auto">
          <a:xfrm>
            <a:off x="2020888" y="2552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5390" name="Text Box 30"/>
          <p:cNvSpPr txBox="1">
            <a:spLocks noChangeArrowheads="1"/>
          </p:cNvSpPr>
          <p:nvPr/>
        </p:nvSpPr>
        <p:spPr bwMode="auto">
          <a:xfrm>
            <a:off x="2020888" y="3695700"/>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1</a:t>
            </a:r>
          </a:p>
        </p:txBody>
      </p:sp>
      <p:sp>
        <p:nvSpPr>
          <p:cNvPr id="15391" name="Text Box 31"/>
          <p:cNvSpPr txBox="1">
            <a:spLocks noChangeArrowheads="1"/>
          </p:cNvSpPr>
          <p:nvPr/>
        </p:nvSpPr>
        <p:spPr bwMode="auto">
          <a:xfrm rot="-5400000">
            <a:off x="264319" y="3154534"/>
            <a:ext cx="274161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Discharge (m</a:t>
            </a:r>
            <a:r>
              <a:rPr kumimoji="0" lang="en-GB" altLang="en-US" sz="2400" b="0" i="0" u="none" strike="noStrike" kern="1200" cap="none" spc="0" normalizeH="0" baseline="30000" noProof="0">
                <a:ln>
                  <a:noFill/>
                </a:ln>
                <a:solidFill>
                  <a:prstClr val="black"/>
                </a:solidFill>
                <a:effectLst/>
                <a:uLnTx/>
                <a:uFillTx/>
                <a:latin typeface="Century Gothic" panose="020B0502020202020204" pitchFamily="34" charset="0"/>
                <a:ea typeface="MS PGothic" pitchFamily="34" charset="-128"/>
                <a:cs typeface="+mn-cs"/>
              </a:rPr>
              <a:t>3</a:t>
            </a:r>
            <a:r>
              <a:rPr kumimoji="0" lang="en-GB" altLang="en-US" sz="24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/s)</a:t>
            </a:r>
          </a:p>
        </p:txBody>
      </p:sp>
      <p:sp>
        <p:nvSpPr>
          <p:cNvPr id="15392" name="Text Box 32"/>
          <p:cNvSpPr txBox="1">
            <a:spLocks noChangeArrowheads="1"/>
          </p:cNvSpPr>
          <p:nvPr/>
        </p:nvSpPr>
        <p:spPr bwMode="auto">
          <a:xfrm>
            <a:off x="4154488" y="4305324"/>
            <a:ext cx="1447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Base flow</a:t>
            </a:r>
          </a:p>
        </p:txBody>
      </p:sp>
      <p:sp>
        <p:nvSpPr>
          <p:cNvPr id="48161" name="Text Box 33"/>
          <p:cNvSpPr txBox="1">
            <a:spLocks noChangeArrowheads="1"/>
          </p:cNvSpPr>
          <p:nvPr/>
        </p:nvSpPr>
        <p:spPr bwMode="auto">
          <a:xfrm>
            <a:off x="3925888" y="3390900"/>
            <a:ext cx="2209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Through flow</a:t>
            </a:r>
          </a:p>
        </p:txBody>
      </p:sp>
      <p:sp>
        <p:nvSpPr>
          <p:cNvPr id="48162" name="Text Box 34"/>
          <p:cNvSpPr txBox="1">
            <a:spLocks noChangeArrowheads="1"/>
          </p:cNvSpPr>
          <p:nvPr/>
        </p:nvSpPr>
        <p:spPr bwMode="auto">
          <a:xfrm>
            <a:off x="3697288" y="2400324"/>
            <a:ext cx="12954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1" i="0" u="none" strike="noStrike" kern="1200" cap="none" spc="0" normalizeH="0" baseline="0" noProof="0">
                <a:ln>
                  <a:noFill/>
                </a:ln>
                <a:solidFill>
                  <a:srgbClr val="990033"/>
                </a:solidFill>
                <a:effectLst/>
                <a:uLnTx/>
                <a:uFillTx/>
                <a:latin typeface="Century Gothic" panose="020B0502020202020204" pitchFamily="34" charset="0"/>
                <a:ea typeface="MS PGothic" pitchFamily="34" charset="-128"/>
                <a:cs typeface="+mn-cs"/>
              </a:rPr>
              <a:t>Overland flow</a:t>
            </a:r>
          </a:p>
        </p:txBody>
      </p:sp>
      <p:sp>
        <p:nvSpPr>
          <p:cNvPr id="15395" name="Text Box 35"/>
          <p:cNvSpPr txBox="1">
            <a:spLocks noChangeArrowheads="1"/>
          </p:cNvSpPr>
          <p:nvPr/>
        </p:nvSpPr>
        <p:spPr bwMode="auto">
          <a:xfrm rot="-4701125">
            <a:off x="2682887" y="2185970"/>
            <a:ext cx="15017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Rising limb</a:t>
            </a:r>
          </a:p>
        </p:txBody>
      </p:sp>
      <p:sp>
        <p:nvSpPr>
          <p:cNvPr id="15396" name="Text Box 36"/>
          <p:cNvSpPr txBox="1">
            <a:spLocks noChangeArrowheads="1"/>
          </p:cNvSpPr>
          <p:nvPr/>
        </p:nvSpPr>
        <p:spPr bwMode="auto">
          <a:xfrm rot="3378051">
            <a:off x="4344988" y="2273382"/>
            <a:ext cx="1981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Recession limb</a:t>
            </a:r>
          </a:p>
        </p:txBody>
      </p:sp>
      <p:sp>
        <p:nvSpPr>
          <p:cNvPr id="15397" name="Text Box 37"/>
          <p:cNvSpPr txBox="1">
            <a:spLocks noChangeArrowheads="1"/>
          </p:cNvSpPr>
          <p:nvPr/>
        </p:nvSpPr>
        <p:spPr bwMode="auto">
          <a:xfrm>
            <a:off x="2706688" y="647702"/>
            <a:ext cx="18288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Basin lag time</a:t>
            </a:r>
          </a:p>
        </p:txBody>
      </p:sp>
      <p:sp>
        <p:nvSpPr>
          <p:cNvPr id="15398" name="Text Box 38"/>
          <p:cNvSpPr txBox="1">
            <a:spLocks noChangeArrowheads="1"/>
          </p:cNvSpPr>
          <p:nvPr/>
        </p:nvSpPr>
        <p:spPr bwMode="auto">
          <a:xfrm>
            <a:off x="2706688" y="3024199"/>
            <a:ext cx="6096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mm</a:t>
            </a:r>
          </a:p>
        </p:txBody>
      </p:sp>
      <p:sp>
        <p:nvSpPr>
          <p:cNvPr id="15399" name="Line 39"/>
          <p:cNvSpPr>
            <a:spLocks noChangeShapeType="1"/>
          </p:cNvSpPr>
          <p:nvPr/>
        </p:nvSpPr>
        <p:spPr bwMode="auto">
          <a:xfrm>
            <a:off x="2971800" y="1143000"/>
            <a:ext cx="11430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400" name="Line 40"/>
          <p:cNvSpPr>
            <a:spLocks noChangeShapeType="1"/>
          </p:cNvSpPr>
          <p:nvPr/>
        </p:nvSpPr>
        <p:spPr bwMode="auto">
          <a:xfrm>
            <a:off x="4114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401" name="Line 41"/>
          <p:cNvSpPr>
            <a:spLocks noChangeShapeType="1"/>
          </p:cNvSpPr>
          <p:nvPr/>
        </p:nvSpPr>
        <p:spPr bwMode="auto">
          <a:xfrm>
            <a:off x="2971800" y="1066800"/>
            <a:ext cx="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402" name="Text Box 42"/>
          <p:cNvSpPr txBox="1">
            <a:spLocks noChangeArrowheads="1"/>
          </p:cNvSpPr>
          <p:nvPr/>
        </p:nvSpPr>
        <p:spPr bwMode="auto">
          <a:xfrm>
            <a:off x="2554288" y="3390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4</a:t>
            </a:r>
          </a:p>
        </p:txBody>
      </p:sp>
      <p:sp>
        <p:nvSpPr>
          <p:cNvPr id="15403" name="Text Box 43"/>
          <p:cNvSpPr txBox="1">
            <a:spLocks noChangeArrowheads="1"/>
          </p:cNvSpPr>
          <p:nvPr/>
        </p:nvSpPr>
        <p:spPr bwMode="auto">
          <a:xfrm>
            <a:off x="2554288" y="3771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3</a:t>
            </a:r>
          </a:p>
        </p:txBody>
      </p:sp>
      <p:sp>
        <p:nvSpPr>
          <p:cNvPr id="15404" name="Text Box 44"/>
          <p:cNvSpPr txBox="1">
            <a:spLocks noChangeArrowheads="1"/>
          </p:cNvSpPr>
          <p:nvPr/>
        </p:nvSpPr>
        <p:spPr bwMode="auto">
          <a:xfrm>
            <a:off x="2554288" y="4152900"/>
            <a:ext cx="22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Comic Sans MS" pitchFamily="66" charset="0"/>
                <a:ea typeface="MS PGothic" pitchFamily="34" charset="-128"/>
                <a:cs typeface="+mn-cs"/>
              </a:rPr>
              <a:t>2</a:t>
            </a:r>
          </a:p>
        </p:txBody>
      </p:sp>
      <p:sp>
        <p:nvSpPr>
          <p:cNvPr id="15405" name="Line 45"/>
          <p:cNvSpPr>
            <a:spLocks noChangeShapeType="1"/>
          </p:cNvSpPr>
          <p:nvPr/>
        </p:nvSpPr>
        <p:spPr bwMode="auto">
          <a:xfrm>
            <a:off x="4114800" y="1295400"/>
            <a:ext cx="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406" name="Line 46"/>
          <p:cNvSpPr>
            <a:spLocks noChangeShapeType="1"/>
          </p:cNvSpPr>
          <p:nvPr/>
        </p:nvSpPr>
        <p:spPr bwMode="auto">
          <a:xfrm flipV="1">
            <a:off x="4114800" y="1143000"/>
            <a:ext cx="457200" cy="22860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
        <p:nvSpPr>
          <p:cNvPr id="15407" name="Text Box 47"/>
          <p:cNvSpPr txBox="1">
            <a:spLocks noChangeArrowheads="1"/>
          </p:cNvSpPr>
          <p:nvPr/>
        </p:nvSpPr>
        <p:spPr bwMode="auto">
          <a:xfrm>
            <a:off x="4572000" y="914402"/>
            <a:ext cx="1371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000" b="0" i="0" u="none" strike="noStrike" kern="1200" cap="none" spc="0" normalizeH="0" baseline="0" noProof="0">
                <a:ln>
                  <a:noFill/>
                </a:ln>
                <a:solidFill>
                  <a:prstClr val="black"/>
                </a:solidFill>
                <a:effectLst/>
                <a:uLnTx/>
                <a:uFillTx/>
                <a:latin typeface="Century Gothic" panose="020B0502020202020204" pitchFamily="34" charset="0"/>
                <a:ea typeface="MS PGothic" pitchFamily="34" charset="-128"/>
                <a:cs typeface="+mn-cs"/>
              </a:rPr>
              <a:t>Peak flow</a:t>
            </a:r>
          </a:p>
        </p:txBody>
      </p:sp>
    </p:spTree>
    <p:extLst>
      <p:ext uri="{BB962C8B-B14F-4D97-AF65-F5344CB8AC3E}">
        <p14:creationId xmlns:p14="http://schemas.microsoft.com/office/powerpoint/2010/main" val="812557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8136"/>
                                        </p:tgtEl>
                                        <p:attrNameLst>
                                          <p:attrName>style.visibility</p:attrName>
                                        </p:attrNameLst>
                                      </p:cBhvr>
                                      <p:to>
                                        <p:strVal val="visible"/>
                                      </p:to>
                                    </p:set>
                                    <p:animEffect transition="in" filter="wipe(left)">
                                      <p:cBhvr>
                                        <p:cTn id="7" dur="500"/>
                                        <p:tgtEl>
                                          <p:spTgt spid="48136"/>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48162"/>
                                        </p:tgtEl>
                                        <p:attrNameLst>
                                          <p:attrName>style.visibility</p:attrName>
                                        </p:attrNameLst>
                                      </p:cBhvr>
                                      <p:to>
                                        <p:strVal val="visible"/>
                                      </p:to>
                                    </p:set>
                                    <p:animEffect transition="in" filter="dissolve">
                                      <p:cBhvr>
                                        <p:cTn id="11" dur="500"/>
                                        <p:tgtEl>
                                          <p:spTgt spid="48162"/>
                                        </p:tgtEl>
                                      </p:cBhvr>
                                    </p:animEffect>
                                  </p:childTnLst>
                                </p:cTn>
                              </p:par>
                            </p:childTnLst>
                          </p:cTn>
                        </p:par>
                        <p:par>
                          <p:cTn id="12" fill="hold" nodeType="afterGroup">
                            <p:stCondLst>
                              <p:cond delay="3000"/>
                            </p:stCondLst>
                            <p:childTnLst>
                              <p:par>
                                <p:cTn id="13" presetID="9" presetClass="entr" presetSubtype="0" fill="hold" grpId="0" nodeType="afterEffect">
                                  <p:stCondLst>
                                    <p:cond delay="1000"/>
                                  </p:stCondLst>
                                  <p:childTnLst>
                                    <p:set>
                                      <p:cBhvr>
                                        <p:cTn id="14" dur="1" fill="hold">
                                          <p:stCondLst>
                                            <p:cond delay="0"/>
                                          </p:stCondLst>
                                        </p:cTn>
                                        <p:tgtEl>
                                          <p:spTgt spid="48161"/>
                                        </p:tgtEl>
                                        <p:attrNameLst>
                                          <p:attrName>style.visibility</p:attrName>
                                        </p:attrNameLst>
                                      </p:cBhvr>
                                      <p:to>
                                        <p:strVal val="visible"/>
                                      </p:to>
                                    </p:set>
                                    <p:animEffect transition="in" filter="dissolve">
                                      <p:cBhvr>
                                        <p:cTn id="15" dur="500"/>
                                        <p:tgtEl>
                                          <p:spTgt spid="48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6" grpId="0" animBg="1"/>
      <p:bldP spid="48161" grpId="0" autoUpdateAnimBg="0"/>
      <p:bldP spid="4816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1026"/>
          <p:cNvSpPr txBox="1">
            <a:spLocks noChangeArrowheads="1"/>
          </p:cNvSpPr>
          <p:nvPr/>
        </p:nvSpPr>
        <p:spPr bwMode="auto">
          <a:xfrm>
            <a:off x="0" y="1628798"/>
            <a:ext cx="45720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algn="ctr" eaLnBrk="1" fontAlgn="auto" hangingPunct="1">
              <a:spcBef>
                <a:spcPts val="0"/>
              </a:spcBef>
              <a:spcAft>
                <a:spcPts val="0"/>
              </a:spcAft>
            </a:pPr>
            <a:r>
              <a:rPr lang="en-GB" altLang="en-US">
                <a:solidFill>
                  <a:srgbClr val="44546A"/>
                </a:solidFill>
                <a:latin typeface="Century Gothic" panose="020B0502020202020204" pitchFamily="34" charset="0"/>
              </a:rPr>
              <a:t>Volume of water reaching the river from surface run off</a:t>
            </a:r>
          </a:p>
        </p:txBody>
      </p:sp>
      <p:sp>
        <p:nvSpPr>
          <p:cNvPr id="16387" name="Text Box 1028"/>
          <p:cNvSpPr txBox="1">
            <a:spLocks noChangeArrowheads="1"/>
          </p:cNvSpPr>
          <p:nvPr/>
        </p:nvSpPr>
        <p:spPr bwMode="auto">
          <a:xfrm>
            <a:off x="1066800" y="762000"/>
            <a:ext cx="2590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algn="ctr" eaLnBrk="1" fontAlgn="auto" hangingPunct="1">
              <a:spcBef>
                <a:spcPts val="0"/>
              </a:spcBef>
              <a:spcAft>
                <a:spcPts val="0"/>
              </a:spcAft>
            </a:pPr>
            <a:r>
              <a:rPr lang="en-GB" altLang="en-US" dirty="0">
                <a:solidFill>
                  <a:srgbClr val="990033"/>
                </a:solidFill>
                <a:latin typeface="Century Gothic" panose="020B0502020202020204" pitchFamily="34" charset="0"/>
              </a:rPr>
              <a:t>Overland flow</a:t>
            </a:r>
          </a:p>
        </p:txBody>
      </p:sp>
      <p:sp>
        <p:nvSpPr>
          <p:cNvPr id="16388" name="Text Box 1029"/>
          <p:cNvSpPr txBox="1">
            <a:spLocks noChangeArrowheads="1"/>
          </p:cNvSpPr>
          <p:nvPr/>
        </p:nvSpPr>
        <p:spPr bwMode="auto">
          <a:xfrm>
            <a:off x="5486400" y="762000"/>
            <a:ext cx="2667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algn="ctr" eaLnBrk="1" fontAlgn="auto" hangingPunct="1">
              <a:spcBef>
                <a:spcPts val="0"/>
              </a:spcBef>
              <a:spcAft>
                <a:spcPts val="0"/>
              </a:spcAft>
            </a:pPr>
            <a:r>
              <a:rPr lang="en-GB" altLang="en-US">
                <a:solidFill>
                  <a:srgbClr val="990033"/>
                </a:solidFill>
                <a:latin typeface="Century Gothic" panose="020B0502020202020204" pitchFamily="34" charset="0"/>
              </a:rPr>
              <a:t>Through flow</a:t>
            </a:r>
          </a:p>
        </p:txBody>
      </p:sp>
      <p:sp>
        <p:nvSpPr>
          <p:cNvPr id="75783" name="Text Box 1031"/>
          <p:cNvSpPr txBox="1">
            <a:spLocks noChangeArrowheads="1"/>
          </p:cNvSpPr>
          <p:nvPr/>
        </p:nvSpPr>
        <p:spPr bwMode="auto">
          <a:xfrm>
            <a:off x="4572000" y="1600212"/>
            <a:ext cx="4572000"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1">
                <a:solidFill>
                  <a:schemeClr val="tx2"/>
                </a:solidFill>
                <a:latin typeface="Comic Sans MS" pitchFamily="66" charset="0"/>
              </a:defRPr>
            </a:lvl1pPr>
            <a:lvl2pPr marL="742950" indent="-285750" eaLnBrk="0" hangingPunct="0">
              <a:defRPr sz="2800" b="1">
                <a:solidFill>
                  <a:schemeClr val="tx2"/>
                </a:solidFill>
                <a:latin typeface="Comic Sans MS" pitchFamily="66" charset="0"/>
              </a:defRPr>
            </a:lvl2pPr>
            <a:lvl3pPr marL="1143000" indent="-228600" eaLnBrk="0" hangingPunct="0">
              <a:defRPr sz="2800" b="1">
                <a:solidFill>
                  <a:schemeClr val="tx2"/>
                </a:solidFill>
                <a:latin typeface="Comic Sans MS" pitchFamily="66" charset="0"/>
              </a:defRPr>
            </a:lvl3pPr>
            <a:lvl4pPr marL="1600200" indent="-228600" eaLnBrk="0" hangingPunct="0">
              <a:defRPr sz="2800" b="1">
                <a:solidFill>
                  <a:schemeClr val="tx2"/>
                </a:solidFill>
                <a:latin typeface="Comic Sans MS" pitchFamily="66" charset="0"/>
              </a:defRPr>
            </a:lvl4pPr>
            <a:lvl5pPr marL="2057400" indent="-228600" eaLnBrk="0" hangingPunct="0">
              <a:defRPr sz="2800" b="1">
                <a:solidFill>
                  <a:schemeClr val="tx2"/>
                </a:solidFill>
                <a:latin typeface="Comic Sans MS" pitchFamily="66" charset="0"/>
              </a:defRPr>
            </a:lvl5pPr>
            <a:lvl6pPr marL="2514600" indent="-228600" eaLnBrk="0" fontAlgn="base" hangingPunct="0">
              <a:spcBef>
                <a:spcPct val="50000"/>
              </a:spcBef>
              <a:spcAft>
                <a:spcPct val="0"/>
              </a:spcAft>
              <a:defRPr sz="2800" b="1">
                <a:solidFill>
                  <a:schemeClr val="tx2"/>
                </a:solidFill>
                <a:latin typeface="Comic Sans MS" pitchFamily="66" charset="0"/>
              </a:defRPr>
            </a:lvl6pPr>
            <a:lvl7pPr marL="2971800" indent="-228600" eaLnBrk="0" fontAlgn="base" hangingPunct="0">
              <a:spcBef>
                <a:spcPct val="50000"/>
              </a:spcBef>
              <a:spcAft>
                <a:spcPct val="0"/>
              </a:spcAft>
              <a:defRPr sz="2800" b="1">
                <a:solidFill>
                  <a:schemeClr val="tx2"/>
                </a:solidFill>
                <a:latin typeface="Comic Sans MS" pitchFamily="66" charset="0"/>
              </a:defRPr>
            </a:lvl7pPr>
            <a:lvl8pPr marL="3429000" indent="-228600" eaLnBrk="0" fontAlgn="base" hangingPunct="0">
              <a:spcBef>
                <a:spcPct val="50000"/>
              </a:spcBef>
              <a:spcAft>
                <a:spcPct val="0"/>
              </a:spcAft>
              <a:defRPr sz="2800" b="1">
                <a:solidFill>
                  <a:schemeClr val="tx2"/>
                </a:solidFill>
                <a:latin typeface="Comic Sans MS" pitchFamily="66" charset="0"/>
              </a:defRPr>
            </a:lvl8pPr>
            <a:lvl9pPr marL="3886200" indent="-228600" eaLnBrk="0" fontAlgn="base" hangingPunct="0">
              <a:spcBef>
                <a:spcPct val="50000"/>
              </a:spcBef>
              <a:spcAft>
                <a:spcPct val="0"/>
              </a:spcAft>
              <a:defRPr sz="2800" b="1">
                <a:solidFill>
                  <a:schemeClr val="tx2"/>
                </a:solidFill>
                <a:latin typeface="Comic Sans MS" pitchFamily="66" charset="0"/>
              </a:defRPr>
            </a:lvl9pPr>
          </a:lstStyle>
          <a:p>
            <a:pPr algn="ctr" eaLnBrk="1" fontAlgn="auto" hangingPunct="1">
              <a:spcBef>
                <a:spcPts val="0"/>
              </a:spcBef>
              <a:spcAft>
                <a:spcPts val="0"/>
              </a:spcAft>
            </a:pPr>
            <a:r>
              <a:rPr lang="en-GB" altLang="en-US">
                <a:solidFill>
                  <a:srgbClr val="44546A"/>
                </a:solidFill>
                <a:latin typeface="Century Gothic" panose="020B0502020202020204" pitchFamily="34" charset="0"/>
              </a:rPr>
              <a:t>Volume of water reaching the river through the soil and underlying rock layers</a:t>
            </a:r>
          </a:p>
        </p:txBody>
      </p:sp>
      <p:pic>
        <p:nvPicPr>
          <p:cNvPr id="75784" name="Picture 1032" descr="ph02999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3886200"/>
            <a:ext cx="59055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0700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200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0" fill="hold"/>
                                        <p:tgtEl>
                                          <p:spTgt spid="75778"/>
                                        </p:tgtEl>
                                        <p:attrNameLst>
                                          <p:attrName>ppt_x</p:attrName>
                                        </p:attrNameLst>
                                      </p:cBhvr>
                                      <p:tavLst>
                                        <p:tav tm="0">
                                          <p:val>
                                            <p:strVal val="0-#ppt_w/2"/>
                                          </p:val>
                                        </p:tav>
                                        <p:tav tm="100000">
                                          <p:val>
                                            <p:strVal val="#ppt_x"/>
                                          </p:val>
                                        </p:tav>
                                      </p:tavLst>
                                    </p:anim>
                                    <p:anim calcmode="lin" valueType="num">
                                      <p:cBhvr additive="base">
                                        <p:cTn id="8" dur="5000" fill="hold"/>
                                        <p:tgtEl>
                                          <p:spTgt spid="7577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7000"/>
                            </p:stCondLst>
                            <p:childTnLst>
                              <p:par>
                                <p:cTn id="10" presetID="7" presetClass="entr" presetSubtype="2" fill="hold" grpId="0" nodeType="afterEffect">
                                  <p:stCondLst>
                                    <p:cond delay="4000"/>
                                  </p:stCondLst>
                                  <p:childTnLst>
                                    <p:set>
                                      <p:cBhvr>
                                        <p:cTn id="11" dur="1" fill="hold">
                                          <p:stCondLst>
                                            <p:cond delay="0"/>
                                          </p:stCondLst>
                                        </p:cTn>
                                        <p:tgtEl>
                                          <p:spTgt spid="75783"/>
                                        </p:tgtEl>
                                        <p:attrNameLst>
                                          <p:attrName>style.visibility</p:attrName>
                                        </p:attrNameLst>
                                      </p:cBhvr>
                                      <p:to>
                                        <p:strVal val="visible"/>
                                      </p:to>
                                    </p:set>
                                    <p:anim calcmode="lin" valueType="num">
                                      <p:cBhvr additive="base">
                                        <p:cTn id="12" dur="5000" fill="hold"/>
                                        <p:tgtEl>
                                          <p:spTgt spid="75783"/>
                                        </p:tgtEl>
                                        <p:attrNameLst>
                                          <p:attrName>ppt_x</p:attrName>
                                        </p:attrNameLst>
                                      </p:cBhvr>
                                      <p:tavLst>
                                        <p:tav tm="0">
                                          <p:val>
                                            <p:strVal val="1+#ppt_w/2"/>
                                          </p:val>
                                        </p:tav>
                                        <p:tav tm="100000">
                                          <p:val>
                                            <p:strVal val="#ppt_x"/>
                                          </p:val>
                                        </p:tav>
                                      </p:tavLst>
                                    </p:anim>
                                    <p:anim calcmode="lin" valueType="num">
                                      <p:cBhvr additive="base">
                                        <p:cTn id="13" dur="5000" fill="hold"/>
                                        <p:tgtEl>
                                          <p:spTgt spid="7578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6000"/>
                            </p:stCondLst>
                            <p:childTnLst>
                              <p:par>
                                <p:cTn id="15" presetID="7" presetClass="entr" presetSubtype="4" fill="hold" nodeType="afterEffect">
                                  <p:stCondLst>
                                    <p:cond delay="3000"/>
                                  </p:stCondLst>
                                  <p:childTnLst>
                                    <p:set>
                                      <p:cBhvr>
                                        <p:cTn id="16" dur="1" fill="hold">
                                          <p:stCondLst>
                                            <p:cond delay="0"/>
                                          </p:stCondLst>
                                        </p:cTn>
                                        <p:tgtEl>
                                          <p:spTgt spid="75784"/>
                                        </p:tgtEl>
                                        <p:attrNameLst>
                                          <p:attrName>style.visibility</p:attrName>
                                        </p:attrNameLst>
                                      </p:cBhvr>
                                      <p:to>
                                        <p:strVal val="visible"/>
                                      </p:to>
                                    </p:set>
                                    <p:anim calcmode="lin" valueType="num">
                                      <p:cBhvr additive="base">
                                        <p:cTn id="17" dur="5000" fill="hold"/>
                                        <p:tgtEl>
                                          <p:spTgt spid="75784"/>
                                        </p:tgtEl>
                                        <p:attrNameLst>
                                          <p:attrName>ppt_x</p:attrName>
                                        </p:attrNameLst>
                                      </p:cBhvr>
                                      <p:tavLst>
                                        <p:tav tm="0">
                                          <p:val>
                                            <p:strVal val="#ppt_x"/>
                                          </p:val>
                                        </p:tav>
                                        <p:tav tm="100000">
                                          <p:val>
                                            <p:strVal val="#ppt_x"/>
                                          </p:val>
                                        </p:tav>
                                      </p:tavLst>
                                    </p:anim>
                                    <p:anim calcmode="lin" valueType="num">
                                      <p:cBhvr additive="base">
                                        <p:cTn id="18" dur="5000" fill="hold"/>
                                        <p:tgtEl>
                                          <p:spTgt spid="757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autoUpdateAnimBg="0"/>
      <p:bldP spid="7578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Vocab</a:t>
            </a:r>
            <a:endParaRPr lang="en-GB" dirty="0"/>
          </a:p>
        </p:txBody>
      </p:sp>
      <p:sp>
        <p:nvSpPr>
          <p:cNvPr id="3" name="Content Placeholder 2"/>
          <p:cNvSpPr>
            <a:spLocks noGrp="1"/>
          </p:cNvSpPr>
          <p:nvPr>
            <p:ph idx="1"/>
          </p:nvPr>
        </p:nvSpPr>
        <p:spPr>
          <a:xfrm>
            <a:off x="457200" y="1600206"/>
            <a:ext cx="8229600" cy="4709114"/>
          </a:xfrm>
          <a:solidFill>
            <a:schemeClr val="bg1"/>
          </a:solidFill>
          <a:ln>
            <a:solidFill>
              <a:schemeClr val="tx1"/>
            </a:solidFill>
          </a:ln>
        </p:spPr>
        <p:txBody>
          <a:bodyPr/>
          <a:lstStyle/>
          <a:p>
            <a:r>
              <a:rPr lang="en-GB" dirty="0" smtClean="0"/>
              <a:t>Approach segment – discharge of the river before it rains.</a:t>
            </a:r>
          </a:p>
          <a:p>
            <a:r>
              <a:rPr lang="en-GB" dirty="0" smtClean="0"/>
              <a:t>Falling limb – rain water is still reaching the river but in decreasing amounts.</a:t>
            </a:r>
            <a:endParaRPr lang="en-GB" dirty="0"/>
          </a:p>
        </p:txBody>
      </p:sp>
    </p:spTree>
    <p:extLst>
      <p:ext uri="{BB962C8B-B14F-4D97-AF65-F5344CB8AC3E}">
        <p14:creationId xmlns:p14="http://schemas.microsoft.com/office/powerpoint/2010/main" val="40431163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5536" y="476672"/>
            <a:ext cx="8315623" cy="5832648"/>
          </a:xfrm>
          <a:prstGeom prst="rect">
            <a:avLst/>
          </a:prstGeom>
        </p:spPr>
      </p:pic>
      <p:sp>
        <p:nvSpPr>
          <p:cNvPr id="5" name="TextBox 4"/>
          <p:cNvSpPr txBox="1"/>
          <p:nvPr/>
        </p:nvSpPr>
        <p:spPr>
          <a:xfrm>
            <a:off x="2213086" y="1772816"/>
            <a:ext cx="5095217" cy="2585323"/>
          </a:xfrm>
          <a:prstGeom prst="rect">
            <a:avLst/>
          </a:prstGeom>
          <a:noFill/>
        </p:spPr>
        <p:txBody>
          <a:bodyPr wrap="square" rtlCol="0">
            <a:spAutoFit/>
          </a:bodyPr>
          <a:lstStyle/>
          <a:p>
            <a:r>
              <a:rPr lang="en-GB" sz="5400" dirty="0" smtClean="0"/>
              <a:t>Whiteboard Understanding Check </a:t>
            </a:r>
            <a:endParaRPr lang="en-GB" sz="5400" dirty="0"/>
          </a:p>
        </p:txBody>
      </p:sp>
    </p:spTree>
    <p:extLst>
      <p:ext uri="{BB962C8B-B14F-4D97-AF65-F5344CB8AC3E}">
        <p14:creationId xmlns:p14="http://schemas.microsoft.com/office/powerpoint/2010/main" val="941759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FF"/>
          </a:solidFill>
          <a:ln>
            <a:solidFill>
              <a:srgbClr val="000000"/>
            </a:solidFill>
          </a:ln>
        </p:spPr>
        <p:txBody>
          <a:bodyPr/>
          <a:lstStyle/>
          <a:p>
            <a:r>
              <a:rPr lang="en-US" dirty="0" smtClean="0"/>
              <a:t>Admin</a:t>
            </a:r>
            <a:endParaRPr lang="en-US" dirty="0"/>
          </a:p>
        </p:txBody>
      </p:sp>
      <p:sp>
        <p:nvSpPr>
          <p:cNvPr id="3" name="Content Placeholder 2"/>
          <p:cNvSpPr>
            <a:spLocks noGrp="1"/>
          </p:cNvSpPr>
          <p:nvPr>
            <p:ph idx="1"/>
          </p:nvPr>
        </p:nvSpPr>
        <p:spPr>
          <a:solidFill>
            <a:srgbClr val="FFFFFF"/>
          </a:solidFill>
          <a:ln>
            <a:solidFill>
              <a:srgbClr val="000000"/>
            </a:solidFill>
          </a:ln>
        </p:spPr>
        <p:txBody>
          <a:bodyPr/>
          <a:lstStyle/>
          <a:p>
            <a:r>
              <a:rPr lang="en-US" dirty="0" smtClean="0"/>
              <a:t>Late homework.</a:t>
            </a:r>
          </a:p>
          <a:p>
            <a:r>
              <a:rPr lang="en-US" dirty="0" smtClean="0"/>
              <a:t>Processed Information Sheets.</a:t>
            </a:r>
          </a:p>
          <a:p>
            <a:r>
              <a:rPr lang="en-US" dirty="0" smtClean="0"/>
              <a:t>2</a:t>
            </a:r>
            <a:r>
              <a:rPr lang="en-US" baseline="30000" dirty="0" smtClean="0"/>
              <a:t>nd</a:t>
            </a:r>
            <a:r>
              <a:rPr lang="en-US" dirty="0" smtClean="0"/>
              <a:t> Preli</a:t>
            </a:r>
            <a:r>
              <a:rPr lang="en-US" dirty="0"/>
              <a:t>m</a:t>
            </a:r>
          </a:p>
        </p:txBody>
      </p:sp>
    </p:spTree>
    <p:extLst>
      <p:ext uri="{BB962C8B-B14F-4D97-AF65-F5344CB8AC3E}">
        <p14:creationId xmlns:p14="http://schemas.microsoft.com/office/powerpoint/2010/main" val="1404127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Draw the hydrograph...</a:t>
            </a:r>
            <a:endParaRPr lang="en-US" dirty="0"/>
          </a:p>
        </p:txBody>
      </p:sp>
      <p:sp>
        <p:nvSpPr>
          <p:cNvPr id="3" name="Content Placeholder 2"/>
          <p:cNvSpPr>
            <a:spLocks noGrp="1"/>
          </p:cNvSpPr>
          <p:nvPr>
            <p:ph idx="1"/>
          </p:nvPr>
        </p:nvSpPr>
        <p:spPr>
          <a:solidFill>
            <a:srgbClr val="FFFFFF"/>
          </a:solidFill>
          <a:ln>
            <a:solidFill>
              <a:srgbClr val="000000"/>
            </a:solidFill>
          </a:ln>
        </p:spPr>
        <p:txBody>
          <a:bodyPr/>
          <a:lstStyle/>
          <a:p>
            <a:pPr marL="0" indent="0">
              <a:buNone/>
            </a:pPr>
            <a:r>
              <a:rPr lang="en-US" sz="2000" dirty="0" smtClean="0"/>
              <a:t>It was 6am in the morning and it started raining – only a wee bit – about 2mm. This carried on like this until 8am where it got heavier and shot up to 8mm at 9am. It just kept going and going and got to 9mm at 10am before reaching 12mm on 11am. Luckily after this is calmed down and went down to 5mm at 12pm and then 2mm at 1pm – by 2pm it had stopped. </a:t>
            </a:r>
            <a:endParaRPr lang="en-US" sz="2000" dirty="0"/>
          </a:p>
          <a:p>
            <a:pPr marL="0" indent="0">
              <a:buNone/>
            </a:pPr>
            <a:endParaRPr lang="en-US" sz="2000" dirty="0" smtClean="0"/>
          </a:p>
          <a:p>
            <a:pPr marL="0" indent="0">
              <a:buNone/>
            </a:pPr>
            <a:r>
              <a:rPr lang="en-US" sz="2000" dirty="0" smtClean="0"/>
              <a:t>This amount of rain in a short period of time had an effect on the local river. The local river normally flows at about 10 </a:t>
            </a:r>
            <a:r>
              <a:rPr lang="en-US" sz="2000" dirty="0" err="1" smtClean="0"/>
              <a:t>cumecs</a:t>
            </a:r>
            <a:r>
              <a:rPr lang="en-US" sz="2000" dirty="0" smtClean="0"/>
              <a:t> but after the peak rainfall it shot up very steeply and hit its peak discharge at 6pm with 55 </a:t>
            </a:r>
            <a:r>
              <a:rPr lang="en-US" sz="2000" dirty="0" err="1" smtClean="0"/>
              <a:t>cumecs</a:t>
            </a:r>
            <a:r>
              <a:rPr lang="en-US" sz="2000" dirty="0" smtClean="0"/>
              <a:t>. It only returned to its normal flow level at 2am the next morning. </a:t>
            </a:r>
          </a:p>
        </p:txBody>
      </p:sp>
    </p:spTree>
    <p:extLst>
      <p:ext uri="{BB962C8B-B14F-4D97-AF65-F5344CB8AC3E}">
        <p14:creationId xmlns:p14="http://schemas.microsoft.com/office/powerpoint/2010/main" val="11163513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79874" name="Picture 2" descr="Image result for hydrographs"/>
          <p:cNvPicPr>
            <a:picLocks noChangeAspect="1" noChangeArrowheads="1"/>
          </p:cNvPicPr>
          <p:nvPr/>
        </p:nvPicPr>
        <p:blipFill>
          <a:blip r:embed="rId2" cstate="print"/>
          <a:srcRect/>
          <a:stretch>
            <a:fillRect/>
          </a:stretch>
        </p:blipFill>
        <p:spPr bwMode="auto">
          <a:xfrm>
            <a:off x="0" y="332656"/>
            <a:ext cx="9269710" cy="6264696"/>
          </a:xfrm>
          <a:prstGeom prst="rect">
            <a:avLst/>
          </a:prstGeom>
          <a:noFill/>
        </p:spPr>
      </p:pic>
    </p:spTree>
    <p:extLst>
      <p:ext uri="{BB962C8B-B14F-4D97-AF65-F5344CB8AC3E}">
        <p14:creationId xmlns:p14="http://schemas.microsoft.com/office/powerpoint/2010/main" val="925827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6528" y="192604"/>
            <a:ext cx="8683788"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US"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Describing a hydrograph</a:t>
            </a:r>
            <a:endParaRPr lang="en-US" sz="5400" spc="50" dirty="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endParaRPr>
          </a:p>
        </p:txBody>
      </p:sp>
      <p:sp>
        <p:nvSpPr>
          <p:cNvPr id="5" name="Text Box 5"/>
          <p:cNvSpPr txBox="1">
            <a:spLocks noChangeArrowheads="1"/>
          </p:cNvSpPr>
          <p:nvPr/>
        </p:nvSpPr>
        <p:spPr bwMode="auto">
          <a:xfrm>
            <a:off x="384912" y="2087229"/>
            <a:ext cx="4146331" cy="4555093"/>
          </a:xfrm>
          <a:prstGeom prst="rect">
            <a:avLst/>
          </a:prstGeom>
          <a:solidFill>
            <a:schemeClr val="bg1"/>
          </a:solidFill>
          <a:ln>
            <a:solidFill>
              <a:schemeClr val="tx1"/>
            </a:solidFill>
          </a:ln>
          <a:effectLs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eaLnBrk="1" fontAlgn="auto" hangingPunct="1">
              <a:lnSpc>
                <a:spcPct val="100000"/>
              </a:lnSpc>
              <a:spcBef>
                <a:spcPct val="50000"/>
              </a:spcBef>
              <a:spcAft>
                <a:spcPts val="0"/>
              </a:spcAft>
              <a:buFont typeface="+mj-lt"/>
              <a:buAutoNum type="arabicPeriod"/>
            </a:pPr>
            <a:r>
              <a:rPr lang="en-US" altLang="en-US" sz="2000" b="0" dirty="0">
                <a:solidFill>
                  <a:prstClr val="black"/>
                </a:solidFill>
                <a:latin typeface="Century Gothic" panose="020B0502020202020204" pitchFamily="34" charset="0"/>
                <a:ea typeface="+mn-ea"/>
              </a:rPr>
              <a:t>Time and amount of </a:t>
            </a:r>
            <a:r>
              <a:rPr lang="en-US" altLang="en-US" sz="2000" dirty="0">
                <a:solidFill>
                  <a:prstClr val="black"/>
                </a:solidFill>
                <a:latin typeface="Century Gothic" panose="020B0502020202020204" pitchFamily="34" charset="0"/>
                <a:ea typeface="+mn-ea"/>
              </a:rPr>
              <a:t>peak rainfall </a:t>
            </a:r>
            <a:endParaRPr lang="en-US" altLang="en-US" sz="2000" dirty="0" smtClean="0">
              <a:solidFill>
                <a:prstClr val="black"/>
              </a:solidFill>
              <a:latin typeface="Century Gothic" panose="020B0502020202020204" pitchFamily="34" charset="0"/>
              <a:ea typeface="+mn-ea"/>
            </a:endParaRPr>
          </a:p>
          <a:p>
            <a:pPr marL="457200" indent="-457200" eaLnBrk="1" fontAlgn="auto" hangingPunct="1">
              <a:lnSpc>
                <a:spcPct val="100000"/>
              </a:lnSpc>
              <a:spcBef>
                <a:spcPct val="50000"/>
              </a:spcBef>
              <a:spcAft>
                <a:spcPts val="0"/>
              </a:spcAft>
              <a:buFont typeface="+mj-lt"/>
              <a:buAutoNum type="arabicPeriod"/>
            </a:pPr>
            <a:r>
              <a:rPr lang="en-US" altLang="en-US" sz="2000" b="0" dirty="0" smtClean="0">
                <a:solidFill>
                  <a:prstClr val="black"/>
                </a:solidFill>
                <a:latin typeface="Century Gothic" panose="020B0502020202020204" pitchFamily="34" charset="0"/>
                <a:ea typeface="+mn-ea"/>
              </a:rPr>
              <a:t>Time </a:t>
            </a:r>
            <a:r>
              <a:rPr lang="en-US" altLang="en-US" sz="2000" b="0" dirty="0">
                <a:solidFill>
                  <a:prstClr val="black"/>
                </a:solidFill>
                <a:latin typeface="Century Gothic" panose="020B0502020202020204" pitchFamily="34" charset="0"/>
                <a:ea typeface="+mn-ea"/>
              </a:rPr>
              <a:t>and amount of </a:t>
            </a:r>
            <a:r>
              <a:rPr lang="en-US" altLang="en-US" sz="2000" dirty="0">
                <a:solidFill>
                  <a:prstClr val="black"/>
                </a:solidFill>
                <a:latin typeface="Century Gothic" panose="020B0502020202020204" pitchFamily="34" charset="0"/>
                <a:ea typeface="+mn-ea"/>
              </a:rPr>
              <a:t>peak discharge</a:t>
            </a:r>
          </a:p>
          <a:p>
            <a:pPr marL="457200" indent="-457200" eaLnBrk="1" fontAlgn="auto" hangingPunct="1">
              <a:lnSpc>
                <a:spcPct val="100000"/>
              </a:lnSpc>
              <a:spcBef>
                <a:spcPct val="50000"/>
              </a:spcBef>
              <a:spcAft>
                <a:spcPts val="0"/>
              </a:spcAft>
              <a:buFont typeface="+mj-lt"/>
              <a:buAutoNum type="arabicPeriod"/>
            </a:pPr>
            <a:r>
              <a:rPr lang="en-US" altLang="en-US" sz="2000" b="0" dirty="0" smtClean="0">
                <a:solidFill>
                  <a:prstClr val="black"/>
                </a:solidFill>
                <a:latin typeface="Century Gothic" panose="020B0502020202020204" pitchFamily="34" charset="0"/>
                <a:ea typeface="+mn-ea"/>
              </a:rPr>
              <a:t>The </a:t>
            </a:r>
            <a:r>
              <a:rPr lang="en-US" altLang="en-US" sz="2000" dirty="0">
                <a:solidFill>
                  <a:prstClr val="black"/>
                </a:solidFill>
                <a:latin typeface="Century Gothic" panose="020B0502020202020204" pitchFamily="34" charset="0"/>
                <a:ea typeface="+mn-ea"/>
              </a:rPr>
              <a:t>basin lag time </a:t>
            </a:r>
            <a:r>
              <a:rPr lang="en-US" altLang="en-US" sz="2000" b="0" dirty="0">
                <a:solidFill>
                  <a:prstClr val="black"/>
                </a:solidFill>
                <a:latin typeface="Century Gothic" panose="020B0502020202020204" pitchFamily="34" charset="0"/>
                <a:ea typeface="+mn-ea"/>
              </a:rPr>
              <a:t>- difference between peak rainfall and peak discharge</a:t>
            </a:r>
          </a:p>
          <a:p>
            <a:pPr marL="457200" indent="-457200" eaLnBrk="1" fontAlgn="auto" hangingPunct="1">
              <a:lnSpc>
                <a:spcPct val="100000"/>
              </a:lnSpc>
              <a:spcBef>
                <a:spcPct val="50000"/>
              </a:spcBef>
              <a:spcAft>
                <a:spcPts val="0"/>
              </a:spcAft>
              <a:buFont typeface="+mj-lt"/>
              <a:buAutoNum type="arabicPeriod"/>
            </a:pPr>
            <a:r>
              <a:rPr lang="en-US" altLang="en-US" sz="2000" b="0" dirty="0" smtClean="0">
                <a:solidFill>
                  <a:prstClr val="black"/>
                </a:solidFill>
                <a:latin typeface="Century Gothic" panose="020B0502020202020204" pitchFamily="34" charset="0"/>
                <a:ea typeface="+mn-ea"/>
              </a:rPr>
              <a:t>Steepness </a:t>
            </a:r>
            <a:r>
              <a:rPr lang="en-US" altLang="en-US" sz="2000" b="0" dirty="0">
                <a:solidFill>
                  <a:prstClr val="black"/>
                </a:solidFill>
                <a:latin typeface="Century Gothic" panose="020B0502020202020204" pitchFamily="34" charset="0"/>
                <a:ea typeface="+mn-ea"/>
              </a:rPr>
              <a:t>of the </a:t>
            </a:r>
            <a:r>
              <a:rPr lang="en-US" altLang="en-US" sz="2000" dirty="0">
                <a:solidFill>
                  <a:prstClr val="black"/>
                </a:solidFill>
                <a:latin typeface="Century Gothic" panose="020B0502020202020204" pitchFamily="34" charset="0"/>
                <a:ea typeface="+mn-ea"/>
              </a:rPr>
              <a:t>rising and </a:t>
            </a:r>
            <a:r>
              <a:rPr lang="en-US" altLang="en-US" sz="2000" dirty="0" smtClean="0">
                <a:solidFill>
                  <a:prstClr val="black"/>
                </a:solidFill>
                <a:latin typeface="Century Gothic" panose="020B0502020202020204" pitchFamily="34" charset="0"/>
                <a:ea typeface="+mn-ea"/>
              </a:rPr>
              <a:t>recession/ </a:t>
            </a:r>
            <a:r>
              <a:rPr lang="en-US" altLang="en-US" sz="2000" dirty="0">
                <a:solidFill>
                  <a:prstClr val="black"/>
                </a:solidFill>
                <a:latin typeface="Century Gothic" panose="020B0502020202020204" pitchFamily="34" charset="0"/>
                <a:ea typeface="+mn-ea"/>
              </a:rPr>
              <a:t>falling limbs</a:t>
            </a:r>
          </a:p>
          <a:p>
            <a:pPr marL="457200" indent="-457200" eaLnBrk="1" fontAlgn="auto" hangingPunct="1">
              <a:lnSpc>
                <a:spcPct val="100000"/>
              </a:lnSpc>
              <a:spcBef>
                <a:spcPct val="50000"/>
              </a:spcBef>
              <a:spcAft>
                <a:spcPts val="0"/>
              </a:spcAft>
              <a:buFont typeface="+mj-lt"/>
              <a:buAutoNum type="arabicPeriod"/>
            </a:pPr>
            <a:r>
              <a:rPr lang="en-US" altLang="en-US" sz="2000" b="0" dirty="0" smtClean="0">
                <a:solidFill>
                  <a:prstClr val="black"/>
                </a:solidFill>
                <a:latin typeface="Century Gothic" panose="020B0502020202020204" pitchFamily="34" charset="0"/>
                <a:ea typeface="+mn-ea"/>
              </a:rPr>
              <a:t>Time </a:t>
            </a:r>
            <a:r>
              <a:rPr lang="en-US" altLang="en-US" sz="2000" b="0" dirty="0">
                <a:solidFill>
                  <a:prstClr val="black"/>
                </a:solidFill>
                <a:latin typeface="Century Gothic" panose="020B0502020202020204" pitchFamily="34" charset="0"/>
                <a:ea typeface="+mn-ea"/>
              </a:rPr>
              <a:t>it takes for the river to return to normal base flow</a:t>
            </a:r>
          </a:p>
          <a:p>
            <a:pPr marL="457200" indent="-457200" eaLnBrk="1" fontAlgn="auto" hangingPunct="1">
              <a:lnSpc>
                <a:spcPct val="100000"/>
              </a:lnSpc>
              <a:spcBef>
                <a:spcPct val="50000"/>
              </a:spcBef>
              <a:spcAft>
                <a:spcPts val="0"/>
              </a:spcAft>
              <a:buFont typeface="+mj-lt"/>
              <a:buAutoNum type="arabicPeriod"/>
            </a:pPr>
            <a:endParaRPr lang="en-US" altLang="en-US" sz="2000" b="0" dirty="0">
              <a:solidFill>
                <a:prstClr val="black"/>
              </a:solidFill>
              <a:latin typeface="Century Gothic" panose="020B0502020202020204" pitchFamily="34" charset="0"/>
              <a:ea typeface="+mn-ea"/>
            </a:endParaRPr>
          </a:p>
        </p:txBody>
      </p:sp>
      <p:sp>
        <p:nvSpPr>
          <p:cNvPr id="6" name="Text Box 105"/>
          <p:cNvSpPr txBox="1">
            <a:spLocks noChangeArrowheads="1"/>
          </p:cNvSpPr>
          <p:nvPr/>
        </p:nvSpPr>
        <p:spPr bwMode="auto">
          <a:xfrm>
            <a:off x="402176" y="922273"/>
            <a:ext cx="30861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b="0" dirty="0">
                <a:solidFill>
                  <a:srgbClr val="FF3300"/>
                </a:solidFill>
                <a:latin typeface="Century Gothic" panose="020B0502020202020204" pitchFamily="34" charset="0"/>
                <a:ea typeface="+mn-ea"/>
              </a:rPr>
              <a:t>You need to refer to</a:t>
            </a:r>
            <a:r>
              <a:rPr lang="en-GB" altLang="en-US" b="0" dirty="0">
                <a:solidFill>
                  <a:srgbClr val="660066"/>
                </a:solidFill>
                <a:latin typeface="Century Gothic" panose="020B0502020202020204" pitchFamily="34" charset="0"/>
                <a:ea typeface="+mn-ea"/>
              </a:rPr>
              <a:t>:</a:t>
            </a:r>
          </a:p>
        </p:txBody>
      </p:sp>
      <p:sp>
        <p:nvSpPr>
          <p:cNvPr id="7" name="Text Box 142"/>
          <p:cNvSpPr txBox="1">
            <a:spLocks noChangeArrowheads="1"/>
          </p:cNvSpPr>
          <p:nvPr/>
        </p:nvSpPr>
        <p:spPr bwMode="auto">
          <a:xfrm>
            <a:off x="5600700" y="1752600"/>
            <a:ext cx="10287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Basin lag time</a:t>
            </a:r>
          </a:p>
        </p:txBody>
      </p:sp>
      <p:sp>
        <p:nvSpPr>
          <p:cNvPr id="8" name="Freeform 107"/>
          <p:cNvSpPr>
            <a:spLocks/>
          </p:cNvSpPr>
          <p:nvPr/>
        </p:nvSpPr>
        <p:spPr bwMode="auto">
          <a:xfrm>
            <a:off x="5473306" y="2066947"/>
            <a:ext cx="1190" cy="2335213"/>
          </a:xfrm>
          <a:custGeom>
            <a:avLst/>
            <a:gdLst>
              <a:gd name="T0" fmla="*/ 0 w 1"/>
              <a:gd name="T1" fmla="*/ 0 h 2488"/>
              <a:gd name="T2" fmla="*/ 2147483646 w 1"/>
              <a:gd name="T3" fmla="*/ 2147483646 h 2488"/>
              <a:gd name="T4" fmla="*/ 0 60000 65536"/>
              <a:gd name="T5" fmla="*/ 0 60000 65536"/>
            </a:gdLst>
            <a:ahLst/>
            <a:cxnLst>
              <a:cxn ang="T4">
                <a:pos x="T0" y="T1"/>
              </a:cxn>
              <a:cxn ang="T5">
                <a:pos x="T2" y="T3"/>
              </a:cxn>
            </a:cxnLst>
            <a:rect l="0" t="0" r="r" b="b"/>
            <a:pathLst>
              <a:path w="1" h="2488">
                <a:moveTo>
                  <a:pt x="0" y="0"/>
                </a:moveTo>
                <a:lnTo>
                  <a:pt x="1" y="2488"/>
                </a:lnTo>
              </a:path>
            </a:pathLst>
          </a:custGeom>
          <a:noFill/>
          <a:ln w="28575" cmpd="sng">
            <a:solidFill>
              <a:schemeClr val="tx1"/>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9" name="Freeform 108"/>
          <p:cNvSpPr>
            <a:spLocks/>
          </p:cNvSpPr>
          <p:nvPr/>
        </p:nvSpPr>
        <p:spPr bwMode="auto">
          <a:xfrm>
            <a:off x="5473313" y="4402138"/>
            <a:ext cx="2127647" cy="0"/>
          </a:xfrm>
          <a:custGeom>
            <a:avLst/>
            <a:gdLst>
              <a:gd name="T0" fmla="*/ 0 w 2888"/>
              <a:gd name="T1" fmla="*/ 0 h 1"/>
              <a:gd name="T2" fmla="*/ 2147483646 w 2888"/>
              <a:gd name="T3" fmla="*/ 0 h 1"/>
              <a:gd name="T4" fmla="*/ 0 60000 65536"/>
              <a:gd name="T5" fmla="*/ 0 60000 65536"/>
            </a:gdLst>
            <a:ahLst/>
            <a:cxnLst>
              <a:cxn ang="T4">
                <a:pos x="T0" y="T1"/>
              </a:cxn>
              <a:cxn ang="T5">
                <a:pos x="T2" y="T3"/>
              </a:cxn>
            </a:cxnLst>
            <a:rect l="0" t="0" r="r" b="b"/>
            <a:pathLst>
              <a:path w="2888" h="1">
                <a:moveTo>
                  <a:pt x="0" y="0"/>
                </a:moveTo>
                <a:lnTo>
                  <a:pt x="2888" y="0"/>
                </a:lnTo>
              </a:path>
            </a:pathLst>
          </a:custGeom>
          <a:solidFill>
            <a:schemeClr val="accent1"/>
          </a:solidFill>
          <a:ln w="28575" cmpd="sng">
            <a:solidFill>
              <a:schemeClr val="tx1"/>
            </a:solidFill>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0" name="Freeform 109"/>
          <p:cNvSpPr>
            <a:spLocks/>
          </p:cNvSpPr>
          <p:nvPr/>
        </p:nvSpPr>
        <p:spPr bwMode="auto">
          <a:xfrm>
            <a:off x="5469733" y="2232047"/>
            <a:ext cx="2120504" cy="1666875"/>
          </a:xfrm>
          <a:custGeom>
            <a:avLst/>
            <a:gdLst>
              <a:gd name="T0" fmla="*/ 2147483646 w 2876"/>
              <a:gd name="T1" fmla="*/ 2147483646 h 1776"/>
              <a:gd name="T2" fmla="*/ 2147483646 w 2876"/>
              <a:gd name="T3" fmla="*/ 2147483646 h 1776"/>
              <a:gd name="T4" fmla="*/ 2147483646 w 2876"/>
              <a:gd name="T5" fmla="*/ 2147483646 h 1776"/>
              <a:gd name="T6" fmla="*/ 2147483646 w 2876"/>
              <a:gd name="T7" fmla="*/ 2147483646 h 1776"/>
              <a:gd name="T8" fmla="*/ 2147483646 w 2876"/>
              <a:gd name="T9" fmla="*/ 2147483646 h 1776"/>
              <a:gd name="T10" fmla="*/ 2147483646 w 2876"/>
              <a:gd name="T11" fmla="*/ 2147483646 h 1776"/>
              <a:gd name="T12" fmla="*/ 2147483646 w 2876"/>
              <a:gd name="T13" fmla="*/ 2147483646 h 1776"/>
              <a:gd name="T14" fmla="*/ 2147483646 w 2876"/>
              <a:gd name="T15" fmla="*/ 2147483646 h 1776"/>
              <a:gd name="T16" fmla="*/ 2147483646 w 2876"/>
              <a:gd name="T17" fmla="*/ 2147483646 h 1776"/>
              <a:gd name="T18" fmla="*/ 2147483646 w 2876"/>
              <a:gd name="T19" fmla="*/ 2147483646 h 1776"/>
              <a:gd name="T20" fmla="*/ 2147483646 w 2876"/>
              <a:gd name="T21" fmla="*/ 2147483646 h 1776"/>
              <a:gd name="T22" fmla="*/ 2147483646 w 2876"/>
              <a:gd name="T23" fmla="*/ 2147483646 h 1776"/>
              <a:gd name="T24" fmla="*/ 2147483646 w 2876"/>
              <a:gd name="T25" fmla="*/ 2147483646 h 1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76" h="1776">
                <a:moveTo>
                  <a:pt x="4" y="1640"/>
                </a:moveTo>
                <a:cubicBezTo>
                  <a:pt x="9" y="1647"/>
                  <a:pt x="0" y="1657"/>
                  <a:pt x="36" y="1680"/>
                </a:cubicBezTo>
                <a:cubicBezTo>
                  <a:pt x="72" y="1703"/>
                  <a:pt x="163" y="1776"/>
                  <a:pt x="220" y="1776"/>
                </a:cubicBezTo>
                <a:cubicBezTo>
                  <a:pt x="277" y="1776"/>
                  <a:pt x="321" y="1749"/>
                  <a:pt x="380" y="1680"/>
                </a:cubicBezTo>
                <a:cubicBezTo>
                  <a:pt x="439" y="1611"/>
                  <a:pt x="511" y="1545"/>
                  <a:pt x="572" y="1360"/>
                </a:cubicBezTo>
                <a:cubicBezTo>
                  <a:pt x="633" y="1175"/>
                  <a:pt x="699" y="777"/>
                  <a:pt x="748" y="568"/>
                </a:cubicBezTo>
                <a:cubicBezTo>
                  <a:pt x="797" y="359"/>
                  <a:pt x="816" y="197"/>
                  <a:pt x="868" y="104"/>
                </a:cubicBezTo>
                <a:cubicBezTo>
                  <a:pt x="920" y="11"/>
                  <a:pt x="996" y="0"/>
                  <a:pt x="1060" y="8"/>
                </a:cubicBezTo>
                <a:cubicBezTo>
                  <a:pt x="1124" y="16"/>
                  <a:pt x="1156" y="16"/>
                  <a:pt x="1252" y="152"/>
                </a:cubicBezTo>
                <a:cubicBezTo>
                  <a:pt x="1348" y="288"/>
                  <a:pt x="1508" y="624"/>
                  <a:pt x="1636" y="824"/>
                </a:cubicBezTo>
                <a:cubicBezTo>
                  <a:pt x="1764" y="1024"/>
                  <a:pt x="1903" y="1216"/>
                  <a:pt x="2020" y="1352"/>
                </a:cubicBezTo>
                <a:cubicBezTo>
                  <a:pt x="2137" y="1488"/>
                  <a:pt x="2197" y="1571"/>
                  <a:pt x="2340" y="1640"/>
                </a:cubicBezTo>
                <a:cubicBezTo>
                  <a:pt x="2483" y="1709"/>
                  <a:pt x="2764" y="1741"/>
                  <a:pt x="2876" y="1768"/>
                </a:cubicBezTo>
              </a:path>
            </a:pathLst>
          </a:custGeom>
          <a:noFill/>
          <a:ln w="38100" cmpd="sng">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1" name="Rectangle 110"/>
          <p:cNvSpPr>
            <a:spLocks noChangeArrowheads="1"/>
          </p:cNvSpPr>
          <p:nvPr/>
        </p:nvSpPr>
        <p:spPr bwMode="auto">
          <a:xfrm>
            <a:off x="5579280" y="4041797"/>
            <a:ext cx="70247" cy="360363"/>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endParaRPr lang="en-US" altLang="en-US" b="0">
              <a:solidFill>
                <a:srgbClr val="44546A"/>
              </a:solidFill>
              <a:latin typeface="Century Gothic" panose="020B0502020202020204" pitchFamily="34" charset="0"/>
              <a:ea typeface="+mn-ea"/>
            </a:endParaRPr>
          </a:p>
        </p:txBody>
      </p:sp>
      <p:sp>
        <p:nvSpPr>
          <p:cNvPr id="12" name="Rectangle 111"/>
          <p:cNvSpPr>
            <a:spLocks noChangeArrowheads="1"/>
          </p:cNvSpPr>
          <p:nvPr/>
        </p:nvSpPr>
        <p:spPr bwMode="auto">
          <a:xfrm>
            <a:off x="5649517" y="3409950"/>
            <a:ext cx="71438" cy="992188"/>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endParaRPr lang="en-US" altLang="en-US" b="0">
              <a:solidFill>
                <a:srgbClr val="44546A"/>
              </a:solidFill>
              <a:latin typeface="Century Gothic" panose="020B0502020202020204" pitchFamily="34" charset="0"/>
              <a:ea typeface="+mn-ea"/>
            </a:endParaRPr>
          </a:p>
        </p:txBody>
      </p:sp>
      <p:sp>
        <p:nvSpPr>
          <p:cNvPr id="13" name="Rectangle 112"/>
          <p:cNvSpPr>
            <a:spLocks noChangeArrowheads="1"/>
          </p:cNvSpPr>
          <p:nvPr/>
        </p:nvSpPr>
        <p:spPr bwMode="auto">
          <a:xfrm>
            <a:off x="5720963" y="3951288"/>
            <a:ext cx="70247" cy="45085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pPr>
            <a:endParaRPr lang="en-US" altLang="en-US" sz="1200" b="0">
              <a:solidFill>
                <a:prstClr val="black"/>
              </a:solidFill>
              <a:latin typeface="Century Gothic" panose="020B0502020202020204" pitchFamily="34" charset="0"/>
              <a:ea typeface="+mn-ea"/>
            </a:endParaRPr>
          </a:p>
        </p:txBody>
      </p:sp>
      <p:sp>
        <p:nvSpPr>
          <p:cNvPr id="14" name="Freeform 113"/>
          <p:cNvSpPr>
            <a:spLocks/>
          </p:cNvSpPr>
          <p:nvPr/>
        </p:nvSpPr>
        <p:spPr bwMode="auto">
          <a:xfrm>
            <a:off x="5820977" y="3124200"/>
            <a:ext cx="996553" cy="573088"/>
          </a:xfrm>
          <a:custGeom>
            <a:avLst/>
            <a:gdLst>
              <a:gd name="T0" fmla="*/ 0 w 1352"/>
              <a:gd name="T1" fmla="*/ 2147483646 h 608"/>
              <a:gd name="T2" fmla="*/ 2147483646 w 1352"/>
              <a:gd name="T3" fmla="*/ 2147483646 h 608"/>
              <a:gd name="T4" fmla="*/ 2147483646 w 1352"/>
              <a:gd name="T5" fmla="*/ 2147483646 h 608"/>
              <a:gd name="T6" fmla="*/ 2147483646 w 1352"/>
              <a:gd name="T7" fmla="*/ 2147483646 h 6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52" h="608">
                <a:moveTo>
                  <a:pt x="0" y="608"/>
                </a:moveTo>
                <a:cubicBezTo>
                  <a:pt x="107" y="549"/>
                  <a:pt x="455" y="355"/>
                  <a:pt x="632" y="256"/>
                </a:cubicBezTo>
                <a:cubicBezTo>
                  <a:pt x="809" y="157"/>
                  <a:pt x="944" y="32"/>
                  <a:pt x="1064" y="16"/>
                </a:cubicBezTo>
                <a:cubicBezTo>
                  <a:pt x="1184" y="0"/>
                  <a:pt x="1304" y="136"/>
                  <a:pt x="1352" y="160"/>
                </a:cubicBezTo>
              </a:path>
            </a:pathLst>
          </a:custGeom>
          <a:noFill/>
          <a:ln w="28575" cap="rnd" cmpd="sng">
            <a:solidFill>
              <a:schemeClr val="tx1"/>
            </a:solidFill>
            <a:prstDash val="sysDot"/>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5" name="Freeform 114"/>
          <p:cNvSpPr>
            <a:spLocks/>
          </p:cNvSpPr>
          <p:nvPr/>
        </p:nvSpPr>
        <p:spPr bwMode="auto">
          <a:xfrm>
            <a:off x="5737632" y="3636963"/>
            <a:ext cx="1433513" cy="201612"/>
          </a:xfrm>
          <a:custGeom>
            <a:avLst/>
            <a:gdLst>
              <a:gd name="T0" fmla="*/ 0 w 1944"/>
              <a:gd name="T1" fmla="*/ 2147483646 h 215"/>
              <a:gd name="T2" fmla="*/ 2147483646 w 1944"/>
              <a:gd name="T3" fmla="*/ 2147483646 h 215"/>
              <a:gd name="T4" fmla="*/ 2147483646 w 1944"/>
              <a:gd name="T5" fmla="*/ 2147483646 h 215"/>
              <a:gd name="T6" fmla="*/ 2147483646 w 1944"/>
              <a:gd name="T7" fmla="*/ 2147483646 h 215"/>
              <a:gd name="T8" fmla="*/ 2147483646 w 1944"/>
              <a:gd name="T9" fmla="*/ 214748364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4" h="215">
                <a:moveTo>
                  <a:pt x="0" y="215"/>
                </a:moveTo>
                <a:cubicBezTo>
                  <a:pt x="167" y="184"/>
                  <a:pt x="784" y="62"/>
                  <a:pt x="1009" y="31"/>
                </a:cubicBezTo>
                <a:cubicBezTo>
                  <a:pt x="1234" y="0"/>
                  <a:pt x="1222" y="23"/>
                  <a:pt x="1353" y="31"/>
                </a:cubicBezTo>
                <a:cubicBezTo>
                  <a:pt x="1485" y="39"/>
                  <a:pt x="1698" y="63"/>
                  <a:pt x="1796" y="79"/>
                </a:cubicBezTo>
                <a:cubicBezTo>
                  <a:pt x="1895" y="95"/>
                  <a:pt x="1919" y="119"/>
                  <a:pt x="1944" y="127"/>
                </a:cubicBezTo>
              </a:path>
            </a:pathLst>
          </a:custGeom>
          <a:noFill/>
          <a:ln w="28575" cap="flat" cmpd="sng">
            <a:solidFill>
              <a:schemeClr val="tx1"/>
            </a:solidFill>
            <a:prstDash val="dash"/>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6" name="Line 115"/>
          <p:cNvSpPr>
            <a:spLocks noChangeShapeType="1"/>
          </p:cNvSpPr>
          <p:nvPr/>
        </p:nvSpPr>
        <p:spPr bwMode="auto">
          <a:xfrm>
            <a:off x="5437589" y="3727450"/>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7" name="Line 116"/>
          <p:cNvSpPr>
            <a:spLocks noChangeShapeType="1"/>
          </p:cNvSpPr>
          <p:nvPr/>
        </p:nvSpPr>
        <p:spPr bwMode="auto">
          <a:xfrm>
            <a:off x="5437589" y="2373313"/>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8" name="Line 117"/>
          <p:cNvSpPr>
            <a:spLocks noChangeShapeType="1"/>
          </p:cNvSpPr>
          <p:nvPr/>
        </p:nvSpPr>
        <p:spPr bwMode="auto">
          <a:xfrm>
            <a:off x="5437589" y="3049588"/>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19" name="Freeform 118"/>
          <p:cNvSpPr>
            <a:spLocks/>
          </p:cNvSpPr>
          <p:nvPr/>
        </p:nvSpPr>
        <p:spPr bwMode="auto">
          <a:xfrm>
            <a:off x="5507843" y="3341688"/>
            <a:ext cx="2381" cy="1052512"/>
          </a:xfrm>
          <a:custGeom>
            <a:avLst/>
            <a:gdLst>
              <a:gd name="T0" fmla="*/ 0 w 1"/>
              <a:gd name="T1" fmla="*/ 2147483646 h 1120"/>
              <a:gd name="T2" fmla="*/ 0 w 1"/>
              <a:gd name="T3" fmla="*/ 0 h 1120"/>
              <a:gd name="T4" fmla="*/ 0 60000 65536"/>
              <a:gd name="T5" fmla="*/ 0 60000 65536"/>
            </a:gdLst>
            <a:ahLst/>
            <a:cxnLst>
              <a:cxn ang="T4">
                <a:pos x="T0" y="T1"/>
              </a:cxn>
              <a:cxn ang="T5">
                <a:pos x="T2" y="T3"/>
              </a:cxn>
            </a:cxnLst>
            <a:rect l="0" t="0" r="r" b="b"/>
            <a:pathLst>
              <a:path w="1" h="1120">
                <a:moveTo>
                  <a:pt x="0" y="1120"/>
                </a:moveTo>
                <a:lnTo>
                  <a:pt x="0" y="0"/>
                </a:lnTo>
              </a:path>
            </a:pathLst>
          </a:custGeom>
          <a:noFill/>
          <a:ln w="28575" cmpd="sng">
            <a:solidFill>
              <a:schemeClr val="tx1"/>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0" name="Line 119"/>
          <p:cNvSpPr>
            <a:spLocks noChangeShapeType="1"/>
          </p:cNvSpPr>
          <p:nvPr/>
        </p:nvSpPr>
        <p:spPr bwMode="auto">
          <a:xfrm>
            <a:off x="5507842" y="3502025"/>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1" name="Line 120"/>
          <p:cNvSpPr>
            <a:spLocks noChangeShapeType="1"/>
          </p:cNvSpPr>
          <p:nvPr/>
        </p:nvSpPr>
        <p:spPr bwMode="auto">
          <a:xfrm>
            <a:off x="5507842" y="3727450"/>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2" name="Line 121"/>
          <p:cNvSpPr>
            <a:spLocks noChangeShapeType="1"/>
          </p:cNvSpPr>
          <p:nvPr/>
        </p:nvSpPr>
        <p:spPr bwMode="auto">
          <a:xfrm>
            <a:off x="5507842" y="3951288"/>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3" name="Line 122"/>
          <p:cNvSpPr>
            <a:spLocks noChangeShapeType="1"/>
          </p:cNvSpPr>
          <p:nvPr/>
        </p:nvSpPr>
        <p:spPr bwMode="auto">
          <a:xfrm>
            <a:off x="5507842" y="4176713"/>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4" name="Line 123"/>
          <p:cNvSpPr>
            <a:spLocks noChangeShapeType="1"/>
          </p:cNvSpPr>
          <p:nvPr/>
        </p:nvSpPr>
        <p:spPr bwMode="auto">
          <a:xfrm>
            <a:off x="5437589" y="4402138"/>
            <a:ext cx="35719"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5" name="Line 124"/>
          <p:cNvSpPr>
            <a:spLocks noChangeShapeType="1"/>
          </p:cNvSpPr>
          <p:nvPr/>
        </p:nvSpPr>
        <p:spPr bwMode="auto">
          <a:xfrm rot="-5400000">
            <a:off x="5451079"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6" name="Line 125"/>
          <p:cNvSpPr>
            <a:spLocks noChangeShapeType="1"/>
          </p:cNvSpPr>
          <p:nvPr/>
        </p:nvSpPr>
        <p:spPr bwMode="auto">
          <a:xfrm rot="-5400000">
            <a:off x="5804694"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7" name="Line 126"/>
          <p:cNvSpPr>
            <a:spLocks noChangeShapeType="1"/>
          </p:cNvSpPr>
          <p:nvPr/>
        </p:nvSpPr>
        <p:spPr bwMode="auto">
          <a:xfrm rot="-5400000">
            <a:off x="6158310"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8" name="Line 127"/>
          <p:cNvSpPr>
            <a:spLocks noChangeShapeType="1"/>
          </p:cNvSpPr>
          <p:nvPr/>
        </p:nvSpPr>
        <p:spPr bwMode="auto">
          <a:xfrm rot="-5400000">
            <a:off x="6513116"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29" name="Line 128"/>
          <p:cNvSpPr>
            <a:spLocks noChangeShapeType="1"/>
          </p:cNvSpPr>
          <p:nvPr/>
        </p:nvSpPr>
        <p:spPr bwMode="auto">
          <a:xfrm rot="-5400000">
            <a:off x="6866731"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30" name="Line 129"/>
          <p:cNvSpPr>
            <a:spLocks noChangeShapeType="1"/>
          </p:cNvSpPr>
          <p:nvPr/>
        </p:nvSpPr>
        <p:spPr bwMode="auto">
          <a:xfrm rot="-5400000">
            <a:off x="7254875"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31" name="Line 130"/>
          <p:cNvSpPr>
            <a:spLocks noChangeShapeType="1"/>
          </p:cNvSpPr>
          <p:nvPr/>
        </p:nvSpPr>
        <p:spPr bwMode="auto">
          <a:xfrm rot="-5400000">
            <a:off x="7573963" y="4424363"/>
            <a:ext cx="444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32" name="Text Box 131"/>
          <p:cNvSpPr txBox="1">
            <a:spLocks noChangeArrowheads="1"/>
          </p:cNvSpPr>
          <p:nvPr/>
        </p:nvSpPr>
        <p:spPr bwMode="auto">
          <a:xfrm>
            <a:off x="5331630" y="4446610"/>
            <a:ext cx="244078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0        12       24      36      48       30     72</a:t>
            </a:r>
          </a:p>
        </p:txBody>
      </p:sp>
      <p:sp>
        <p:nvSpPr>
          <p:cNvPr id="33" name="Text Box 132"/>
          <p:cNvSpPr txBox="1">
            <a:spLocks noChangeArrowheads="1"/>
          </p:cNvSpPr>
          <p:nvPr/>
        </p:nvSpPr>
        <p:spPr bwMode="auto">
          <a:xfrm>
            <a:off x="5543561" y="4800622"/>
            <a:ext cx="219313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Hours from start of rain storm</a:t>
            </a:r>
          </a:p>
        </p:txBody>
      </p:sp>
      <p:sp>
        <p:nvSpPr>
          <p:cNvPr id="34" name="Text Box 133"/>
          <p:cNvSpPr txBox="1">
            <a:spLocks noChangeArrowheads="1"/>
          </p:cNvSpPr>
          <p:nvPr/>
        </p:nvSpPr>
        <p:spPr bwMode="auto">
          <a:xfrm>
            <a:off x="5260182" y="2238375"/>
            <a:ext cx="177404"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3</a:t>
            </a:r>
          </a:p>
        </p:txBody>
      </p:sp>
      <p:sp>
        <p:nvSpPr>
          <p:cNvPr id="35" name="Text Box 134"/>
          <p:cNvSpPr txBox="1">
            <a:spLocks noChangeArrowheads="1"/>
          </p:cNvSpPr>
          <p:nvPr/>
        </p:nvSpPr>
        <p:spPr bwMode="auto">
          <a:xfrm>
            <a:off x="5260182" y="2914672"/>
            <a:ext cx="17740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2</a:t>
            </a:r>
          </a:p>
        </p:txBody>
      </p:sp>
      <p:sp>
        <p:nvSpPr>
          <p:cNvPr id="36" name="Text Box 135"/>
          <p:cNvSpPr txBox="1">
            <a:spLocks noChangeArrowheads="1"/>
          </p:cNvSpPr>
          <p:nvPr/>
        </p:nvSpPr>
        <p:spPr bwMode="auto">
          <a:xfrm>
            <a:off x="5260182" y="3590934"/>
            <a:ext cx="177404"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1</a:t>
            </a:r>
          </a:p>
        </p:txBody>
      </p:sp>
      <p:sp>
        <p:nvSpPr>
          <p:cNvPr id="37" name="Text Box 136"/>
          <p:cNvSpPr txBox="1">
            <a:spLocks noChangeArrowheads="1"/>
          </p:cNvSpPr>
          <p:nvPr/>
        </p:nvSpPr>
        <p:spPr bwMode="auto">
          <a:xfrm rot="-5400000">
            <a:off x="4264620" y="3256380"/>
            <a:ext cx="162083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Discharge (m</a:t>
            </a:r>
            <a:r>
              <a:rPr lang="en-GB" altLang="en-US" sz="1200" b="0" baseline="30000">
                <a:solidFill>
                  <a:prstClr val="black"/>
                </a:solidFill>
                <a:latin typeface="Century Gothic" panose="020B0502020202020204" pitchFamily="34" charset="0"/>
                <a:ea typeface="+mn-ea"/>
              </a:rPr>
              <a:t>3</a:t>
            </a:r>
            <a:r>
              <a:rPr lang="en-GB" altLang="en-US" sz="1200" b="0">
                <a:solidFill>
                  <a:prstClr val="black"/>
                </a:solidFill>
                <a:latin typeface="Century Gothic" panose="020B0502020202020204" pitchFamily="34" charset="0"/>
                <a:ea typeface="+mn-ea"/>
              </a:rPr>
              <a:t>/s)</a:t>
            </a:r>
          </a:p>
        </p:txBody>
      </p:sp>
      <p:grpSp>
        <p:nvGrpSpPr>
          <p:cNvPr id="2" name="Group 156"/>
          <p:cNvGrpSpPr>
            <a:grpSpLocks/>
          </p:cNvGrpSpPr>
          <p:nvPr/>
        </p:nvGrpSpPr>
        <p:grpSpPr bwMode="auto">
          <a:xfrm>
            <a:off x="6038851" y="2824163"/>
            <a:ext cx="1097756" cy="1403350"/>
            <a:chOff x="4112" y="1779"/>
            <a:chExt cx="922" cy="884"/>
          </a:xfrm>
        </p:grpSpPr>
        <p:sp>
          <p:nvSpPr>
            <p:cNvPr id="39" name="Text Box 137"/>
            <p:cNvSpPr txBox="1">
              <a:spLocks noChangeArrowheads="1"/>
            </p:cNvSpPr>
            <p:nvPr/>
          </p:nvSpPr>
          <p:spPr bwMode="auto">
            <a:xfrm>
              <a:off x="4290" y="2489"/>
              <a:ext cx="744" cy="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Base flow</a:t>
              </a:r>
            </a:p>
          </p:txBody>
        </p:sp>
        <p:sp>
          <p:nvSpPr>
            <p:cNvPr id="40" name="Text Box 138"/>
            <p:cNvSpPr txBox="1">
              <a:spLocks noChangeArrowheads="1"/>
            </p:cNvSpPr>
            <p:nvPr/>
          </p:nvSpPr>
          <p:spPr bwMode="auto">
            <a:xfrm>
              <a:off x="4143" y="2160"/>
              <a:ext cx="862"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Through flow</a:t>
              </a:r>
            </a:p>
          </p:txBody>
        </p:sp>
        <p:sp>
          <p:nvSpPr>
            <p:cNvPr id="41" name="Text Box 139"/>
            <p:cNvSpPr txBox="1">
              <a:spLocks noChangeArrowheads="1"/>
            </p:cNvSpPr>
            <p:nvPr/>
          </p:nvSpPr>
          <p:spPr bwMode="auto">
            <a:xfrm>
              <a:off x="4112" y="1779"/>
              <a:ext cx="5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Overland flow</a:t>
              </a:r>
            </a:p>
          </p:txBody>
        </p:sp>
      </p:grpSp>
      <p:sp>
        <p:nvSpPr>
          <p:cNvPr id="42" name="Text Box 140"/>
          <p:cNvSpPr txBox="1">
            <a:spLocks noChangeArrowheads="1"/>
          </p:cNvSpPr>
          <p:nvPr/>
        </p:nvSpPr>
        <p:spPr bwMode="auto">
          <a:xfrm rot="-4701125">
            <a:off x="5436993" y="2622968"/>
            <a:ext cx="976313"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Rising limb</a:t>
            </a:r>
          </a:p>
        </p:txBody>
      </p:sp>
      <p:sp>
        <p:nvSpPr>
          <p:cNvPr id="43" name="Text Box 141"/>
          <p:cNvSpPr txBox="1">
            <a:spLocks noChangeArrowheads="1"/>
          </p:cNvSpPr>
          <p:nvPr/>
        </p:nvSpPr>
        <p:spPr bwMode="auto">
          <a:xfrm rot="3378051">
            <a:off x="6127960" y="2918244"/>
            <a:ext cx="1382713"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Recession limb</a:t>
            </a:r>
          </a:p>
        </p:txBody>
      </p:sp>
      <p:sp>
        <p:nvSpPr>
          <p:cNvPr id="44" name="Text Box 143"/>
          <p:cNvSpPr txBox="1">
            <a:spLocks noChangeArrowheads="1"/>
          </p:cNvSpPr>
          <p:nvPr/>
        </p:nvSpPr>
        <p:spPr bwMode="auto">
          <a:xfrm>
            <a:off x="5543551" y="3124220"/>
            <a:ext cx="42505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mm</a:t>
            </a:r>
          </a:p>
        </p:txBody>
      </p:sp>
      <p:sp>
        <p:nvSpPr>
          <p:cNvPr id="45" name="Line 144"/>
          <p:cNvSpPr>
            <a:spLocks noChangeShapeType="1"/>
          </p:cNvSpPr>
          <p:nvPr/>
        </p:nvSpPr>
        <p:spPr bwMode="auto">
          <a:xfrm>
            <a:off x="5703102" y="2081213"/>
            <a:ext cx="529829"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46" name="Line 145"/>
          <p:cNvSpPr>
            <a:spLocks noChangeShapeType="1"/>
          </p:cNvSpPr>
          <p:nvPr/>
        </p:nvSpPr>
        <p:spPr bwMode="auto">
          <a:xfrm>
            <a:off x="6232922" y="2036763"/>
            <a:ext cx="0" cy="889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47" name="Line 146"/>
          <p:cNvSpPr>
            <a:spLocks noChangeShapeType="1"/>
          </p:cNvSpPr>
          <p:nvPr/>
        </p:nvSpPr>
        <p:spPr bwMode="auto">
          <a:xfrm>
            <a:off x="5703094" y="2036763"/>
            <a:ext cx="0" cy="889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48" name="Text Box 147"/>
          <p:cNvSpPr txBox="1">
            <a:spLocks noChangeArrowheads="1"/>
          </p:cNvSpPr>
          <p:nvPr/>
        </p:nvSpPr>
        <p:spPr bwMode="auto">
          <a:xfrm>
            <a:off x="5475685" y="3411539"/>
            <a:ext cx="1714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4</a:t>
            </a:r>
          </a:p>
        </p:txBody>
      </p:sp>
      <p:sp>
        <p:nvSpPr>
          <p:cNvPr id="49" name="Text Box 148"/>
          <p:cNvSpPr txBox="1">
            <a:spLocks noChangeArrowheads="1"/>
          </p:cNvSpPr>
          <p:nvPr/>
        </p:nvSpPr>
        <p:spPr bwMode="auto">
          <a:xfrm>
            <a:off x="5475685" y="3636969"/>
            <a:ext cx="17145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3</a:t>
            </a:r>
          </a:p>
        </p:txBody>
      </p:sp>
      <p:sp>
        <p:nvSpPr>
          <p:cNvPr id="50" name="Text Box 149"/>
          <p:cNvSpPr txBox="1">
            <a:spLocks noChangeArrowheads="1"/>
          </p:cNvSpPr>
          <p:nvPr/>
        </p:nvSpPr>
        <p:spPr bwMode="auto">
          <a:xfrm>
            <a:off x="5475685" y="3862391"/>
            <a:ext cx="1714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prstClr val="black"/>
                </a:solidFill>
                <a:latin typeface="Century Gothic" panose="020B0502020202020204" pitchFamily="34" charset="0"/>
                <a:ea typeface="+mn-ea"/>
              </a:rPr>
              <a:t>2</a:t>
            </a:r>
          </a:p>
        </p:txBody>
      </p:sp>
      <p:sp>
        <p:nvSpPr>
          <p:cNvPr id="51" name="Line 150"/>
          <p:cNvSpPr>
            <a:spLocks noChangeShapeType="1"/>
          </p:cNvSpPr>
          <p:nvPr/>
        </p:nvSpPr>
        <p:spPr bwMode="auto">
          <a:xfrm>
            <a:off x="6232922" y="2171700"/>
            <a:ext cx="0" cy="13493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52" name="Line 151"/>
          <p:cNvSpPr>
            <a:spLocks noChangeShapeType="1"/>
          </p:cNvSpPr>
          <p:nvPr/>
        </p:nvSpPr>
        <p:spPr bwMode="auto">
          <a:xfrm flipV="1">
            <a:off x="6232934" y="2081235"/>
            <a:ext cx="211931" cy="134937"/>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1" fontAlgn="auto" hangingPunct="1">
              <a:spcBef>
                <a:spcPts val="0"/>
              </a:spcBef>
              <a:spcAft>
                <a:spcPts val="0"/>
              </a:spcAft>
            </a:pPr>
            <a:endParaRPr lang="en-GB" sz="1800" b="0">
              <a:solidFill>
                <a:prstClr val="black"/>
              </a:solidFill>
              <a:latin typeface="Century Gothic" panose="020B0502020202020204" pitchFamily="34" charset="0"/>
              <a:ea typeface="+mn-ea"/>
            </a:endParaRPr>
          </a:p>
        </p:txBody>
      </p:sp>
      <p:sp>
        <p:nvSpPr>
          <p:cNvPr id="53" name="Text Box 152"/>
          <p:cNvSpPr txBox="1">
            <a:spLocks noChangeArrowheads="1"/>
          </p:cNvSpPr>
          <p:nvPr/>
        </p:nvSpPr>
        <p:spPr bwMode="auto">
          <a:xfrm>
            <a:off x="6444863" y="1946295"/>
            <a:ext cx="87034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50000"/>
              </a:spcBef>
              <a:spcAft>
                <a:spcPts val="0"/>
              </a:spcAft>
              <a:buFontTx/>
              <a:buNone/>
            </a:pPr>
            <a:r>
              <a:rPr lang="en-GB" altLang="en-US" sz="1200" b="0">
                <a:solidFill>
                  <a:srgbClr val="990033"/>
                </a:solidFill>
                <a:latin typeface="Century Gothic" panose="020B0502020202020204" pitchFamily="34" charset="0"/>
                <a:ea typeface="+mn-ea"/>
              </a:rPr>
              <a:t>Peak discharge</a:t>
            </a:r>
          </a:p>
        </p:txBody>
      </p:sp>
      <p:sp>
        <p:nvSpPr>
          <p:cNvPr id="54" name="TextBox 53"/>
          <p:cNvSpPr txBox="1"/>
          <p:nvPr/>
        </p:nvSpPr>
        <p:spPr>
          <a:xfrm>
            <a:off x="4932040" y="5517232"/>
            <a:ext cx="3995936" cy="923330"/>
          </a:xfrm>
          <a:prstGeom prst="rect">
            <a:avLst/>
          </a:prstGeom>
          <a:solidFill>
            <a:schemeClr val="bg1"/>
          </a:solidFill>
          <a:ln>
            <a:solidFill>
              <a:schemeClr val="tx1"/>
            </a:solidFill>
          </a:ln>
        </p:spPr>
        <p:txBody>
          <a:bodyPr wrap="square" rtlCol="0">
            <a:spAutoFit/>
          </a:bodyPr>
          <a:lstStyle/>
          <a:p>
            <a:pPr algn="ctr" eaLnBrk="1" fontAlgn="auto" hangingPunct="1">
              <a:spcBef>
                <a:spcPts val="0"/>
              </a:spcBef>
              <a:spcAft>
                <a:spcPts val="0"/>
              </a:spcAft>
            </a:pPr>
            <a:r>
              <a:rPr lang="en-GB" sz="1800" b="0" dirty="0" smtClean="0">
                <a:solidFill>
                  <a:prstClr val="black"/>
                </a:solidFill>
                <a:latin typeface="Century Gothic" panose="020B0502020202020204" pitchFamily="34" charset="0"/>
                <a:ea typeface="+mn-ea"/>
              </a:rPr>
              <a:t>You should make sure that you refer to the hours at the bottom of the graph during your answer.</a:t>
            </a:r>
            <a:endParaRPr lang="en-GB" sz="18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318266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404664"/>
            <a:ext cx="8010548" cy="6011509"/>
          </a:xfrm>
          <a:prstGeom prst="rect">
            <a:avLst/>
          </a:prstGeom>
        </p:spPr>
      </p:pic>
      <p:sp>
        <p:nvSpPr>
          <p:cNvPr id="4" name="TextBox 3"/>
          <p:cNvSpPr txBox="1"/>
          <p:nvPr/>
        </p:nvSpPr>
        <p:spPr>
          <a:xfrm>
            <a:off x="-6246" y="2996952"/>
            <a:ext cx="829795" cy="553998"/>
          </a:xfrm>
          <a:prstGeom prst="rect">
            <a:avLst/>
          </a:prstGeom>
          <a:solidFill>
            <a:schemeClr val="bg1"/>
          </a:solidFill>
          <a:ln>
            <a:solidFill>
              <a:schemeClr val="tx1"/>
            </a:solidFill>
          </a:ln>
        </p:spPr>
        <p:txBody>
          <a:bodyPr wrap="square" rtlCol="0">
            <a:spAutoFit/>
          </a:bodyPr>
          <a:lstStyle/>
          <a:p>
            <a:r>
              <a:rPr lang="en-GB" sz="1200" dirty="0" smtClean="0"/>
              <a:t>Rainfall (mm</a:t>
            </a:r>
            <a:r>
              <a:rPr lang="en-GB" sz="1800" dirty="0" smtClean="0"/>
              <a:t>)</a:t>
            </a:r>
            <a:endParaRPr lang="en-GB" sz="1800" dirty="0"/>
          </a:p>
        </p:txBody>
      </p:sp>
      <p:sp>
        <p:nvSpPr>
          <p:cNvPr id="5" name="TextBox 4"/>
          <p:cNvSpPr txBox="1"/>
          <p:nvPr/>
        </p:nvSpPr>
        <p:spPr>
          <a:xfrm>
            <a:off x="8244409" y="3133419"/>
            <a:ext cx="899592" cy="461665"/>
          </a:xfrm>
          <a:prstGeom prst="rect">
            <a:avLst/>
          </a:prstGeom>
          <a:solidFill>
            <a:schemeClr val="bg1"/>
          </a:solidFill>
          <a:ln>
            <a:solidFill>
              <a:schemeClr val="tx1"/>
            </a:solidFill>
          </a:ln>
        </p:spPr>
        <p:txBody>
          <a:bodyPr wrap="square" rtlCol="0">
            <a:spAutoFit/>
          </a:bodyPr>
          <a:lstStyle/>
          <a:p>
            <a:r>
              <a:rPr lang="en-GB" sz="1200" dirty="0" smtClean="0"/>
              <a:t>Discharge (</a:t>
            </a:r>
            <a:r>
              <a:rPr lang="en-GB" sz="1200" dirty="0" err="1" smtClean="0"/>
              <a:t>cumecs</a:t>
            </a:r>
            <a:r>
              <a:rPr lang="en-GB" sz="1200" dirty="0" smtClean="0"/>
              <a:t>)</a:t>
            </a:r>
            <a:endParaRPr lang="en-GB" sz="1800" dirty="0"/>
          </a:p>
        </p:txBody>
      </p:sp>
      <p:sp>
        <p:nvSpPr>
          <p:cNvPr id="6" name="TextBox 5"/>
          <p:cNvSpPr txBox="1"/>
          <p:nvPr/>
        </p:nvSpPr>
        <p:spPr>
          <a:xfrm>
            <a:off x="612630" y="295887"/>
            <a:ext cx="7632848" cy="400110"/>
          </a:xfrm>
          <a:prstGeom prst="rect">
            <a:avLst/>
          </a:prstGeom>
          <a:solidFill>
            <a:schemeClr val="bg1"/>
          </a:solidFill>
          <a:ln>
            <a:solidFill>
              <a:schemeClr val="tx1"/>
            </a:solidFill>
          </a:ln>
        </p:spPr>
        <p:txBody>
          <a:bodyPr wrap="square" rtlCol="0">
            <a:spAutoFit/>
          </a:bodyPr>
          <a:lstStyle/>
          <a:p>
            <a:r>
              <a:rPr lang="en-GB" sz="2000" dirty="0" smtClean="0"/>
              <a:t>For this river, describe the changes in discharge levels. (5)</a:t>
            </a:r>
            <a:endParaRPr lang="en-GB" sz="2000" dirty="0"/>
          </a:p>
        </p:txBody>
      </p:sp>
    </p:spTree>
    <p:extLst>
      <p:ext uri="{BB962C8B-B14F-4D97-AF65-F5344CB8AC3E}">
        <p14:creationId xmlns:p14="http://schemas.microsoft.com/office/powerpoint/2010/main" val="1171444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404664"/>
            <a:ext cx="8010548" cy="6011509"/>
          </a:xfrm>
          <a:prstGeom prst="rect">
            <a:avLst/>
          </a:prstGeom>
        </p:spPr>
      </p:pic>
      <p:sp>
        <p:nvSpPr>
          <p:cNvPr id="4" name="TextBox 3"/>
          <p:cNvSpPr txBox="1"/>
          <p:nvPr/>
        </p:nvSpPr>
        <p:spPr>
          <a:xfrm>
            <a:off x="-6246" y="2996952"/>
            <a:ext cx="829795" cy="553998"/>
          </a:xfrm>
          <a:prstGeom prst="rect">
            <a:avLst/>
          </a:prstGeom>
          <a:solidFill>
            <a:schemeClr val="bg1"/>
          </a:solidFill>
          <a:ln>
            <a:solidFill>
              <a:schemeClr val="tx1"/>
            </a:solidFill>
          </a:ln>
        </p:spPr>
        <p:txBody>
          <a:bodyPr wrap="square" rtlCol="0">
            <a:spAutoFit/>
          </a:bodyPr>
          <a:lstStyle/>
          <a:p>
            <a:r>
              <a:rPr lang="en-GB" sz="1200" dirty="0" smtClean="0"/>
              <a:t>Rainfall (mm</a:t>
            </a:r>
            <a:r>
              <a:rPr lang="en-GB" sz="1800" dirty="0" smtClean="0"/>
              <a:t>)</a:t>
            </a:r>
            <a:endParaRPr lang="en-GB" sz="1800" dirty="0"/>
          </a:p>
        </p:txBody>
      </p:sp>
      <p:sp>
        <p:nvSpPr>
          <p:cNvPr id="5" name="TextBox 4"/>
          <p:cNvSpPr txBox="1"/>
          <p:nvPr/>
        </p:nvSpPr>
        <p:spPr>
          <a:xfrm>
            <a:off x="8244409" y="3133419"/>
            <a:ext cx="899592" cy="461665"/>
          </a:xfrm>
          <a:prstGeom prst="rect">
            <a:avLst/>
          </a:prstGeom>
          <a:solidFill>
            <a:schemeClr val="bg1"/>
          </a:solidFill>
          <a:ln>
            <a:solidFill>
              <a:schemeClr val="tx1"/>
            </a:solidFill>
          </a:ln>
        </p:spPr>
        <p:txBody>
          <a:bodyPr wrap="square" rtlCol="0">
            <a:spAutoFit/>
          </a:bodyPr>
          <a:lstStyle/>
          <a:p>
            <a:r>
              <a:rPr lang="en-GB" sz="1200" dirty="0" smtClean="0"/>
              <a:t>Discharge (</a:t>
            </a:r>
            <a:r>
              <a:rPr lang="en-GB" sz="1200" dirty="0" err="1" smtClean="0"/>
              <a:t>cumecs</a:t>
            </a:r>
            <a:r>
              <a:rPr lang="en-GB" sz="1200" dirty="0" smtClean="0"/>
              <a:t>)</a:t>
            </a:r>
            <a:endParaRPr lang="en-GB" sz="1800" dirty="0"/>
          </a:p>
        </p:txBody>
      </p:sp>
      <p:sp>
        <p:nvSpPr>
          <p:cNvPr id="6" name="TextBox 5"/>
          <p:cNvSpPr txBox="1"/>
          <p:nvPr/>
        </p:nvSpPr>
        <p:spPr>
          <a:xfrm>
            <a:off x="612630" y="295887"/>
            <a:ext cx="7632848" cy="400110"/>
          </a:xfrm>
          <a:prstGeom prst="rect">
            <a:avLst/>
          </a:prstGeom>
          <a:solidFill>
            <a:schemeClr val="bg1"/>
          </a:solidFill>
          <a:ln>
            <a:solidFill>
              <a:schemeClr val="tx1"/>
            </a:solidFill>
          </a:ln>
        </p:spPr>
        <p:txBody>
          <a:bodyPr wrap="square" rtlCol="0">
            <a:spAutoFit/>
          </a:bodyPr>
          <a:lstStyle/>
          <a:p>
            <a:r>
              <a:rPr lang="en-GB" sz="2000" dirty="0" smtClean="0"/>
              <a:t>For this river, describe the changes in discharge levels. (5)</a:t>
            </a:r>
            <a:endParaRPr lang="en-GB" sz="2000" dirty="0"/>
          </a:p>
        </p:txBody>
      </p:sp>
    </p:spTree>
    <p:extLst>
      <p:ext uri="{BB962C8B-B14F-4D97-AF65-F5344CB8AC3E}">
        <p14:creationId xmlns:p14="http://schemas.microsoft.com/office/powerpoint/2010/main" val="36815027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5576" y="0"/>
            <a:ext cx="7272808" cy="6918900"/>
          </a:xfrm>
          <a:prstGeom prst="rect">
            <a:avLst/>
          </a:prstGeom>
        </p:spPr>
      </p:pic>
      <p:sp>
        <p:nvSpPr>
          <p:cNvPr id="3" name="TextBox 2"/>
          <p:cNvSpPr txBox="1"/>
          <p:nvPr/>
        </p:nvSpPr>
        <p:spPr>
          <a:xfrm>
            <a:off x="575556" y="5517232"/>
            <a:ext cx="7632848" cy="400110"/>
          </a:xfrm>
          <a:prstGeom prst="rect">
            <a:avLst/>
          </a:prstGeom>
          <a:solidFill>
            <a:schemeClr val="bg1"/>
          </a:solidFill>
          <a:ln>
            <a:solidFill>
              <a:schemeClr val="tx1"/>
            </a:solidFill>
          </a:ln>
        </p:spPr>
        <p:txBody>
          <a:bodyPr wrap="square" rtlCol="0">
            <a:spAutoFit/>
          </a:bodyPr>
          <a:lstStyle/>
          <a:p>
            <a:r>
              <a:rPr lang="en-GB" sz="2000" dirty="0" smtClean="0"/>
              <a:t>For this river, describe the changes in discharge levels. (5)</a:t>
            </a:r>
            <a:endParaRPr lang="en-GB" sz="2000" dirty="0"/>
          </a:p>
        </p:txBody>
      </p:sp>
    </p:spTree>
    <p:extLst>
      <p:ext uri="{BB962C8B-B14F-4D97-AF65-F5344CB8AC3E}">
        <p14:creationId xmlns:p14="http://schemas.microsoft.com/office/powerpoint/2010/main" val="4513220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17693"/>
            <a:ext cx="8430611" cy="6271973"/>
          </a:xfrm>
          <a:prstGeom prst="rect">
            <a:avLst/>
          </a:prstGeom>
          <a:solidFill>
            <a:schemeClr val="bg1"/>
          </a:solidFill>
          <a:ln>
            <a:solidFill>
              <a:schemeClr val="tx1"/>
            </a:solidFill>
          </a:ln>
        </p:spPr>
        <p:txBody>
          <a:bodyPr wrap="square">
            <a:spAutoFit/>
          </a:bodyPr>
          <a:lstStyle/>
          <a:p>
            <a:pPr eaLnBrk="1" fontAlgn="auto" hangingPunct="1">
              <a:lnSpc>
                <a:spcPct val="150000"/>
              </a:lnSpc>
              <a:spcBef>
                <a:spcPts val="0"/>
              </a:spcBef>
              <a:spcAft>
                <a:spcPts val="0"/>
              </a:spcAft>
            </a:pPr>
            <a:r>
              <a:rPr lang="en-GB" sz="1800" b="0" dirty="0" smtClean="0">
                <a:solidFill>
                  <a:srgbClr val="000000"/>
                </a:solidFill>
                <a:latin typeface="Century Gothic" panose="020B0502020202020204" pitchFamily="34" charset="0"/>
                <a:ea typeface="+mn-ea"/>
              </a:rPr>
              <a:t>Slight </a:t>
            </a:r>
            <a:r>
              <a:rPr lang="en-GB" sz="1800" b="0" dirty="0">
                <a:solidFill>
                  <a:srgbClr val="000000"/>
                </a:solidFill>
                <a:latin typeface="Century Gothic" panose="020B0502020202020204" pitchFamily="34" charset="0"/>
                <a:ea typeface="+mn-ea"/>
              </a:rPr>
              <a:t>increase in discharge until 09.00 hours in response to rain which started to fall at 07.00 hours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At first, this rain would have been intercepted by vegetation and have infiltrated the soil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There is a steep rising limb up to a peak discharge of 100 </a:t>
            </a:r>
            <a:r>
              <a:rPr lang="en-GB" sz="1800" b="0" dirty="0" err="1">
                <a:solidFill>
                  <a:srgbClr val="000000"/>
                </a:solidFill>
                <a:latin typeface="Century Gothic" panose="020B0502020202020204" pitchFamily="34" charset="0"/>
                <a:ea typeface="+mn-ea"/>
              </a:rPr>
              <a:t>cumecs</a:t>
            </a:r>
            <a:r>
              <a:rPr lang="en-GB" sz="1800" b="0" dirty="0">
                <a:solidFill>
                  <a:srgbClr val="000000"/>
                </a:solidFill>
                <a:latin typeface="Century Gothic" panose="020B0502020202020204" pitchFamily="34" charset="0"/>
                <a:ea typeface="+mn-ea"/>
              </a:rPr>
              <a:t> at 18.00 hours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This water would have filled up storages in the soil due to </a:t>
            </a:r>
            <a:r>
              <a:rPr lang="en-GB" sz="1800" b="0" dirty="0" err="1">
                <a:solidFill>
                  <a:srgbClr val="000000"/>
                </a:solidFill>
                <a:latin typeface="Century Gothic" panose="020B0502020202020204" pitchFamily="34" charset="0"/>
                <a:ea typeface="+mn-ea"/>
              </a:rPr>
              <a:t>throughflow</a:t>
            </a:r>
            <a:r>
              <a:rPr lang="en-GB" sz="1800" b="0" dirty="0">
                <a:solidFill>
                  <a:srgbClr val="000000"/>
                </a:solidFill>
                <a:latin typeface="Century Gothic" panose="020B0502020202020204" pitchFamily="34" charset="0"/>
                <a:ea typeface="+mn-ea"/>
              </a:rPr>
              <a:t> and groundwater </a:t>
            </a:r>
            <a:r>
              <a:rPr lang="en-GB" sz="1800" dirty="0">
                <a:solidFill>
                  <a:srgbClr val="000000"/>
                </a:solidFill>
                <a:latin typeface="Century Gothic" panose="020B0502020202020204" pitchFamily="34" charset="0"/>
                <a:ea typeface="+mn-ea"/>
              </a:rPr>
              <a:t>(1 mark) </a:t>
            </a:r>
            <a:r>
              <a:rPr lang="en-GB" sz="1800" b="0" dirty="0">
                <a:solidFill>
                  <a:srgbClr val="000000"/>
                </a:solidFill>
                <a:latin typeface="Century Gothic" panose="020B0502020202020204" pitchFamily="34" charset="0"/>
                <a:ea typeface="+mn-ea"/>
              </a:rPr>
              <a:t>– as the soil became saturated, surface run-off increased causing a peak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The rising limb becomes less steep briefly between 13.00 and 15.00 hours, caused by a marked reduction in rain to 4mm around 10.00 hours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There is a short lag time of 5 hours which could be due to deforestation/steep slopes/impermeable rock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 A high number of tributaries may lead to the short lag time as water is transported more rapidly by surface run-off </a:t>
            </a:r>
            <a:r>
              <a:rPr lang="en-GB" sz="1800" dirty="0">
                <a:solidFill>
                  <a:srgbClr val="000000"/>
                </a:solidFill>
                <a:latin typeface="Century Gothic" panose="020B0502020202020204" pitchFamily="34" charset="0"/>
                <a:ea typeface="+mn-ea"/>
              </a:rPr>
              <a:t>(1 mark</a:t>
            </a:r>
            <a:r>
              <a:rPr lang="en-GB" sz="1800" b="0" dirty="0">
                <a:solidFill>
                  <a:srgbClr val="000000"/>
                </a:solidFill>
                <a:latin typeface="Century Gothic" panose="020B0502020202020204" pitchFamily="34" charset="0"/>
                <a:ea typeface="+mn-ea"/>
              </a:rPr>
              <a:t>).The river discharge quickly decreases, shown by a steep falling/recession limb down to because of no more rainfall after 15.00 hours </a:t>
            </a:r>
            <a:r>
              <a:rPr lang="en-GB" sz="1800" dirty="0">
                <a:solidFill>
                  <a:srgbClr val="000000"/>
                </a:solidFill>
                <a:latin typeface="Century Gothic" panose="020B0502020202020204" pitchFamily="34" charset="0"/>
                <a:ea typeface="+mn-ea"/>
              </a:rPr>
              <a:t>(1 mark). </a:t>
            </a:r>
            <a:r>
              <a:rPr lang="en-GB" sz="1800" b="0" dirty="0">
                <a:solidFill>
                  <a:srgbClr val="000000"/>
                </a:solidFill>
                <a:latin typeface="Century Gothic" panose="020B0502020202020204" pitchFamily="34" charset="0"/>
                <a:ea typeface="+mn-ea"/>
              </a:rPr>
              <a:t>	</a:t>
            </a:r>
          </a:p>
        </p:txBody>
      </p:sp>
    </p:spTree>
    <p:extLst>
      <p:ext uri="{BB962C8B-B14F-4D97-AF65-F5344CB8AC3E}">
        <p14:creationId xmlns:p14="http://schemas.microsoft.com/office/powerpoint/2010/main" val="4049723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44824"/>
            <a:ext cx="8229600" cy="2799184"/>
          </a:xfrm>
          <a:solidFill>
            <a:srgbClr val="FFFFFF"/>
          </a:solidFill>
          <a:ln>
            <a:solidFill>
              <a:srgbClr val="000000"/>
            </a:solidFill>
          </a:ln>
        </p:spPr>
        <p:txBody>
          <a:bodyPr/>
          <a:lstStyle/>
          <a:p>
            <a:r>
              <a:rPr lang="en-US" sz="6600" dirty="0" smtClean="0"/>
              <a:t>Explain – Why is the hydrograph the way it is? </a:t>
            </a:r>
            <a:endParaRPr lang="en-US" sz="6600" dirty="0"/>
          </a:p>
        </p:txBody>
      </p:sp>
    </p:spTree>
    <p:extLst>
      <p:ext uri="{BB962C8B-B14F-4D97-AF65-F5344CB8AC3E}">
        <p14:creationId xmlns:p14="http://schemas.microsoft.com/office/powerpoint/2010/main" val="67942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FF"/>
          </a:solidFill>
          <a:ln>
            <a:solidFill>
              <a:srgbClr val="000000"/>
            </a:solidFill>
          </a:ln>
        </p:spPr>
        <p:txBody>
          <a:bodyPr/>
          <a:lstStyle/>
          <a:p>
            <a:r>
              <a:rPr lang="en-US" dirty="0" smtClean="0"/>
              <a:t>What sort of things are trying to explain? </a:t>
            </a:r>
            <a:endParaRPr lang="en-US" dirty="0"/>
          </a:p>
        </p:txBody>
      </p:sp>
      <p:sp>
        <p:nvSpPr>
          <p:cNvPr id="3" name="Content Placeholder 2"/>
          <p:cNvSpPr>
            <a:spLocks noGrp="1"/>
          </p:cNvSpPr>
          <p:nvPr>
            <p:ph idx="1"/>
          </p:nvPr>
        </p:nvSpPr>
        <p:spPr>
          <a:xfrm>
            <a:off x="457200" y="1600201"/>
            <a:ext cx="8229600" cy="1972816"/>
          </a:xfrm>
          <a:solidFill>
            <a:srgbClr val="FFFFFF"/>
          </a:solidFill>
          <a:ln>
            <a:solidFill>
              <a:srgbClr val="000000"/>
            </a:solidFill>
          </a:ln>
        </p:spPr>
        <p:txBody>
          <a:bodyPr/>
          <a:lstStyle/>
          <a:p>
            <a:r>
              <a:rPr lang="en-US" dirty="0" smtClean="0"/>
              <a:t>Peak Discharge – High/Low</a:t>
            </a:r>
          </a:p>
          <a:p>
            <a:r>
              <a:rPr lang="en-US" dirty="0" smtClean="0"/>
              <a:t>Lag Time – High/Low</a:t>
            </a:r>
          </a:p>
          <a:p>
            <a:r>
              <a:rPr lang="en-US" dirty="0" smtClean="0"/>
              <a:t>Steep Falling Limb. </a:t>
            </a:r>
          </a:p>
          <a:p>
            <a:endParaRPr lang="en-US" dirty="0"/>
          </a:p>
        </p:txBody>
      </p:sp>
    </p:spTree>
    <p:extLst>
      <p:ext uri="{BB962C8B-B14F-4D97-AF65-F5344CB8AC3E}">
        <p14:creationId xmlns:p14="http://schemas.microsoft.com/office/powerpoint/2010/main" val="6065951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FF"/>
          </a:solidFill>
          <a:ln>
            <a:solidFill>
              <a:srgbClr val="000000"/>
            </a:solidFill>
          </a:ln>
        </p:spPr>
        <p:txBody>
          <a:bodyPr/>
          <a:lstStyle/>
          <a:p>
            <a:r>
              <a:rPr lang="en-US" dirty="0" smtClean="0"/>
              <a:t>Thinking Skills </a:t>
            </a:r>
            <a:endParaRPr lang="en-US" dirty="0"/>
          </a:p>
        </p:txBody>
      </p:sp>
      <p:sp>
        <p:nvSpPr>
          <p:cNvPr id="3" name="Content Placeholder 2"/>
          <p:cNvSpPr>
            <a:spLocks noGrp="1"/>
          </p:cNvSpPr>
          <p:nvPr>
            <p:ph idx="1"/>
          </p:nvPr>
        </p:nvSpPr>
        <p:spPr>
          <a:solidFill>
            <a:srgbClr val="FFFFFF"/>
          </a:solidFill>
          <a:ln>
            <a:solidFill>
              <a:srgbClr val="000000"/>
            </a:solidFill>
          </a:ln>
        </p:spPr>
        <p:txBody>
          <a:bodyPr/>
          <a:lstStyle/>
          <a:p>
            <a:r>
              <a:rPr lang="en-US" dirty="0" smtClean="0"/>
              <a:t>Sort the answers into the correct sections:</a:t>
            </a:r>
          </a:p>
          <a:p>
            <a:pPr algn="ctr"/>
            <a:r>
              <a:rPr lang="en-US" dirty="0" smtClean="0"/>
              <a:t>High Peak Discharge</a:t>
            </a:r>
          </a:p>
          <a:p>
            <a:pPr algn="ctr"/>
            <a:r>
              <a:rPr lang="en-US" dirty="0" smtClean="0"/>
              <a:t>Low Peak Discharge</a:t>
            </a:r>
          </a:p>
          <a:p>
            <a:pPr algn="ctr"/>
            <a:r>
              <a:rPr lang="en-US" dirty="0" smtClean="0"/>
              <a:t>High Lag Time</a:t>
            </a:r>
          </a:p>
          <a:p>
            <a:pPr algn="ctr"/>
            <a:r>
              <a:rPr lang="en-US" dirty="0" smtClean="0"/>
              <a:t>Low Lag Time</a:t>
            </a:r>
          </a:p>
          <a:p>
            <a:pPr algn="ctr"/>
            <a:r>
              <a:rPr lang="en-US" dirty="0" smtClean="0"/>
              <a:t>Steep Falling Limb</a:t>
            </a:r>
            <a:endParaRPr lang="en-US" dirty="0"/>
          </a:p>
        </p:txBody>
      </p:sp>
    </p:spTree>
    <p:extLst>
      <p:ext uri="{BB962C8B-B14F-4D97-AF65-F5344CB8AC3E}">
        <p14:creationId xmlns:p14="http://schemas.microsoft.com/office/powerpoint/2010/main" val="2261231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28800"/>
            <a:ext cx="8229600" cy="2952328"/>
          </a:xfrm>
          <a:solidFill>
            <a:srgbClr val="FFFFFF"/>
          </a:solidFill>
          <a:ln>
            <a:solidFill>
              <a:srgbClr val="000000"/>
            </a:solidFill>
          </a:ln>
        </p:spPr>
        <p:txBody>
          <a:bodyPr/>
          <a:lstStyle/>
          <a:p>
            <a:r>
              <a:rPr lang="en-US" sz="7200" dirty="0" smtClean="0"/>
              <a:t>Answers – How did you get on? </a:t>
            </a:r>
            <a:endParaRPr lang="en-US" sz="7200" dirty="0"/>
          </a:p>
        </p:txBody>
      </p:sp>
    </p:spTree>
    <p:extLst>
      <p:ext uri="{BB962C8B-B14F-4D97-AF65-F5344CB8AC3E}">
        <p14:creationId xmlns:p14="http://schemas.microsoft.com/office/powerpoint/2010/main" val="4028964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9-02-23 at 09.28.5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23"/>
            <a:ext cx="9144000" cy="6858000"/>
          </a:xfrm>
          <a:prstGeom prst="rect">
            <a:avLst/>
          </a:prstGeom>
        </p:spPr>
      </p:pic>
      <p:sp>
        <p:nvSpPr>
          <p:cNvPr id="8" name="TextBox 7"/>
          <p:cNvSpPr txBox="1"/>
          <p:nvPr/>
        </p:nvSpPr>
        <p:spPr>
          <a:xfrm>
            <a:off x="7271792" y="620688"/>
            <a:ext cx="1872208" cy="707886"/>
          </a:xfrm>
          <a:prstGeom prst="rect">
            <a:avLst/>
          </a:prstGeom>
          <a:noFill/>
        </p:spPr>
        <p:txBody>
          <a:bodyPr wrap="square" rtlCol="0">
            <a:spAutoFit/>
          </a:bodyPr>
          <a:lstStyle/>
          <a:p>
            <a:r>
              <a:rPr lang="en-US" sz="2000" dirty="0" smtClean="0"/>
              <a:t>Specimen Paper</a:t>
            </a:r>
            <a:endParaRPr lang="en-US" sz="2000" dirty="0"/>
          </a:p>
        </p:txBody>
      </p:sp>
    </p:spTree>
    <p:extLst>
      <p:ext uri="{BB962C8B-B14F-4D97-AF65-F5344CB8AC3E}">
        <p14:creationId xmlns:p14="http://schemas.microsoft.com/office/powerpoint/2010/main" val="18002234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0928" y="188640"/>
            <a:ext cx="8943559" cy="6408712"/>
          </a:xfrm>
          <a:solidFill>
            <a:schemeClr val="bg1"/>
          </a:solidFill>
          <a:ln>
            <a:solidFill>
              <a:schemeClr val="tx1"/>
            </a:solidFill>
          </a:ln>
        </p:spPr>
        <p:txBody>
          <a:bodyPr/>
          <a:lstStyle/>
          <a:p>
            <a:r>
              <a:rPr lang="en-GB" sz="2400" dirty="0" smtClean="0"/>
              <a:t>There is a relatively short lag time of about 6 hours (1 describe mark). This may be because there is impermeable rock which means water will stay on ground and get to river quicker (1 explain). There may be steep land which allows water to travel quicker to river (1 explain). There may a lack of vegetation to intercept and absorb water (1 explain)There is a slow rise in discharge until about 9am (1 describe mark). There is a steep rising limb (1 describe mark) with a high peak discharge of about 100 </a:t>
            </a:r>
            <a:r>
              <a:rPr lang="en-GB" sz="2400" dirty="0" err="1" smtClean="0"/>
              <a:t>cumecs</a:t>
            </a:r>
            <a:r>
              <a:rPr lang="en-GB" sz="2400" dirty="0" smtClean="0"/>
              <a:t> at 6pm (1 describe mark). This may be because it’s a large drainage basin so lots of water to get into the river (1 explain). It may be an urban area with storm drains to allow lots of water to enter river (1 explain).There is a steep falling limb between 18:00 and 22:00 (1 describe mark). This may be because there is lots of rivers and streams nearby to help with drainage (1 explain mark).</a:t>
            </a:r>
            <a:endParaRPr lang="en-GB" sz="2400" dirty="0"/>
          </a:p>
        </p:txBody>
      </p:sp>
    </p:spTree>
    <p:extLst>
      <p:ext uri="{BB962C8B-B14F-4D97-AF65-F5344CB8AC3E}">
        <p14:creationId xmlns:p14="http://schemas.microsoft.com/office/powerpoint/2010/main" val="21924316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9-02-23 at 09.31.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8" y="-362"/>
            <a:ext cx="9176067" cy="6858362"/>
          </a:xfrm>
          <a:prstGeom prst="rect">
            <a:avLst/>
          </a:prstGeom>
        </p:spPr>
      </p:pic>
    </p:spTree>
    <p:extLst>
      <p:ext uri="{BB962C8B-B14F-4D97-AF65-F5344CB8AC3E}">
        <p14:creationId xmlns:p14="http://schemas.microsoft.com/office/powerpoint/2010/main" val="6894183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00636" y="0"/>
            <a:ext cx="8188921" cy="6858000"/>
          </a:xfrm>
          <a:prstGeom prst="rect">
            <a:avLst/>
          </a:prstGeom>
        </p:spPr>
      </p:pic>
      <p:sp>
        <p:nvSpPr>
          <p:cNvPr id="13" name="TextBox 12"/>
          <p:cNvSpPr txBox="1"/>
          <p:nvPr/>
        </p:nvSpPr>
        <p:spPr>
          <a:xfrm>
            <a:off x="7707089" y="692696"/>
            <a:ext cx="864096" cy="646331"/>
          </a:xfrm>
          <a:prstGeom prst="rect">
            <a:avLst/>
          </a:prstGeom>
          <a:noFill/>
        </p:spPr>
        <p:txBody>
          <a:bodyPr wrap="square" rtlCol="0">
            <a:spAutoFit/>
          </a:bodyPr>
          <a:lstStyle/>
          <a:p>
            <a:r>
              <a:rPr lang="en-GB" dirty="0" smtClean="0"/>
              <a:t>6</a:t>
            </a:r>
            <a:endParaRPr lang="en-GB" dirty="0"/>
          </a:p>
        </p:txBody>
      </p:sp>
    </p:spTree>
    <p:extLst>
      <p:ext uri="{BB962C8B-B14F-4D97-AF65-F5344CB8AC3E}">
        <p14:creationId xmlns:p14="http://schemas.microsoft.com/office/powerpoint/2010/main" val="1367702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Model Answer</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pPr marL="0" indent="0">
              <a:buNone/>
            </a:pPr>
            <a:r>
              <a:rPr lang="en-GB" sz="1600" dirty="0"/>
              <a:t>In the urban area, it has </a:t>
            </a:r>
            <a:r>
              <a:rPr lang="en-GB" sz="1600" b="1" dirty="0"/>
              <a:t>high peak discharge </a:t>
            </a:r>
            <a:r>
              <a:rPr lang="en-GB" sz="1600" dirty="0"/>
              <a:t>whereas the wooded rural area has a low peak discharge. This may be because in a urban area there is tarmac this means that water cannot penetrate it as it is impermeable meaning it flow over it quickly as surface run off to the river (1 mark). In an urban area they may have storm drains which means the water is allowed to flow quickly through these into the river (1 </a:t>
            </a:r>
            <a:r>
              <a:rPr lang="en-GB" sz="1600" dirty="0" smtClean="0"/>
              <a:t>mark). </a:t>
            </a:r>
          </a:p>
          <a:p>
            <a:pPr marL="0" indent="0">
              <a:buNone/>
            </a:pPr>
            <a:endParaRPr lang="en-GB" sz="1600" dirty="0"/>
          </a:p>
          <a:p>
            <a:pPr marL="0" indent="0">
              <a:buNone/>
            </a:pPr>
            <a:r>
              <a:rPr lang="en-GB" sz="1600" dirty="0"/>
              <a:t>In the wooded rural area, there is a </a:t>
            </a:r>
            <a:r>
              <a:rPr lang="en-GB" sz="1600" b="1" dirty="0"/>
              <a:t>low peak discharge </a:t>
            </a:r>
            <a:r>
              <a:rPr lang="en-GB" sz="1600" dirty="0"/>
              <a:t>because there is a lot of vegetation meaning that precipitation may be intercepted by vegetation and then lose it through transpiration and evaporation (1 mark). The soils may be fine so the water will </a:t>
            </a:r>
            <a:r>
              <a:rPr lang="en-GB" sz="1600" dirty="0" smtClean="0"/>
              <a:t>infiltrate </a:t>
            </a:r>
            <a:r>
              <a:rPr lang="en-GB" sz="1600" dirty="0"/>
              <a:t>and be stored </a:t>
            </a:r>
            <a:r>
              <a:rPr lang="en-GB" sz="1600" dirty="0" smtClean="0"/>
              <a:t>underground (hence why urban has more water present that rural) (1 mark) by going underground </a:t>
            </a:r>
            <a:r>
              <a:rPr lang="en-GB" sz="1600" dirty="0"/>
              <a:t>the water will </a:t>
            </a:r>
            <a:r>
              <a:rPr lang="en-GB" sz="1600" dirty="0" smtClean="0"/>
              <a:t>also take </a:t>
            </a:r>
            <a:r>
              <a:rPr lang="en-GB" sz="1600" dirty="0"/>
              <a:t>longer to get to the river giving a lower peak discharge </a:t>
            </a:r>
            <a:r>
              <a:rPr lang="en-GB" sz="1600" dirty="0" smtClean="0"/>
              <a:t>at a later time(1 </a:t>
            </a:r>
            <a:r>
              <a:rPr lang="en-GB" sz="1600" dirty="0"/>
              <a:t>mark</a:t>
            </a:r>
            <a:r>
              <a:rPr lang="en-GB" sz="1600" dirty="0" smtClean="0"/>
              <a:t>). </a:t>
            </a:r>
          </a:p>
          <a:p>
            <a:pPr marL="0" indent="0">
              <a:buNone/>
            </a:pPr>
            <a:endParaRPr lang="en-GB" sz="1600" dirty="0" smtClean="0"/>
          </a:p>
          <a:p>
            <a:pPr marL="0" indent="0">
              <a:buNone/>
            </a:pPr>
            <a:r>
              <a:rPr lang="en-GB" sz="1600" dirty="0" smtClean="0"/>
              <a:t>The urban area has a much steeper falling limb. This could mean there is more rivers or drains in this area, this could mean that there is a higher drainage density to allow water to drain out quicker – this is also much faster than soils and trees which absorb water (1 mark). </a:t>
            </a:r>
            <a:endParaRPr lang="en-GB" sz="1600" dirty="0"/>
          </a:p>
          <a:p>
            <a:pPr marL="0" indent="0">
              <a:buNone/>
            </a:pPr>
            <a:endParaRPr lang="en-GB" sz="1600" dirty="0"/>
          </a:p>
          <a:p>
            <a:endParaRPr lang="en-GB" dirty="0"/>
          </a:p>
        </p:txBody>
      </p:sp>
    </p:spTree>
    <p:extLst>
      <p:ext uri="{BB962C8B-B14F-4D97-AF65-F5344CB8AC3E}">
        <p14:creationId xmlns:p14="http://schemas.microsoft.com/office/powerpoint/2010/main" val="2448717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Test Each Other!</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Pair Up.</a:t>
            </a:r>
          </a:p>
          <a:p>
            <a:r>
              <a:rPr lang="en-GB" dirty="0" smtClean="0"/>
              <a:t>On your whiteboard (using a whiteboard pen!), make up a storm hydrograph.</a:t>
            </a:r>
          </a:p>
          <a:p>
            <a:r>
              <a:rPr lang="en-GB" dirty="0" smtClean="0"/>
              <a:t>Now you answer it on a bit of paper (10 marks – describe and explain).</a:t>
            </a:r>
          </a:p>
          <a:p>
            <a:r>
              <a:rPr lang="en-GB" dirty="0" smtClean="0"/>
              <a:t>Move to another table and describe and explain their graph underneath it. </a:t>
            </a:r>
          </a:p>
          <a:p>
            <a:pPr marL="0" indent="0">
              <a:buNone/>
            </a:pPr>
            <a:endParaRPr lang="en-GB" dirty="0"/>
          </a:p>
        </p:txBody>
      </p:sp>
      <p:pic>
        <p:nvPicPr>
          <p:cNvPr id="1026" name="Picture 2" descr="Image result for whiteboard p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8740" y="4437112"/>
            <a:ext cx="934040" cy="14628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6511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3430</TotalTime>
  <Words>1675</Words>
  <Application>Microsoft Office PowerPoint</Application>
  <PresentationFormat>On-screen Show (4:3)</PresentationFormat>
  <Paragraphs>218</Paragraphs>
  <Slides>36</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MS PGothic</vt:lpstr>
      <vt:lpstr>Arial</vt:lpstr>
      <vt:lpstr>Calibri</vt:lpstr>
      <vt:lpstr>Calibri Light</vt:lpstr>
      <vt:lpstr>Century Gothic</vt:lpstr>
      <vt:lpstr>Comic Sans MS</vt:lpstr>
      <vt:lpstr>Times New Roman</vt:lpstr>
      <vt:lpstr>1_Default Design</vt:lpstr>
      <vt:lpstr>Office Theme</vt:lpstr>
      <vt:lpstr>Homework Questions: Due 21/2/19</vt:lpstr>
      <vt:lpstr>Practice Question (2018 past paper)</vt:lpstr>
      <vt:lpstr>PowerPoint Presentation</vt:lpstr>
      <vt:lpstr>Hydrographs</vt:lpstr>
      <vt:lpstr>What are hydrographs?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vt:lpstr>
      <vt:lpstr>PowerPoint Presentation</vt:lpstr>
      <vt:lpstr>Admin</vt:lpstr>
      <vt:lpstr>Starter: Draw the hydrograph...</vt:lpstr>
      <vt:lpstr>PowerPoint Presentation</vt:lpstr>
      <vt:lpstr>PowerPoint Presentation</vt:lpstr>
      <vt:lpstr>PowerPoint Presentation</vt:lpstr>
      <vt:lpstr>PowerPoint Presentation</vt:lpstr>
      <vt:lpstr>PowerPoint Presentation</vt:lpstr>
      <vt:lpstr>PowerPoint Presentation</vt:lpstr>
      <vt:lpstr>Explain – Why is the hydrograph the way it is? </vt:lpstr>
      <vt:lpstr>What sort of things are trying to explain? </vt:lpstr>
      <vt:lpstr>Thinking Skills </vt:lpstr>
      <vt:lpstr>Answers – How did you get on? </vt:lpstr>
      <vt:lpstr>PowerPoint Presentation</vt:lpstr>
      <vt:lpstr>PowerPoint Presentation</vt:lpstr>
      <vt:lpstr>PowerPoint Presentation</vt:lpstr>
      <vt:lpstr>PowerPoint Presentation</vt:lpstr>
      <vt:lpstr>Model Answer</vt:lpstr>
      <vt:lpstr>Test Each Other!</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326</cp:revision>
  <cp:lastPrinted>2019-03-01T08:18:10Z</cp:lastPrinted>
  <dcterms:created xsi:type="dcterms:W3CDTF">2005-01-31T15:07:56Z</dcterms:created>
  <dcterms:modified xsi:type="dcterms:W3CDTF">2019-03-06T14:45:22Z</dcterms:modified>
</cp:coreProperties>
</file>