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handoutMasterIdLst>
    <p:handoutMasterId r:id="rId65"/>
  </p:handoutMasterIdLst>
  <p:sldIdLst>
    <p:sldId id="488" r:id="rId2"/>
    <p:sldId id="494" r:id="rId3"/>
    <p:sldId id="493" r:id="rId4"/>
    <p:sldId id="572" r:id="rId5"/>
    <p:sldId id="573" r:id="rId6"/>
    <p:sldId id="575" r:id="rId7"/>
    <p:sldId id="576" r:id="rId8"/>
    <p:sldId id="574" r:id="rId9"/>
    <p:sldId id="495" r:id="rId10"/>
    <p:sldId id="496" r:id="rId11"/>
    <p:sldId id="504" r:id="rId12"/>
    <p:sldId id="508" r:id="rId13"/>
    <p:sldId id="509" r:id="rId14"/>
    <p:sldId id="510" r:id="rId15"/>
    <p:sldId id="519" r:id="rId16"/>
    <p:sldId id="512" r:id="rId17"/>
    <p:sldId id="514" r:id="rId18"/>
    <p:sldId id="513" r:id="rId19"/>
    <p:sldId id="521" r:id="rId20"/>
    <p:sldId id="502" r:id="rId21"/>
    <p:sldId id="554" r:id="rId22"/>
    <p:sldId id="517" r:id="rId23"/>
    <p:sldId id="516" r:id="rId24"/>
    <p:sldId id="503" r:id="rId25"/>
    <p:sldId id="569" r:id="rId26"/>
    <p:sldId id="559" r:id="rId27"/>
    <p:sldId id="522" r:id="rId28"/>
    <p:sldId id="542" r:id="rId29"/>
    <p:sldId id="571" r:id="rId30"/>
    <p:sldId id="523" r:id="rId31"/>
    <p:sldId id="541" r:id="rId32"/>
    <p:sldId id="543" r:id="rId33"/>
    <p:sldId id="544" r:id="rId34"/>
    <p:sldId id="545" r:id="rId35"/>
    <p:sldId id="546" r:id="rId36"/>
    <p:sldId id="547" r:id="rId37"/>
    <p:sldId id="548" r:id="rId38"/>
    <p:sldId id="550" r:id="rId39"/>
    <p:sldId id="551" r:id="rId40"/>
    <p:sldId id="552" r:id="rId41"/>
    <p:sldId id="553" r:id="rId42"/>
    <p:sldId id="524" r:id="rId43"/>
    <p:sldId id="526" r:id="rId44"/>
    <p:sldId id="527" r:id="rId45"/>
    <p:sldId id="528" r:id="rId46"/>
    <p:sldId id="530" r:id="rId47"/>
    <p:sldId id="531" r:id="rId48"/>
    <p:sldId id="532" r:id="rId49"/>
    <p:sldId id="533" r:id="rId50"/>
    <p:sldId id="560" r:id="rId51"/>
    <p:sldId id="561" r:id="rId52"/>
    <p:sldId id="562" r:id="rId53"/>
    <p:sldId id="563" r:id="rId54"/>
    <p:sldId id="564" r:id="rId55"/>
    <p:sldId id="565" r:id="rId56"/>
    <p:sldId id="566" r:id="rId57"/>
    <p:sldId id="567" r:id="rId58"/>
    <p:sldId id="568" r:id="rId59"/>
    <p:sldId id="555" r:id="rId60"/>
    <p:sldId id="529" r:id="rId61"/>
    <p:sldId id="556" r:id="rId62"/>
    <p:sldId id="558" r:id="rId63"/>
  </p:sldIdLst>
  <p:sldSz cx="9144000" cy="6858000" type="screen4x3"/>
  <p:notesSz cx="6805613" cy="9944100"/>
  <p:defaultTextStyle>
    <a:defPPr>
      <a:defRPr lang="en-US"/>
    </a:defPPr>
    <a:lvl1pPr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1pPr>
    <a:lvl2pPr marL="4572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2pPr>
    <a:lvl3pPr marL="9144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3pPr>
    <a:lvl4pPr marL="13716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4pPr>
    <a:lvl5pPr marL="18288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5pPr>
    <a:lvl6pPr marL="2286000" algn="l" defTabSz="914400" rtl="0" eaLnBrk="1" latinLnBrk="0" hangingPunct="1">
      <a:defRPr sz="3600" b="1" kern="1200">
        <a:solidFill>
          <a:schemeClr val="tx1"/>
        </a:solidFill>
        <a:latin typeface="Comic Sans MS" pitchFamily="66" charset="0"/>
        <a:ea typeface="MS PGothic" pitchFamily="34" charset="-128"/>
        <a:cs typeface="+mn-cs"/>
      </a:defRPr>
    </a:lvl6pPr>
    <a:lvl7pPr marL="2743200" algn="l" defTabSz="914400" rtl="0" eaLnBrk="1" latinLnBrk="0" hangingPunct="1">
      <a:defRPr sz="3600" b="1" kern="1200">
        <a:solidFill>
          <a:schemeClr val="tx1"/>
        </a:solidFill>
        <a:latin typeface="Comic Sans MS" pitchFamily="66" charset="0"/>
        <a:ea typeface="MS PGothic" pitchFamily="34" charset="-128"/>
        <a:cs typeface="+mn-cs"/>
      </a:defRPr>
    </a:lvl7pPr>
    <a:lvl8pPr marL="3200400" algn="l" defTabSz="914400" rtl="0" eaLnBrk="1" latinLnBrk="0" hangingPunct="1">
      <a:defRPr sz="3600" b="1" kern="1200">
        <a:solidFill>
          <a:schemeClr val="tx1"/>
        </a:solidFill>
        <a:latin typeface="Comic Sans MS" pitchFamily="66" charset="0"/>
        <a:ea typeface="MS PGothic" pitchFamily="34" charset="-128"/>
        <a:cs typeface="+mn-cs"/>
      </a:defRPr>
    </a:lvl8pPr>
    <a:lvl9pPr marL="3657600" algn="l" defTabSz="914400" rtl="0" eaLnBrk="1" latinLnBrk="0" hangingPunct="1">
      <a:defRPr sz="3600" b="1" kern="1200">
        <a:solidFill>
          <a:schemeClr val="tx1"/>
        </a:solidFill>
        <a:latin typeface="Comic Sans MS" pitchFamily="66"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3742AD"/>
    <a:srgbClr val="C927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8397" cy="497762"/>
          </a:xfrm>
          <a:prstGeom prst="rect">
            <a:avLst/>
          </a:prstGeom>
        </p:spPr>
        <p:txBody>
          <a:bodyPr vert="horz" lIns="92281" tIns="46141" rIns="92281" bIns="46141" rtlCol="0"/>
          <a:lstStyle>
            <a:lvl1pPr algn="l">
              <a:defRPr sz="1200"/>
            </a:lvl1pPr>
          </a:lstStyle>
          <a:p>
            <a:endParaRPr lang="en-GB"/>
          </a:p>
        </p:txBody>
      </p:sp>
      <p:sp>
        <p:nvSpPr>
          <p:cNvPr id="3" name="Date Placeholder 2"/>
          <p:cNvSpPr>
            <a:spLocks noGrp="1"/>
          </p:cNvSpPr>
          <p:nvPr>
            <p:ph type="dt" sz="quarter" idx="1"/>
          </p:nvPr>
        </p:nvSpPr>
        <p:spPr>
          <a:xfrm>
            <a:off x="3855596" y="0"/>
            <a:ext cx="2948397" cy="497762"/>
          </a:xfrm>
          <a:prstGeom prst="rect">
            <a:avLst/>
          </a:prstGeom>
        </p:spPr>
        <p:txBody>
          <a:bodyPr vert="horz" lIns="92281" tIns="46141" rIns="92281" bIns="46141" rtlCol="0"/>
          <a:lstStyle>
            <a:lvl1pPr algn="r">
              <a:defRPr sz="1200"/>
            </a:lvl1pPr>
          </a:lstStyle>
          <a:p>
            <a:fld id="{BD706891-E2FE-42B6-BA91-4835BF480521}" type="datetimeFigureOut">
              <a:rPr lang="en-GB" smtClean="0"/>
              <a:pPr/>
              <a:t>10/01/2019</a:t>
            </a:fld>
            <a:endParaRPr lang="en-GB"/>
          </a:p>
        </p:txBody>
      </p:sp>
      <p:sp>
        <p:nvSpPr>
          <p:cNvPr id="4" name="Footer Placeholder 3"/>
          <p:cNvSpPr>
            <a:spLocks noGrp="1"/>
          </p:cNvSpPr>
          <p:nvPr>
            <p:ph type="ftr" sz="quarter" idx="2"/>
          </p:nvPr>
        </p:nvSpPr>
        <p:spPr>
          <a:xfrm>
            <a:off x="0" y="9444749"/>
            <a:ext cx="2948397" cy="497761"/>
          </a:xfrm>
          <a:prstGeom prst="rect">
            <a:avLst/>
          </a:prstGeom>
        </p:spPr>
        <p:txBody>
          <a:bodyPr vert="horz" lIns="92281" tIns="46141" rIns="92281" bIns="46141" rtlCol="0" anchor="b"/>
          <a:lstStyle>
            <a:lvl1pPr algn="l">
              <a:defRPr sz="1200"/>
            </a:lvl1pPr>
          </a:lstStyle>
          <a:p>
            <a:endParaRPr lang="en-GB"/>
          </a:p>
        </p:txBody>
      </p:sp>
      <p:sp>
        <p:nvSpPr>
          <p:cNvPr id="5" name="Slide Number Placeholder 4"/>
          <p:cNvSpPr>
            <a:spLocks noGrp="1"/>
          </p:cNvSpPr>
          <p:nvPr>
            <p:ph type="sldNum" sz="quarter" idx="3"/>
          </p:nvPr>
        </p:nvSpPr>
        <p:spPr>
          <a:xfrm>
            <a:off x="3855596" y="9444749"/>
            <a:ext cx="2948397" cy="497761"/>
          </a:xfrm>
          <a:prstGeom prst="rect">
            <a:avLst/>
          </a:prstGeom>
        </p:spPr>
        <p:txBody>
          <a:bodyPr vert="horz" lIns="92281" tIns="46141" rIns="92281" bIns="46141" rtlCol="0" anchor="b"/>
          <a:lstStyle>
            <a:lvl1pPr algn="r">
              <a:defRPr sz="1200"/>
            </a:lvl1pPr>
          </a:lstStyle>
          <a:p>
            <a:fld id="{5204B4D9-5F21-4652-A6E8-426DD208459A}" type="slidenum">
              <a:rPr lang="en-GB" smtClean="0"/>
              <a:pPr/>
              <a:t>‹#›</a:t>
            </a:fld>
            <a:endParaRPr lang="en-GB"/>
          </a:p>
        </p:txBody>
      </p:sp>
    </p:spTree>
    <p:extLst>
      <p:ext uri="{BB962C8B-B14F-4D97-AF65-F5344CB8AC3E}">
        <p14:creationId xmlns:p14="http://schemas.microsoft.com/office/powerpoint/2010/main" val="241924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7205"/>
          </a:xfrm>
          <a:prstGeom prst="rect">
            <a:avLst/>
          </a:prstGeom>
        </p:spPr>
        <p:txBody>
          <a:bodyPr vert="horz" lIns="92281" tIns="46141" rIns="92281" bIns="46141" rtlCol="0"/>
          <a:lstStyle>
            <a:lvl1pPr algn="l">
              <a:defRPr sz="1200" smtClean="0"/>
            </a:lvl1pPr>
          </a:lstStyle>
          <a:p>
            <a:pPr>
              <a:defRPr/>
            </a:pPr>
            <a:endParaRPr lang="en-GB"/>
          </a:p>
        </p:txBody>
      </p:sp>
      <p:sp>
        <p:nvSpPr>
          <p:cNvPr id="3" name="Date Placeholder 2"/>
          <p:cNvSpPr>
            <a:spLocks noGrp="1"/>
          </p:cNvSpPr>
          <p:nvPr>
            <p:ph type="dt" idx="1"/>
          </p:nvPr>
        </p:nvSpPr>
        <p:spPr>
          <a:xfrm>
            <a:off x="3854939" y="0"/>
            <a:ext cx="2949099" cy="497205"/>
          </a:xfrm>
          <a:prstGeom prst="rect">
            <a:avLst/>
          </a:prstGeom>
        </p:spPr>
        <p:txBody>
          <a:bodyPr vert="horz" lIns="92281" tIns="46141" rIns="92281" bIns="46141" rtlCol="0"/>
          <a:lstStyle>
            <a:lvl1pPr algn="r">
              <a:defRPr sz="1200" smtClean="0"/>
            </a:lvl1pPr>
          </a:lstStyle>
          <a:p>
            <a:pPr>
              <a:defRPr/>
            </a:pPr>
            <a:fld id="{DC902F4D-219D-4565-B917-303B3AA554AB}" type="datetimeFigureOut">
              <a:rPr lang="en-GB"/>
              <a:pPr>
                <a:defRPr/>
              </a:pPr>
              <a:t>10/01/2019</a:t>
            </a:fld>
            <a:endParaRPr lang="en-GB"/>
          </a:p>
        </p:txBody>
      </p:sp>
      <p:sp>
        <p:nvSpPr>
          <p:cNvPr id="4" name="Slide Image Placeholder 3"/>
          <p:cNvSpPr>
            <a:spLocks noGrp="1" noRot="1" noChangeAspect="1"/>
          </p:cNvSpPr>
          <p:nvPr>
            <p:ph type="sldImg" idx="2"/>
          </p:nvPr>
        </p:nvSpPr>
        <p:spPr>
          <a:xfrm>
            <a:off x="915988" y="746125"/>
            <a:ext cx="4973637" cy="3729038"/>
          </a:xfrm>
          <a:prstGeom prst="rect">
            <a:avLst/>
          </a:prstGeom>
          <a:noFill/>
          <a:ln w="12700">
            <a:solidFill>
              <a:prstClr val="black"/>
            </a:solidFill>
          </a:ln>
        </p:spPr>
        <p:txBody>
          <a:bodyPr vert="horz" lIns="92281" tIns="46141" rIns="92281" bIns="46141" rtlCol="0" anchor="ctr"/>
          <a:lstStyle/>
          <a:p>
            <a:pPr lvl="0"/>
            <a:endParaRPr lang="en-GB" noProof="0" smtClean="0"/>
          </a:p>
        </p:txBody>
      </p:sp>
      <p:sp>
        <p:nvSpPr>
          <p:cNvPr id="5" name="Notes Placeholder 4"/>
          <p:cNvSpPr>
            <a:spLocks noGrp="1"/>
          </p:cNvSpPr>
          <p:nvPr>
            <p:ph type="body" sz="quarter" idx="3"/>
          </p:nvPr>
        </p:nvSpPr>
        <p:spPr>
          <a:xfrm>
            <a:off x="680562" y="4723448"/>
            <a:ext cx="5444490" cy="4474845"/>
          </a:xfrm>
          <a:prstGeom prst="rect">
            <a:avLst/>
          </a:prstGeom>
        </p:spPr>
        <p:txBody>
          <a:bodyPr vert="horz" lIns="92281" tIns="46141" rIns="92281" bIns="4614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9445169"/>
            <a:ext cx="2949099" cy="497205"/>
          </a:xfrm>
          <a:prstGeom prst="rect">
            <a:avLst/>
          </a:prstGeom>
        </p:spPr>
        <p:txBody>
          <a:bodyPr vert="horz" lIns="92281" tIns="46141" rIns="92281" bIns="46141" rtlCol="0" anchor="b"/>
          <a:lstStyle>
            <a:lvl1pPr algn="l">
              <a:defRPr sz="1200" smtClean="0"/>
            </a:lvl1pPr>
          </a:lstStyle>
          <a:p>
            <a:pPr>
              <a:defRPr/>
            </a:pPr>
            <a:endParaRPr lang="en-GB"/>
          </a:p>
        </p:txBody>
      </p:sp>
      <p:sp>
        <p:nvSpPr>
          <p:cNvPr id="7" name="Slide Number Placeholder 6"/>
          <p:cNvSpPr>
            <a:spLocks noGrp="1"/>
          </p:cNvSpPr>
          <p:nvPr>
            <p:ph type="sldNum" sz="quarter" idx="5"/>
          </p:nvPr>
        </p:nvSpPr>
        <p:spPr>
          <a:xfrm>
            <a:off x="3854939" y="9445169"/>
            <a:ext cx="2949099" cy="497205"/>
          </a:xfrm>
          <a:prstGeom prst="rect">
            <a:avLst/>
          </a:prstGeom>
        </p:spPr>
        <p:txBody>
          <a:bodyPr vert="horz" lIns="92281" tIns="46141" rIns="92281" bIns="46141" rtlCol="0" anchor="b"/>
          <a:lstStyle>
            <a:lvl1pPr algn="r">
              <a:defRPr sz="1200" smtClean="0"/>
            </a:lvl1pPr>
          </a:lstStyle>
          <a:p>
            <a:pPr>
              <a:defRPr/>
            </a:pPr>
            <a:fld id="{6E8C7A54-AA62-4C41-A54C-3A2089508505}" type="slidenum">
              <a:rPr lang="en-GB"/>
              <a:pPr>
                <a:defRPr/>
              </a:pPr>
              <a:t>‹#›</a:t>
            </a:fld>
            <a:endParaRPr lang="en-GB"/>
          </a:p>
        </p:txBody>
      </p:sp>
    </p:spTree>
    <p:extLst>
      <p:ext uri="{BB962C8B-B14F-4D97-AF65-F5344CB8AC3E}">
        <p14:creationId xmlns:p14="http://schemas.microsoft.com/office/powerpoint/2010/main" val="42364782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E16012B-1B85-4CE7-BE13-07F54056340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F6B5826-F876-4FED-8AFE-3AB3B922FAE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851BE91-E384-443D-B212-0AA92410AE5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7F70649-D92D-4929-A2E3-EB0B87B07D6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D44D17D-CA15-4F24-B50A-B2DF0659899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239D1B6D-37A5-43DC-830D-9367FFE10E5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4ED4043F-09BD-4F3D-A9D1-2A2AC46AED2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42B06CE-0614-4918-858A-802BD7B48A1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13DB454-C1D5-41AB-8532-654A08C461D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316A238-5945-4847-A85C-EB7397ADE25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A2DE7FE-D4F9-4230-98FE-4EF067890CA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b="0">
                <a:latin typeface="+mn-lt"/>
                <a:ea typeface="+mn-ea"/>
                <a:cs typeface="+mn-cs"/>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b="0">
                <a:latin typeface="+mn-lt"/>
                <a:ea typeface="+mn-ea"/>
                <a:cs typeface="+mn-cs"/>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b="0">
                <a:latin typeface="Arial" pitchFamily="34" charset="0"/>
              </a:defRPr>
            </a:lvl1pPr>
          </a:lstStyle>
          <a:p>
            <a:pPr>
              <a:defRPr/>
            </a:pPr>
            <a:fld id="{EA822B33-2081-4F93-AD51-39897CAD6FF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s://thecoverage.my/opinion/list/24-shocking-photos-of-dubais-horrible-labour-camps/"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3960440"/>
          </a:xfrm>
          <a:solidFill>
            <a:schemeClr val="bg1"/>
          </a:solidFill>
          <a:ln>
            <a:solidFill>
              <a:schemeClr val="tx1"/>
            </a:solidFill>
          </a:ln>
        </p:spPr>
        <p:txBody>
          <a:bodyPr/>
          <a:lstStyle/>
          <a:p>
            <a:r>
              <a:rPr lang="en-GB" sz="8000" dirty="0" smtClean="0"/>
              <a:t>DEVELOPMENT IS MORE THAN JUST MONEY!</a:t>
            </a:r>
            <a:endParaRPr lang="en-GB" sz="8000" dirty="0"/>
          </a:p>
        </p:txBody>
      </p:sp>
      <p:pic>
        <p:nvPicPr>
          <p:cNvPr id="4098" name="Picture 2" descr="Image result for MONEY 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4293096"/>
            <a:ext cx="2601395" cy="20453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MONEY 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4293096"/>
            <a:ext cx="2601395" cy="2045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9308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8202" y="470861"/>
            <a:ext cx="2066925" cy="2209800"/>
          </a:xfrm>
          <a:prstGeom prst="rect">
            <a:avLst/>
          </a:prstGeom>
        </p:spPr>
      </p:pic>
      <p:pic>
        <p:nvPicPr>
          <p:cNvPr id="5" name="Picture 4"/>
          <p:cNvPicPr>
            <a:picLocks noChangeAspect="1"/>
          </p:cNvPicPr>
          <p:nvPr/>
        </p:nvPicPr>
        <p:blipFill>
          <a:blip r:embed="rId3"/>
          <a:stretch>
            <a:fillRect/>
          </a:stretch>
        </p:blipFill>
        <p:spPr>
          <a:xfrm>
            <a:off x="909959" y="2893592"/>
            <a:ext cx="3310336" cy="1862064"/>
          </a:xfrm>
          <a:prstGeom prst="rect">
            <a:avLst/>
          </a:prstGeom>
        </p:spPr>
      </p:pic>
      <p:pic>
        <p:nvPicPr>
          <p:cNvPr id="6" name="Picture 5"/>
          <p:cNvPicPr>
            <a:picLocks noChangeAspect="1"/>
          </p:cNvPicPr>
          <p:nvPr/>
        </p:nvPicPr>
        <p:blipFill>
          <a:blip r:embed="rId4"/>
          <a:stretch>
            <a:fillRect/>
          </a:stretch>
        </p:blipFill>
        <p:spPr>
          <a:xfrm>
            <a:off x="3347864" y="184816"/>
            <a:ext cx="1442059" cy="2519362"/>
          </a:xfrm>
          <a:prstGeom prst="rect">
            <a:avLst/>
          </a:prstGeom>
        </p:spPr>
      </p:pic>
      <p:pic>
        <p:nvPicPr>
          <p:cNvPr id="1026" name="Picture 2" descr="Image result for healthcare clipa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8144" y="184816"/>
            <a:ext cx="2166458" cy="22185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6"/>
          <a:stretch>
            <a:fillRect/>
          </a:stretch>
        </p:blipFill>
        <p:spPr>
          <a:xfrm>
            <a:off x="5073053" y="2680661"/>
            <a:ext cx="2276475" cy="2009775"/>
          </a:xfrm>
          <a:prstGeom prst="rect">
            <a:avLst/>
          </a:prstGeom>
        </p:spPr>
      </p:pic>
      <p:pic>
        <p:nvPicPr>
          <p:cNvPr id="8" name="Picture 7"/>
          <p:cNvPicPr>
            <a:picLocks noChangeAspect="1"/>
          </p:cNvPicPr>
          <p:nvPr/>
        </p:nvPicPr>
        <p:blipFill>
          <a:blip r:embed="rId7"/>
          <a:stretch>
            <a:fillRect/>
          </a:stretch>
        </p:blipFill>
        <p:spPr>
          <a:xfrm>
            <a:off x="1979712" y="4944148"/>
            <a:ext cx="2466975" cy="1847850"/>
          </a:xfrm>
          <a:prstGeom prst="rect">
            <a:avLst/>
          </a:prstGeom>
        </p:spPr>
      </p:pic>
      <p:pic>
        <p:nvPicPr>
          <p:cNvPr id="1028" name="Picture 4" descr="Image result for love clipar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73053" y="5170956"/>
            <a:ext cx="1597976" cy="1394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157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28"/>
                                        </p:tgtEl>
                                        <p:attrNameLst>
                                          <p:attrName>style.visibility</p:attrName>
                                        </p:attrNameLst>
                                      </p:cBhvr>
                                      <p:to>
                                        <p:strVal val="visible"/>
                                      </p:to>
                                    </p:set>
                                    <p:anim calcmode="lin" valueType="num">
                                      <p:cBhvr additive="base">
                                        <p:cTn id="27" dur="500" fill="hold"/>
                                        <p:tgtEl>
                                          <p:spTgt spid="1028"/>
                                        </p:tgtEl>
                                        <p:attrNameLst>
                                          <p:attrName>ppt_x</p:attrName>
                                        </p:attrNameLst>
                                      </p:cBhvr>
                                      <p:tavLst>
                                        <p:tav tm="0">
                                          <p:val>
                                            <p:strVal val="#ppt_x"/>
                                          </p:val>
                                        </p:tav>
                                        <p:tav tm="100000">
                                          <p:val>
                                            <p:strVal val="#ppt_x"/>
                                          </p:val>
                                        </p:tav>
                                      </p:tavLst>
                                    </p:anim>
                                    <p:anim calcmode="lin" valueType="num">
                                      <p:cBhvr additive="base">
                                        <p:cTn id="28" dur="500" fill="hold"/>
                                        <p:tgtEl>
                                          <p:spTgt spid="102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anim calcmode="lin" valueType="num">
                                      <p:cBhvr additive="base">
                                        <p:cTn id="31" dur="500" fill="hold"/>
                                        <p:tgtEl>
                                          <p:spTgt spid="1026"/>
                                        </p:tgtEl>
                                        <p:attrNameLst>
                                          <p:attrName>ppt_x</p:attrName>
                                        </p:attrNameLst>
                                      </p:cBhvr>
                                      <p:tavLst>
                                        <p:tav tm="0">
                                          <p:val>
                                            <p:strVal val="#ppt_x"/>
                                          </p:val>
                                        </p:tav>
                                        <p:tav tm="100000">
                                          <p:val>
                                            <p:strVal val="#ppt_x"/>
                                          </p:val>
                                        </p:tav>
                                      </p:tavLst>
                                    </p:anim>
                                    <p:anim calcmode="lin" valueType="num">
                                      <p:cBhvr additive="base">
                                        <p:cTn id="3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Washing Machine and Development?</a:t>
            </a:r>
            <a:endParaRPr lang="en-GB" dirty="0"/>
          </a:p>
        </p:txBody>
      </p:sp>
      <p:sp>
        <p:nvSpPr>
          <p:cNvPr id="3" name="Content Placeholder 2"/>
          <p:cNvSpPr>
            <a:spLocks noGrp="1"/>
          </p:cNvSpPr>
          <p:nvPr>
            <p:ph idx="1"/>
          </p:nvPr>
        </p:nvSpPr>
        <p:spPr>
          <a:xfrm>
            <a:off x="539552" y="5373216"/>
            <a:ext cx="8229600" cy="1152128"/>
          </a:xfrm>
          <a:solidFill>
            <a:schemeClr val="bg1"/>
          </a:solidFill>
        </p:spPr>
        <p:txBody>
          <a:bodyPr/>
          <a:lstStyle/>
          <a:p>
            <a:r>
              <a:rPr lang="en-GB" dirty="0"/>
              <a:t>https://www.youtube.com/watch?v=6sqnptxlCcw</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1772816"/>
            <a:ext cx="3336032" cy="3336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13856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8229600" cy="1143000"/>
          </a:xfrm>
          <a:solidFill>
            <a:schemeClr val="bg1"/>
          </a:solidFill>
          <a:ln>
            <a:solidFill>
              <a:schemeClr val="tx1"/>
            </a:solidFill>
          </a:ln>
        </p:spPr>
        <p:txBody>
          <a:bodyPr/>
          <a:lstStyle/>
          <a:p>
            <a:r>
              <a:rPr lang="en-GB" dirty="0" smtClean="0"/>
              <a:t>Welcome Back!</a:t>
            </a:r>
            <a:endParaRPr lang="en-GB" dirty="0"/>
          </a:p>
        </p:txBody>
      </p:sp>
      <p:pic>
        <p:nvPicPr>
          <p:cNvPr id="4" name="Picture 3"/>
          <p:cNvPicPr>
            <a:picLocks noChangeAspect="1"/>
          </p:cNvPicPr>
          <p:nvPr/>
        </p:nvPicPr>
        <p:blipFill>
          <a:blip r:embed="rId2"/>
          <a:stretch>
            <a:fillRect/>
          </a:stretch>
        </p:blipFill>
        <p:spPr>
          <a:xfrm>
            <a:off x="1320602" y="1844824"/>
            <a:ext cx="6667500" cy="4162425"/>
          </a:xfrm>
          <a:prstGeom prst="rect">
            <a:avLst/>
          </a:prstGeom>
        </p:spPr>
      </p:pic>
    </p:spTree>
    <p:extLst>
      <p:ext uri="{BB962C8B-B14F-4D97-AF65-F5344CB8AC3E}">
        <p14:creationId xmlns:p14="http://schemas.microsoft.com/office/powerpoint/2010/main" val="41773121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Reminder – Assignment!</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27% of final grade – must be taken seriously!</a:t>
            </a:r>
          </a:p>
          <a:p>
            <a:r>
              <a:rPr lang="en-GB" dirty="0" smtClean="0"/>
              <a:t>Final write up =  23</a:t>
            </a:r>
            <a:r>
              <a:rPr lang="en-GB" baseline="30000" dirty="0" smtClean="0"/>
              <a:t>rd</a:t>
            </a:r>
            <a:r>
              <a:rPr lang="en-GB" dirty="0" smtClean="0"/>
              <a:t> January 2018 = under exam conditions, only allowed PI sheet.</a:t>
            </a:r>
          </a:p>
          <a:p>
            <a:r>
              <a:rPr lang="en-GB" dirty="0" smtClean="0"/>
              <a:t>Make sure we have seen all PI sheets within next week. </a:t>
            </a:r>
            <a:endParaRPr lang="en-GB" dirty="0"/>
          </a:p>
        </p:txBody>
      </p:sp>
    </p:spTree>
    <p:extLst>
      <p:ext uri="{BB962C8B-B14F-4D97-AF65-F5344CB8AC3E}">
        <p14:creationId xmlns:p14="http://schemas.microsoft.com/office/powerpoint/2010/main" val="42474712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Learning Scale</a:t>
            </a:r>
            <a:endParaRPr lang="en-GB" dirty="0"/>
          </a:p>
        </p:txBody>
      </p:sp>
      <p:sp>
        <p:nvSpPr>
          <p:cNvPr id="3" name="Content Placeholder 2"/>
          <p:cNvSpPr>
            <a:spLocks noGrp="1"/>
          </p:cNvSpPr>
          <p:nvPr>
            <p:ph idx="1"/>
          </p:nvPr>
        </p:nvSpPr>
        <p:spPr>
          <a:xfrm>
            <a:off x="491805" y="1587432"/>
            <a:ext cx="8229600" cy="1036712"/>
          </a:xfrm>
          <a:solidFill>
            <a:srgbClr val="92D050"/>
          </a:solidFill>
          <a:ln>
            <a:solidFill>
              <a:schemeClr val="tx1"/>
            </a:solidFill>
          </a:ln>
        </p:spPr>
        <p:txBody>
          <a:bodyPr/>
          <a:lstStyle/>
          <a:p>
            <a:pPr marL="0" indent="0">
              <a:buNone/>
            </a:pPr>
            <a:r>
              <a:rPr lang="en-GB" dirty="0"/>
              <a:t>4 = I </a:t>
            </a:r>
            <a:r>
              <a:rPr lang="en-GB" dirty="0" smtClean="0"/>
              <a:t>fully understand </a:t>
            </a:r>
            <a:r>
              <a:rPr lang="en-GB" dirty="0"/>
              <a:t>and </a:t>
            </a:r>
            <a:r>
              <a:rPr lang="en-GB" dirty="0" smtClean="0"/>
              <a:t>I am confident </a:t>
            </a:r>
            <a:r>
              <a:rPr lang="en-GB" dirty="0"/>
              <a:t>enough to help </a:t>
            </a:r>
            <a:r>
              <a:rPr lang="en-GB" dirty="0" smtClean="0"/>
              <a:t>others.</a:t>
            </a:r>
            <a:endParaRPr lang="en-GB" dirty="0"/>
          </a:p>
        </p:txBody>
      </p:sp>
      <p:sp>
        <p:nvSpPr>
          <p:cNvPr id="5" name="Content Placeholder 2"/>
          <p:cNvSpPr txBox="1">
            <a:spLocks/>
          </p:cNvSpPr>
          <p:nvPr/>
        </p:nvSpPr>
        <p:spPr bwMode="auto">
          <a:xfrm>
            <a:off x="491805" y="2636913"/>
            <a:ext cx="8229600" cy="1036712"/>
          </a:xfrm>
          <a:prstGeom prst="rect">
            <a:avLst/>
          </a:prstGeom>
          <a:solidFill>
            <a:srgbClr val="FFFF00"/>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en-GB" b="0" dirty="0"/>
              <a:t>3</a:t>
            </a:r>
            <a:r>
              <a:rPr lang="en-GB" b="0" dirty="0" smtClean="0"/>
              <a:t> = I understand and I could apply it on my own.</a:t>
            </a:r>
            <a:endParaRPr lang="en-GB" b="0" dirty="0"/>
          </a:p>
        </p:txBody>
      </p:sp>
      <p:sp>
        <p:nvSpPr>
          <p:cNvPr id="6" name="Content Placeholder 2"/>
          <p:cNvSpPr txBox="1">
            <a:spLocks/>
          </p:cNvSpPr>
          <p:nvPr/>
        </p:nvSpPr>
        <p:spPr bwMode="auto">
          <a:xfrm>
            <a:off x="491805" y="3648086"/>
            <a:ext cx="8229600" cy="1036712"/>
          </a:xfrm>
          <a:prstGeom prst="rect">
            <a:avLst/>
          </a:prstGeom>
          <a:solidFill>
            <a:srgbClr val="FFC000"/>
          </a:solidFill>
          <a:ln w="9525">
            <a:solidFill>
              <a:schemeClr val="tx1">
                <a:lumMod val="65000"/>
                <a:lumOff val="35000"/>
              </a:schemeClr>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en-GB" b="0" dirty="0" smtClean="0"/>
              <a:t>2 = I am starting to understand but do still have questions.  </a:t>
            </a:r>
            <a:endParaRPr lang="en-GB" b="0" dirty="0"/>
          </a:p>
        </p:txBody>
      </p:sp>
      <p:sp>
        <p:nvSpPr>
          <p:cNvPr id="7" name="Content Placeholder 2"/>
          <p:cNvSpPr txBox="1">
            <a:spLocks/>
          </p:cNvSpPr>
          <p:nvPr/>
        </p:nvSpPr>
        <p:spPr bwMode="auto">
          <a:xfrm>
            <a:off x="479554" y="4659259"/>
            <a:ext cx="8229600" cy="1036712"/>
          </a:xfrm>
          <a:prstGeom prst="rect">
            <a:avLst/>
          </a:prstGeom>
          <a:solidFill>
            <a:srgbClr val="FF0000"/>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en-GB" b="0" dirty="0"/>
              <a:t>1</a:t>
            </a:r>
            <a:r>
              <a:rPr lang="en-GB" b="0" dirty="0" smtClean="0"/>
              <a:t> = I do not understand. HELP!!!!</a:t>
            </a:r>
            <a:endParaRPr lang="en-GB" b="0" dirty="0"/>
          </a:p>
        </p:txBody>
      </p:sp>
    </p:spTree>
    <p:extLst>
      <p:ext uri="{BB962C8B-B14F-4D97-AF65-F5344CB8AC3E}">
        <p14:creationId xmlns:p14="http://schemas.microsoft.com/office/powerpoint/2010/main" val="36355731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53659715"/>
              </p:ext>
            </p:extLst>
          </p:nvPr>
        </p:nvGraphicFramePr>
        <p:xfrm>
          <a:off x="0" y="1124744"/>
          <a:ext cx="9144000" cy="4728626"/>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3371376285"/>
                    </a:ext>
                  </a:extLst>
                </a:gridCol>
                <a:gridCol w="3048000">
                  <a:extLst>
                    <a:ext uri="{9D8B030D-6E8A-4147-A177-3AD203B41FA5}">
                      <a16:colId xmlns:a16="http://schemas.microsoft.com/office/drawing/2014/main" val="3387781709"/>
                    </a:ext>
                  </a:extLst>
                </a:gridCol>
                <a:gridCol w="3048000">
                  <a:extLst>
                    <a:ext uri="{9D8B030D-6E8A-4147-A177-3AD203B41FA5}">
                      <a16:colId xmlns:a16="http://schemas.microsoft.com/office/drawing/2014/main" val="336361604"/>
                    </a:ext>
                  </a:extLst>
                </a:gridCol>
              </a:tblGrid>
              <a:tr h="764113">
                <a:tc>
                  <a:txBody>
                    <a:bodyPr/>
                    <a:lstStyle/>
                    <a:p>
                      <a:r>
                        <a:rPr lang="en-GB" dirty="0" smtClean="0"/>
                        <a:t>1 mark for each</a:t>
                      </a:r>
                      <a:endParaRPr lang="en-GB" dirty="0"/>
                    </a:p>
                  </a:txBody>
                  <a:tcPr>
                    <a:solidFill>
                      <a:srgbClr val="92D050"/>
                    </a:solidFill>
                  </a:tcPr>
                </a:tc>
                <a:tc>
                  <a:txBody>
                    <a:bodyPr/>
                    <a:lstStyle/>
                    <a:p>
                      <a:r>
                        <a:rPr lang="en-GB" dirty="0" smtClean="0"/>
                        <a:t>2</a:t>
                      </a:r>
                      <a:r>
                        <a:rPr lang="en-GB" baseline="0" dirty="0" smtClean="0"/>
                        <a:t> marks for each</a:t>
                      </a:r>
                      <a:endParaRPr lang="en-GB" dirty="0"/>
                    </a:p>
                  </a:txBody>
                  <a:tcPr>
                    <a:solidFill>
                      <a:srgbClr val="FFC000"/>
                    </a:solidFill>
                  </a:tcPr>
                </a:tc>
                <a:tc>
                  <a:txBody>
                    <a:bodyPr/>
                    <a:lstStyle/>
                    <a:p>
                      <a:r>
                        <a:rPr lang="en-GB" dirty="0" smtClean="0"/>
                        <a:t>3 marks for each</a:t>
                      </a:r>
                      <a:endParaRPr lang="en-GB" dirty="0"/>
                    </a:p>
                  </a:txBody>
                  <a:tcPr>
                    <a:solidFill>
                      <a:srgbClr val="FF0000"/>
                    </a:solidFill>
                  </a:tcPr>
                </a:tc>
                <a:extLst>
                  <a:ext uri="{0D108BD9-81ED-4DB2-BD59-A6C34878D82A}">
                    <a16:rowId xmlns:a16="http://schemas.microsoft.com/office/drawing/2014/main" val="1350261266"/>
                  </a:ext>
                </a:extLst>
              </a:tr>
              <a:tr h="764113">
                <a:tc>
                  <a:txBody>
                    <a:bodyPr/>
                    <a:lstStyle/>
                    <a:p>
                      <a:r>
                        <a:rPr lang="en-GB" dirty="0" smtClean="0"/>
                        <a:t>Give a social indicator of development.</a:t>
                      </a:r>
                      <a:endParaRPr lang="en-GB"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Explain how this</a:t>
                      </a:r>
                      <a:r>
                        <a:rPr lang="en-GB" baseline="0" dirty="0" smtClean="0"/>
                        <a:t> indicator of development can demonstrate the development levels between countries. </a:t>
                      </a:r>
                      <a:endParaRPr lang="en-GB" dirty="0" smtClean="0"/>
                    </a:p>
                    <a:p>
                      <a:endParaRPr lang="en-GB" dirty="0"/>
                    </a:p>
                  </a:txBody>
                  <a:tcPr>
                    <a:solidFill>
                      <a:srgbClr val="FFC000"/>
                    </a:solidFill>
                  </a:tcPr>
                </a:tc>
                <a:tc>
                  <a:txBody>
                    <a:bodyPr/>
                    <a:lstStyle/>
                    <a:p>
                      <a:r>
                        <a:rPr lang="en-GB" dirty="0" smtClean="0">
                          <a:solidFill>
                            <a:schemeClr val="bg1"/>
                          </a:solidFill>
                        </a:rPr>
                        <a:t>Explain the issues with using single indicators of development. </a:t>
                      </a:r>
                      <a:endParaRPr lang="en-GB" dirty="0">
                        <a:solidFill>
                          <a:schemeClr val="bg1"/>
                        </a:solidFill>
                      </a:endParaRPr>
                    </a:p>
                  </a:txBody>
                  <a:tcPr>
                    <a:solidFill>
                      <a:srgbClr val="FF0000"/>
                    </a:solidFill>
                  </a:tcPr>
                </a:tc>
                <a:extLst>
                  <a:ext uri="{0D108BD9-81ED-4DB2-BD59-A6C34878D82A}">
                    <a16:rowId xmlns:a16="http://schemas.microsoft.com/office/drawing/2014/main" val="2394317757"/>
                  </a:ext>
                </a:extLst>
              </a:tr>
              <a:tr h="764113">
                <a:tc>
                  <a:txBody>
                    <a:bodyPr/>
                    <a:lstStyle/>
                    <a:p>
                      <a:r>
                        <a:rPr lang="en-GB" dirty="0" smtClean="0"/>
                        <a:t>Give a economic</a:t>
                      </a:r>
                      <a:r>
                        <a:rPr lang="en-GB" baseline="0" dirty="0" smtClean="0"/>
                        <a:t> indicator of development.</a:t>
                      </a:r>
                      <a:endParaRPr lang="en-GB" dirty="0"/>
                    </a:p>
                  </a:txBody>
                  <a:tcPr>
                    <a:solidFill>
                      <a:srgbClr val="92D050"/>
                    </a:solidFill>
                  </a:tcPr>
                </a:tc>
                <a:tc>
                  <a:txBody>
                    <a:bodyPr/>
                    <a:lstStyle/>
                    <a:p>
                      <a:r>
                        <a:rPr lang="en-GB" dirty="0" smtClean="0"/>
                        <a:t>Explain how this</a:t>
                      </a:r>
                      <a:r>
                        <a:rPr lang="en-GB" baseline="0" dirty="0" smtClean="0"/>
                        <a:t> indicator of development can demonstrate the development levels between countries. </a:t>
                      </a:r>
                      <a:endParaRPr lang="en-GB" dirty="0"/>
                    </a:p>
                  </a:txBody>
                  <a:tcPr>
                    <a:solidFill>
                      <a:srgbClr val="FFC000"/>
                    </a:solidFill>
                  </a:tcPr>
                </a:tc>
                <a:tc>
                  <a:txBody>
                    <a:bodyPr/>
                    <a:lstStyle/>
                    <a:p>
                      <a:r>
                        <a:rPr lang="en-GB" dirty="0" smtClean="0">
                          <a:solidFill>
                            <a:schemeClr val="bg1"/>
                          </a:solidFill>
                        </a:rPr>
                        <a:t>Explain 3</a:t>
                      </a:r>
                      <a:r>
                        <a:rPr lang="en-GB" baseline="0" dirty="0" smtClean="0">
                          <a:solidFill>
                            <a:schemeClr val="bg1"/>
                          </a:solidFill>
                        </a:rPr>
                        <a:t> case study examples of where single indicators can hide inequalities. </a:t>
                      </a:r>
                      <a:endParaRPr lang="en-GB" dirty="0">
                        <a:solidFill>
                          <a:schemeClr val="bg1"/>
                        </a:solidFill>
                      </a:endParaRPr>
                    </a:p>
                  </a:txBody>
                  <a:tcPr>
                    <a:solidFill>
                      <a:srgbClr val="FF0000"/>
                    </a:solidFill>
                  </a:tcPr>
                </a:tc>
                <a:extLst>
                  <a:ext uri="{0D108BD9-81ED-4DB2-BD59-A6C34878D82A}">
                    <a16:rowId xmlns:a16="http://schemas.microsoft.com/office/drawing/2014/main" val="2762185855"/>
                  </a:ext>
                </a:extLst>
              </a:tr>
              <a:tr h="764113">
                <a:tc>
                  <a:txBody>
                    <a:bodyPr/>
                    <a:lstStyle/>
                    <a:p>
                      <a:r>
                        <a:rPr lang="en-GB" dirty="0" smtClean="0"/>
                        <a:t>What does HDI stand for? </a:t>
                      </a:r>
                      <a:endParaRPr lang="en-GB" dirty="0"/>
                    </a:p>
                  </a:txBody>
                  <a:tcPr>
                    <a:solidFill>
                      <a:srgbClr val="92D050"/>
                    </a:solidFill>
                  </a:tcPr>
                </a:tc>
                <a:tc>
                  <a:txBody>
                    <a:bodyPr/>
                    <a:lstStyle/>
                    <a:p>
                      <a:r>
                        <a:rPr lang="en-GB" dirty="0" smtClean="0"/>
                        <a:t>Explain what the HDI</a:t>
                      </a:r>
                      <a:r>
                        <a:rPr lang="en-GB" baseline="0" dirty="0" smtClean="0"/>
                        <a:t> is. </a:t>
                      </a:r>
                    </a:p>
                  </a:txBody>
                  <a:tcPr>
                    <a:solidFill>
                      <a:srgbClr val="FFC000"/>
                    </a:solidFill>
                  </a:tcPr>
                </a:tc>
                <a:tc>
                  <a:txBody>
                    <a:bodyPr/>
                    <a:lstStyle/>
                    <a:p>
                      <a:r>
                        <a:rPr lang="en-GB" dirty="0" smtClean="0">
                          <a:solidFill>
                            <a:schemeClr val="bg1"/>
                          </a:solidFill>
                        </a:rPr>
                        <a:t>Name the top 3 countries</a:t>
                      </a:r>
                      <a:r>
                        <a:rPr lang="en-GB" baseline="0" dirty="0" smtClean="0">
                          <a:solidFill>
                            <a:schemeClr val="bg1"/>
                          </a:solidFill>
                        </a:rPr>
                        <a:t> of on the HDI….</a:t>
                      </a:r>
                      <a:endParaRPr lang="en-GB" dirty="0">
                        <a:solidFill>
                          <a:schemeClr val="bg1"/>
                        </a:solidFill>
                      </a:endParaRPr>
                    </a:p>
                  </a:txBody>
                  <a:tcPr>
                    <a:solidFill>
                      <a:srgbClr val="FF0000"/>
                    </a:solidFill>
                  </a:tcPr>
                </a:tc>
                <a:extLst>
                  <a:ext uri="{0D108BD9-81ED-4DB2-BD59-A6C34878D82A}">
                    <a16:rowId xmlns:a16="http://schemas.microsoft.com/office/drawing/2014/main" val="817217454"/>
                  </a:ext>
                </a:extLst>
              </a:tr>
            </a:tbl>
          </a:graphicData>
        </a:graphic>
      </p:graphicFrame>
      <p:sp>
        <p:nvSpPr>
          <p:cNvPr id="5" name="TextBox 4"/>
          <p:cNvSpPr txBox="1"/>
          <p:nvPr/>
        </p:nvSpPr>
        <p:spPr>
          <a:xfrm>
            <a:off x="1187624" y="6021288"/>
            <a:ext cx="7128792" cy="646331"/>
          </a:xfrm>
          <a:prstGeom prst="rect">
            <a:avLst/>
          </a:prstGeom>
          <a:solidFill>
            <a:schemeClr val="bg1"/>
          </a:solidFill>
          <a:ln>
            <a:solidFill>
              <a:schemeClr val="tx1"/>
            </a:solidFill>
          </a:ln>
        </p:spPr>
        <p:txBody>
          <a:bodyPr wrap="square" rtlCol="0">
            <a:spAutoFit/>
          </a:bodyPr>
          <a:lstStyle/>
          <a:p>
            <a:pPr algn="ctr"/>
            <a:r>
              <a:rPr lang="en-GB" dirty="0" smtClean="0"/>
              <a:t>Total Score = 18!!</a:t>
            </a:r>
            <a:endParaRPr lang="en-GB" dirty="0"/>
          </a:p>
        </p:txBody>
      </p:sp>
      <p:sp>
        <p:nvSpPr>
          <p:cNvPr id="6" name="TextBox 5"/>
          <p:cNvSpPr txBox="1"/>
          <p:nvPr/>
        </p:nvSpPr>
        <p:spPr>
          <a:xfrm>
            <a:off x="1186555" y="310495"/>
            <a:ext cx="7128792" cy="523220"/>
          </a:xfrm>
          <a:prstGeom prst="rect">
            <a:avLst/>
          </a:prstGeom>
          <a:solidFill>
            <a:schemeClr val="bg1"/>
          </a:solidFill>
          <a:ln>
            <a:solidFill>
              <a:schemeClr val="tx1"/>
            </a:solidFill>
          </a:ln>
        </p:spPr>
        <p:txBody>
          <a:bodyPr wrap="square" rtlCol="0">
            <a:spAutoFit/>
          </a:bodyPr>
          <a:lstStyle/>
          <a:p>
            <a:pPr algn="ctr"/>
            <a:r>
              <a:rPr lang="en-GB" sz="2800" dirty="0" smtClean="0"/>
              <a:t>Development – After Christmas Recap!</a:t>
            </a:r>
            <a:endParaRPr lang="en-GB" sz="2800" dirty="0"/>
          </a:p>
        </p:txBody>
      </p:sp>
    </p:spTree>
    <p:extLst>
      <p:ext uri="{BB962C8B-B14F-4D97-AF65-F5344CB8AC3E}">
        <p14:creationId xmlns:p14="http://schemas.microsoft.com/office/powerpoint/2010/main" val="15432304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Teenage Affluenza</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a:t>https://www.youtube.com/watch?v=_y8KOpJignk</a:t>
            </a:r>
          </a:p>
        </p:txBody>
      </p:sp>
    </p:spTree>
    <p:extLst>
      <p:ext uri="{BB962C8B-B14F-4D97-AF65-F5344CB8AC3E}">
        <p14:creationId xmlns:p14="http://schemas.microsoft.com/office/powerpoint/2010/main" val="18604143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431" y="332656"/>
            <a:ext cx="8229600" cy="1143000"/>
          </a:xfrm>
          <a:solidFill>
            <a:schemeClr val="bg1"/>
          </a:solidFill>
          <a:ln>
            <a:solidFill>
              <a:schemeClr val="tx1"/>
            </a:solidFill>
          </a:ln>
        </p:spPr>
        <p:txBody>
          <a:bodyPr/>
          <a:lstStyle/>
          <a:p>
            <a:r>
              <a:rPr lang="en-GB" dirty="0" smtClean="0"/>
              <a:t>Measuring Development</a:t>
            </a:r>
            <a:endParaRPr lang="en-GB" dirty="0"/>
          </a:p>
        </p:txBody>
      </p:sp>
      <p:pic>
        <p:nvPicPr>
          <p:cNvPr id="4" name="Picture 3"/>
          <p:cNvPicPr>
            <a:picLocks noChangeAspect="1"/>
          </p:cNvPicPr>
          <p:nvPr/>
        </p:nvPicPr>
        <p:blipFill>
          <a:blip r:embed="rId2"/>
          <a:stretch>
            <a:fillRect/>
          </a:stretch>
        </p:blipFill>
        <p:spPr>
          <a:xfrm>
            <a:off x="1547664" y="1772816"/>
            <a:ext cx="6261135" cy="4170025"/>
          </a:xfrm>
          <a:prstGeom prst="rect">
            <a:avLst/>
          </a:prstGeom>
        </p:spPr>
      </p:pic>
    </p:spTree>
    <p:extLst>
      <p:ext uri="{BB962C8B-B14F-4D97-AF65-F5344CB8AC3E}">
        <p14:creationId xmlns:p14="http://schemas.microsoft.com/office/powerpoint/2010/main" val="12053191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Learning Intentions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To be able to describe and explain single indicators of development</a:t>
            </a:r>
            <a:endParaRPr lang="en-GB" dirty="0"/>
          </a:p>
        </p:txBody>
      </p:sp>
    </p:spTree>
    <p:extLst>
      <p:ext uri="{BB962C8B-B14F-4D97-AF65-F5344CB8AC3E}">
        <p14:creationId xmlns:p14="http://schemas.microsoft.com/office/powerpoint/2010/main" val="27362886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Development Indicators</a:t>
            </a:r>
            <a:endParaRPr lang="en-GB" dirty="0"/>
          </a:p>
        </p:txBody>
      </p:sp>
      <p:sp>
        <p:nvSpPr>
          <p:cNvPr id="6" name="Content Placeholder 5"/>
          <p:cNvSpPr>
            <a:spLocks noGrp="1"/>
          </p:cNvSpPr>
          <p:nvPr>
            <p:ph idx="1"/>
          </p:nvPr>
        </p:nvSpPr>
        <p:spPr>
          <a:xfrm>
            <a:off x="467544" y="1700808"/>
            <a:ext cx="8229600" cy="2736303"/>
          </a:xfrm>
          <a:solidFill>
            <a:schemeClr val="bg1"/>
          </a:solidFill>
          <a:ln>
            <a:solidFill>
              <a:schemeClr val="tx1"/>
            </a:solidFill>
          </a:ln>
        </p:spPr>
        <p:txBody>
          <a:bodyPr/>
          <a:lstStyle/>
          <a:p>
            <a:r>
              <a:rPr lang="en-GB" sz="2800" dirty="0" smtClean="0"/>
              <a:t>Development Indicators (IODs) are used to compare countries – not one single one is used.</a:t>
            </a:r>
          </a:p>
          <a:p>
            <a:r>
              <a:rPr lang="en-GB" sz="2800" dirty="0" smtClean="0"/>
              <a:t>Can be social or economic. </a:t>
            </a:r>
          </a:p>
          <a:p>
            <a:r>
              <a:rPr lang="en-GB" sz="2800" dirty="0" smtClean="0"/>
              <a:t>What do you think a good development indicator should look like?</a:t>
            </a:r>
          </a:p>
          <a:p>
            <a:endParaRPr lang="en-GB" dirty="0"/>
          </a:p>
        </p:txBody>
      </p:sp>
      <p:sp>
        <p:nvSpPr>
          <p:cNvPr id="5" name="Content Placeholder 5"/>
          <p:cNvSpPr txBox="1">
            <a:spLocks/>
          </p:cNvSpPr>
          <p:nvPr/>
        </p:nvSpPr>
        <p:spPr bwMode="auto">
          <a:xfrm>
            <a:off x="827584" y="4581128"/>
            <a:ext cx="7699176" cy="1975495"/>
          </a:xfrm>
          <a:prstGeom prst="rect">
            <a:avLst/>
          </a:prstGeom>
          <a:solidFill>
            <a:schemeClr val="bg1"/>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800" b="0" dirty="0" smtClean="0"/>
              <a:t>Linked to development.</a:t>
            </a:r>
          </a:p>
          <a:p>
            <a:pPr marL="0" indent="0" algn="ctr">
              <a:buNone/>
            </a:pPr>
            <a:r>
              <a:rPr lang="en-GB" sz="2800" b="0" dirty="0" smtClean="0"/>
              <a:t>Allows for comparison (all measured same way).</a:t>
            </a:r>
          </a:p>
          <a:p>
            <a:pPr marL="0" indent="0" algn="ctr">
              <a:buNone/>
            </a:pPr>
            <a:r>
              <a:rPr lang="en-GB" sz="2800" b="0" dirty="0" smtClean="0"/>
              <a:t>Easily measurable.</a:t>
            </a:r>
            <a:endParaRPr lang="en-GB" sz="2800" b="0" dirty="0"/>
          </a:p>
        </p:txBody>
      </p:sp>
    </p:spTree>
    <p:extLst>
      <p:ext uri="{BB962C8B-B14F-4D97-AF65-F5344CB8AC3E}">
        <p14:creationId xmlns:p14="http://schemas.microsoft.com/office/powerpoint/2010/main" val="865545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idx="1"/>
          </p:nvPr>
        </p:nvSpPr>
        <p:spPr>
          <a:xfrm>
            <a:off x="395288" y="188913"/>
            <a:ext cx="8229600" cy="6480175"/>
          </a:xfrm>
          <a:solidFill>
            <a:schemeClr val="bg1"/>
          </a:solidFill>
        </p:spPr>
        <p:txBody>
          <a:bodyPr/>
          <a:lstStyle/>
          <a:p>
            <a:pPr algn="just"/>
            <a:r>
              <a:rPr lang="en-GB" altLang="en-US" sz="2800" b="1" u="sng" smtClean="0">
                <a:latin typeface="Comic Sans MS" pitchFamily="66" charset="0"/>
              </a:rPr>
              <a:t>Health</a:t>
            </a:r>
            <a:r>
              <a:rPr lang="en-GB" altLang="en-US" sz="2800" b="1" smtClean="0">
                <a:latin typeface="Comic Sans MS" pitchFamily="66" charset="0"/>
              </a:rPr>
              <a:t>.</a:t>
            </a:r>
            <a:r>
              <a:rPr lang="en-GB" altLang="en-US" sz="2800" smtClean="0">
                <a:latin typeface="Comic Sans MS" pitchFamily="66" charset="0"/>
              </a:rPr>
              <a:t> Does the population have access to medical care? A developing country has less money to spend on training doctors and nurses.</a:t>
            </a:r>
          </a:p>
          <a:p>
            <a:pPr algn="just"/>
            <a:r>
              <a:rPr lang="en-GB" altLang="en-US" sz="2800" b="1" u="sng" smtClean="0">
                <a:latin typeface="Comic Sans MS" pitchFamily="66" charset="0"/>
              </a:rPr>
              <a:t>Jobs</a:t>
            </a:r>
            <a:r>
              <a:rPr lang="en-GB" altLang="en-US" sz="2800" b="1" smtClean="0">
                <a:latin typeface="Comic Sans MS" pitchFamily="66" charset="0"/>
              </a:rPr>
              <a:t>.</a:t>
            </a:r>
            <a:r>
              <a:rPr lang="en-GB" altLang="en-US" sz="2800" smtClean="0">
                <a:latin typeface="Comic Sans MS" pitchFamily="66" charset="0"/>
              </a:rPr>
              <a:t> What type of job dominates? </a:t>
            </a:r>
            <a:r>
              <a:rPr lang="en-GB" altLang="en-US" sz="2800" b="1" smtClean="0">
                <a:latin typeface="Comic Sans MS" pitchFamily="66" charset="0"/>
              </a:rPr>
              <a:t>Developing </a:t>
            </a:r>
            <a:r>
              <a:rPr lang="en-GB" altLang="en-US" sz="2800" smtClean="0">
                <a:latin typeface="Comic Sans MS" pitchFamily="66" charset="0"/>
              </a:rPr>
              <a:t>countries focus on primary jobs, such as farming, fishing and mining. </a:t>
            </a:r>
            <a:r>
              <a:rPr lang="en-GB" altLang="en-US" sz="2800" b="1" smtClean="0">
                <a:latin typeface="Comic Sans MS" pitchFamily="66" charset="0"/>
              </a:rPr>
              <a:t>Developed </a:t>
            </a:r>
            <a:r>
              <a:rPr lang="en-GB" altLang="en-US" sz="2800" smtClean="0">
                <a:latin typeface="Comic Sans MS" pitchFamily="66" charset="0"/>
              </a:rPr>
              <a:t>countries focus on secondary and service jobs such as banking, retail and information technology.</a:t>
            </a:r>
          </a:p>
          <a:p>
            <a:r>
              <a:rPr lang="en-GB" altLang="en-US" sz="2800" b="1" u="sng" smtClean="0">
                <a:latin typeface="Comic Sans MS" pitchFamily="66" charset="0"/>
              </a:rPr>
              <a:t>Education</a:t>
            </a:r>
            <a:r>
              <a:rPr lang="en-GB" altLang="en-US" sz="2800" b="1" smtClean="0">
                <a:latin typeface="Comic Sans MS" pitchFamily="66" charset="0"/>
              </a:rPr>
              <a:t>.</a:t>
            </a:r>
            <a:r>
              <a:rPr lang="en-GB" altLang="en-US" sz="2800" smtClean="0">
                <a:latin typeface="Comic Sans MS" pitchFamily="66" charset="0"/>
              </a:rPr>
              <a:t> Do the population have access to education? What level of education is available (primary, secondary or further/higher education)? Literacy rate?</a:t>
            </a:r>
          </a:p>
        </p:txBody>
      </p:sp>
    </p:spTree>
    <p:extLst>
      <p:ext uri="{BB962C8B-B14F-4D97-AF65-F5344CB8AC3E}">
        <p14:creationId xmlns:p14="http://schemas.microsoft.com/office/powerpoint/2010/main" val="16954556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19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endParaRPr lang="en-GB" altLang="en-US" smtClean="0"/>
          </a:p>
        </p:txBody>
      </p:sp>
      <p:sp>
        <p:nvSpPr>
          <p:cNvPr id="9219" name="Content Placeholder 2"/>
          <p:cNvSpPr>
            <a:spLocks noGrp="1"/>
          </p:cNvSpPr>
          <p:nvPr>
            <p:ph idx="1"/>
          </p:nvPr>
        </p:nvSpPr>
        <p:spPr>
          <a:xfrm>
            <a:off x="250825" y="274638"/>
            <a:ext cx="8435975" cy="6053137"/>
          </a:xfrm>
          <a:solidFill>
            <a:schemeClr val="bg1"/>
          </a:solidFill>
        </p:spPr>
        <p:txBody>
          <a:bodyPr/>
          <a:lstStyle/>
          <a:p>
            <a:r>
              <a:rPr lang="en-GB" altLang="en-US" u="sng" smtClean="0">
                <a:latin typeface="Comic Sans MS" pitchFamily="66" charset="0"/>
              </a:rPr>
              <a:t>Trade. </a:t>
            </a:r>
            <a:r>
              <a:rPr lang="en-GB" altLang="en-US" smtClean="0">
                <a:latin typeface="Comic Sans MS" pitchFamily="66" charset="0"/>
              </a:rPr>
              <a:t> Developed country lots of trade between developed countries. Developing countries sell raw materials such as oil or precious metals and buy manufactured goods (e.g. cars) from developed countries.</a:t>
            </a:r>
          </a:p>
          <a:p>
            <a:endParaRPr lang="en-GB" altLang="en-US" b="1" u="sng" smtClean="0">
              <a:latin typeface="Comic Sans MS" pitchFamily="66" charset="0"/>
            </a:endParaRPr>
          </a:p>
          <a:p>
            <a:r>
              <a:rPr lang="en-GB" altLang="en-US" b="1" u="sng" smtClean="0">
                <a:latin typeface="Comic Sans MS" pitchFamily="66" charset="0"/>
              </a:rPr>
              <a:t>Population. </a:t>
            </a:r>
            <a:r>
              <a:rPr lang="en-GB" altLang="en-US" smtClean="0">
                <a:latin typeface="Comic Sans MS" pitchFamily="66" charset="0"/>
              </a:rPr>
              <a:t>Developing country has a higher </a:t>
            </a:r>
            <a:r>
              <a:rPr lang="en-GB" altLang="en-US" b="1" smtClean="0">
                <a:latin typeface="Comic Sans MS" pitchFamily="66" charset="0"/>
              </a:rPr>
              <a:t>birth</a:t>
            </a:r>
            <a:r>
              <a:rPr lang="en-GB" altLang="en-US" smtClean="0">
                <a:latin typeface="Comic Sans MS" pitchFamily="66" charset="0"/>
              </a:rPr>
              <a:t> and </a:t>
            </a:r>
            <a:r>
              <a:rPr lang="en-GB" altLang="en-US" b="1" smtClean="0">
                <a:latin typeface="Comic Sans MS" pitchFamily="66" charset="0"/>
              </a:rPr>
              <a:t>death</a:t>
            </a:r>
            <a:r>
              <a:rPr lang="en-GB" altLang="en-US" smtClean="0">
                <a:latin typeface="Comic Sans MS" pitchFamily="66" charset="0"/>
              </a:rPr>
              <a:t> rate, more children dying (high </a:t>
            </a:r>
            <a:r>
              <a:rPr lang="en-GB" altLang="en-US" b="1" smtClean="0">
                <a:latin typeface="Comic Sans MS" pitchFamily="66" charset="0"/>
              </a:rPr>
              <a:t>infant mortality</a:t>
            </a:r>
            <a:r>
              <a:rPr lang="en-GB" altLang="en-US" smtClean="0">
                <a:latin typeface="Comic Sans MS" pitchFamily="66" charset="0"/>
              </a:rPr>
              <a:t>) and adults dying at a younger age (short </a:t>
            </a:r>
            <a:r>
              <a:rPr lang="en-GB" altLang="en-US" b="1" smtClean="0">
                <a:latin typeface="Comic Sans MS" pitchFamily="66" charset="0"/>
              </a:rPr>
              <a:t>life expectancy</a:t>
            </a:r>
            <a:r>
              <a:rPr lang="en-GB" altLang="en-US" smtClean="0">
                <a:latin typeface="Comic Sans MS" pitchFamily="66" charset="0"/>
              </a:rPr>
              <a:t>).</a:t>
            </a:r>
          </a:p>
          <a:p>
            <a:endParaRPr lang="en-GB" altLang="en-US" smtClean="0"/>
          </a:p>
        </p:txBody>
      </p:sp>
    </p:spTree>
    <p:extLst>
      <p:ext uri="{BB962C8B-B14F-4D97-AF65-F5344CB8AC3E}">
        <p14:creationId xmlns:p14="http://schemas.microsoft.com/office/powerpoint/2010/main" val="27738488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2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pPr>
              <a:defRPr/>
            </a:pPr>
            <a:r>
              <a:rPr lang="en-GB" dirty="0" smtClean="0">
                <a:latin typeface="Comic Sans MS" panose="030F0702030302020204" pitchFamily="66" charset="0"/>
              </a:rPr>
              <a:t>Gross Domestic Product (GDP)</a:t>
            </a:r>
            <a:endParaRPr lang="en-GB" dirty="0">
              <a:latin typeface="Comic Sans MS" panose="030F0702030302020204" pitchFamily="66" charset="0"/>
            </a:endParaRPr>
          </a:p>
        </p:txBody>
      </p:sp>
      <p:sp>
        <p:nvSpPr>
          <p:cNvPr id="3" name="Content Placeholder 2"/>
          <p:cNvSpPr>
            <a:spLocks noGrp="1"/>
          </p:cNvSpPr>
          <p:nvPr>
            <p:ph idx="1"/>
          </p:nvPr>
        </p:nvSpPr>
        <p:spPr>
          <a:solidFill>
            <a:schemeClr val="bg1"/>
          </a:solidFill>
          <a:ln>
            <a:solidFill>
              <a:schemeClr val="tx1"/>
            </a:solidFill>
          </a:ln>
        </p:spPr>
        <p:txBody>
          <a:bodyPr/>
          <a:lstStyle/>
          <a:p>
            <a:pPr>
              <a:buFont typeface="Arial" panose="020B0604020202020204" pitchFamily="34" charset="0"/>
              <a:buChar char="•"/>
              <a:defRPr/>
            </a:pPr>
            <a:r>
              <a:rPr lang="en-GB" sz="2800" dirty="0" smtClean="0">
                <a:latin typeface="Comic Sans MS" panose="030F0702030302020204" pitchFamily="66" charset="0"/>
              </a:rPr>
              <a:t>The total amount of money made by a country from its raw materials, its manufactured goods and its services.</a:t>
            </a:r>
          </a:p>
          <a:p>
            <a:pPr>
              <a:buFont typeface="Arial" panose="020B0604020202020204" pitchFamily="34" charset="0"/>
              <a:buChar char="•"/>
              <a:defRPr/>
            </a:pPr>
            <a:endParaRPr lang="en-GB" sz="2800" dirty="0" smtClean="0">
              <a:latin typeface="Comic Sans MS" panose="030F0702030302020204" pitchFamily="66" charset="0"/>
            </a:endParaRPr>
          </a:p>
          <a:p>
            <a:pPr>
              <a:buFont typeface="Arial" panose="020B0604020202020204" pitchFamily="34" charset="0"/>
              <a:buChar char="•"/>
              <a:defRPr/>
            </a:pPr>
            <a:r>
              <a:rPr lang="en-GB" sz="2800" dirty="0" smtClean="0">
                <a:latin typeface="Comic Sans MS" panose="030F0702030302020204" pitchFamily="66" charset="0"/>
              </a:rPr>
              <a:t>The GDP is always measured in US dollars ($).</a:t>
            </a:r>
          </a:p>
          <a:p>
            <a:pPr>
              <a:buFont typeface="Arial" panose="020B0604020202020204" pitchFamily="34" charset="0"/>
              <a:buChar char="•"/>
              <a:defRPr/>
            </a:pPr>
            <a:endParaRPr lang="en-GB" sz="2800" dirty="0" smtClean="0">
              <a:latin typeface="Comic Sans MS" panose="030F0702030302020204" pitchFamily="66" charset="0"/>
            </a:endParaRPr>
          </a:p>
          <a:p>
            <a:pPr>
              <a:buFont typeface="Arial" panose="020B0604020202020204" pitchFamily="34" charset="0"/>
              <a:buChar char="•"/>
              <a:defRPr/>
            </a:pPr>
            <a:r>
              <a:rPr lang="en-GB" sz="2800" dirty="0" smtClean="0">
                <a:latin typeface="Comic Sans MS" panose="030F0702030302020204" pitchFamily="66" charset="0"/>
              </a:rPr>
              <a:t>The total amount is then divided by the total number of people living in the country. This gives an average </a:t>
            </a:r>
            <a:r>
              <a:rPr lang="en-GB" sz="2800" b="1" u="sng" dirty="0" smtClean="0">
                <a:latin typeface="Comic Sans MS" panose="030F0702030302020204" pitchFamily="66" charset="0"/>
              </a:rPr>
              <a:t>GDP per </a:t>
            </a:r>
            <a:r>
              <a:rPr lang="en-GB" b="1" u="sng" dirty="0" smtClean="0">
                <a:latin typeface="Comic Sans MS" panose="030F0702030302020204" pitchFamily="66" charset="0"/>
              </a:rPr>
              <a:t>person</a:t>
            </a:r>
            <a:r>
              <a:rPr lang="en-GB" dirty="0">
                <a:latin typeface="Comic Sans MS" panose="030F0702030302020204" pitchFamily="66" charset="0"/>
              </a:rPr>
              <a:t> </a:t>
            </a:r>
            <a:r>
              <a:rPr lang="en-GB" dirty="0" smtClean="0">
                <a:latin typeface="Comic Sans MS" panose="030F0702030302020204" pitchFamily="66" charset="0"/>
              </a:rPr>
              <a:t>(capita).</a:t>
            </a:r>
          </a:p>
          <a:p>
            <a:pPr marL="0" indent="0">
              <a:buFont typeface="Arial" panose="020B0604020202020204" pitchFamily="34" charset="0"/>
              <a:buNone/>
              <a:defRPr/>
            </a:pPr>
            <a:endParaRPr lang="en-GB" dirty="0"/>
          </a:p>
        </p:txBody>
      </p:sp>
    </p:spTree>
    <p:extLst>
      <p:ext uri="{BB962C8B-B14F-4D97-AF65-F5344CB8AC3E}">
        <p14:creationId xmlns:p14="http://schemas.microsoft.com/office/powerpoint/2010/main" val="14860081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pPr>
              <a:defRPr/>
            </a:pPr>
            <a:r>
              <a:rPr lang="en-GB" dirty="0" smtClean="0">
                <a:latin typeface="Comic Sans MS" panose="030F0702030302020204" pitchFamily="66" charset="0"/>
              </a:rPr>
              <a:t>Gross National Product (GNP)</a:t>
            </a:r>
            <a:endParaRPr lang="en-GB" dirty="0">
              <a:latin typeface="Comic Sans MS" panose="030F0702030302020204" pitchFamily="66" charset="0"/>
            </a:endParaRPr>
          </a:p>
        </p:txBody>
      </p:sp>
      <p:sp>
        <p:nvSpPr>
          <p:cNvPr id="3" name="Content Placeholder 2"/>
          <p:cNvSpPr>
            <a:spLocks noGrp="1"/>
          </p:cNvSpPr>
          <p:nvPr>
            <p:ph idx="1"/>
          </p:nvPr>
        </p:nvSpPr>
        <p:spPr>
          <a:solidFill>
            <a:schemeClr val="bg1"/>
          </a:solidFill>
          <a:ln>
            <a:solidFill>
              <a:schemeClr val="tx1"/>
            </a:solidFill>
          </a:ln>
        </p:spPr>
        <p:txBody>
          <a:bodyPr/>
          <a:lstStyle/>
          <a:p>
            <a:pPr>
              <a:buFont typeface="Arial" panose="020B0604020202020204" pitchFamily="34" charset="0"/>
              <a:buChar char="•"/>
              <a:defRPr/>
            </a:pPr>
            <a:r>
              <a:rPr lang="en-GB" sz="2800" dirty="0">
                <a:latin typeface="Comic Sans MS" panose="030F0702030302020204" pitchFamily="66" charset="0"/>
              </a:rPr>
              <a:t>Same </a:t>
            </a:r>
            <a:r>
              <a:rPr lang="en-GB" sz="2800" dirty="0" smtClean="0">
                <a:latin typeface="Comic Sans MS" panose="030F0702030302020204" pitchFamily="66" charset="0"/>
              </a:rPr>
              <a:t> as GDP + </a:t>
            </a:r>
            <a:r>
              <a:rPr lang="en-GB" sz="2800" dirty="0">
                <a:latin typeface="Comic Sans MS" panose="030F0702030302020204" pitchFamily="66" charset="0"/>
              </a:rPr>
              <a:t>all net income earned by that country and its population including overseas investments (TRADE</a:t>
            </a:r>
            <a:r>
              <a:rPr lang="en-GB" sz="2800" dirty="0" smtClean="0">
                <a:latin typeface="Comic Sans MS" panose="030F0702030302020204" pitchFamily="66" charset="0"/>
              </a:rPr>
              <a:t>).</a:t>
            </a:r>
          </a:p>
          <a:p>
            <a:pPr>
              <a:buFont typeface="Arial" panose="020B0604020202020204" pitchFamily="34" charset="0"/>
              <a:buChar char="•"/>
              <a:defRPr/>
            </a:pPr>
            <a:r>
              <a:rPr lang="en-GB" sz="2800" dirty="0" smtClean="0">
                <a:latin typeface="Comic Sans MS" panose="030F0702030302020204" pitchFamily="66" charset="0"/>
              </a:rPr>
              <a:t>Always in $.</a:t>
            </a:r>
            <a:endParaRPr lang="en-GB" sz="2800" dirty="0">
              <a:latin typeface="Comic Sans MS" panose="030F0702030302020204" pitchFamily="66" charset="0"/>
            </a:endParaRPr>
          </a:p>
          <a:p>
            <a:pPr>
              <a:buFont typeface="Arial" panose="020B0604020202020204" pitchFamily="34" charset="0"/>
              <a:buChar char="•"/>
              <a:defRPr/>
            </a:pPr>
            <a:endParaRPr lang="en-GB" sz="2800" dirty="0" smtClean="0">
              <a:latin typeface="Comic Sans MS" panose="030F0702030302020204" pitchFamily="66" charset="0"/>
            </a:endParaRPr>
          </a:p>
        </p:txBody>
      </p:sp>
    </p:spTree>
    <p:extLst>
      <p:ext uri="{BB962C8B-B14F-4D97-AF65-F5344CB8AC3E}">
        <p14:creationId xmlns:p14="http://schemas.microsoft.com/office/powerpoint/2010/main" val="25167296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Why are most measured as an average/per capita?</a:t>
            </a:r>
            <a:endParaRPr lang="en-GB" dirty="0"/>
          </a:p>
        </p:txBody>
      </p:sp>
      <p:sp>
        <p:nvSpPr>
          <p:cNvPr id="3" name="Content Placeholder 2"/>
          <p:cNvSpPr>
            <a:spLocks noGrp="1"/>
          </p:cNvSpPr>
          <p:nvPr>
            <p:ph idx="1"/>
          </p:nvPr>
        </p:nvSpPr>
        <p:spPr>
          <a:xfrm>
            <a:off x="442095" y="3212976"/>
            <a:ext cx="8229600" cy="1324738"/>
          </a:xfrm>
          <a:solidFill>
            <a:schemeClr val="bg1"/>
          </a:solidFill>
          <a:ln>
            <a:solidFill>
              <a:schemeClr val="tx1"/>
            </a:solidFill>
          </a:ln>
        </p:spPr>
        <p:txBody>
          <a:bodyPr/>
          <a:lstStyle/>
          <a:p>
            <a:r>
              <a:rPr lang="en-GB" dirty="0" smtClean="0"/>
              <a:t>USA = 325.7 million</a:t>
            </a:r>
          </a:p>
          <a:p>
            <a:r>
              <a:rPr lang="en-GB" dirty="0" smtClean="0"/>
              <a:t>Monaco = 38,499.</a:t>
            </a:r>
          </a:p>
          <a:p>
            <a:pPr marL="0" indent="0">
              <a:buNone/>
            </a:pPr>
            <a:endParaRPr lang="en-GB" dirty="0"/>
          </a:p>
        </p:txBody>
      </p:sp>
      <p:sp>
        <p:nvSpPr>
          <p:cNvPr id="4" name="Content Placeholder 2"/>
          <p:cNvSpPr txBox="1">
            <a:spLocks/>
          </p:cNvSpPr>
          <p:nvPr/>
        </p:nvSpPr>
        <p:spPr bwMode="auto">
          <a:xfrm>
            <a:off x="442095" y="1729380"/>
            <a:ext cx="8229600" cy="1324738"/>
          </a:xfrm>
          <a:prstGeom prst="rect">
            <a:avLst/>
          </a:prstGeom>
          <a:solidFill>
            <a:schemeClr val="bg1"/>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dirty="0" smtClean="0"/>
              <a:t>USA GDP = 18.57 trillion US Dollars</a:t>
            </a:r>
          </a:p>
          <a:p>
            <a:r>
              <a:rPr lang="en-GB" b="0" dirty="0" smtClean="0"/>
              <a:t>Monaco GDP = 6.075 billion US Dollars</a:t>
            </a:r>
            <a:endParaRPr lang="en-GB" b="0" dirty="0"/>
          </a:p>
        </p:txBody>
      </p:sp>
      <p:sp>
        <p:nvSpPr>
          <p:cNvPr id="5" name="Content Placeholder 2"/>
          <p:cNvSpPr txBox="1">
            <a:spLocks/>
          </p:cNvSpPr>
          <p:nvPr/>
        </p:nvSpPr>
        <p:spPr bwMode="auto">
          <a:xfrm>
            <a:off x="442095" y="4690114"/>
            <a:ext cx="8229600" cy="1835230"/>
          </a:xfrm>
          <a:prstGeom prst="rect">
            <a:avLst/>
          </a:prstGeom>
          <a:solidFill>
            <a:schemeClr val="bg1"/>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dirty="0" smtClean="0"/>
              <a:t>USA GDP per capita = 57,466 US Dollars</a:t>
            </a:r>
          </a:p>
          <a:p>
            <a:r>
              <a:rPr lang="en-GB" b="0" dirty="0" smtClean="0"/>
              <a:t>Monaco GDP per capita = 162,009 US Dollars.</a:t>
            </a:r>
          </a:p>
          <a:p>
            <a:pPr marL="0" indent="0">
              <a:buFontTx/>
              <a:buNone/>
            </a:pPr>
            <a:endParaRPr lang="en-GB" b="0" dirty="0"/>
          </a:p>
        </p:txBody>
      </p:sp>
    </p:spTree>
    <p:extLst>
      <p:ext uri="{BB962C8B-B14F-4D97-AF65-F5344CB8AC3E}">
        <p14:creationId xmlns:p14="http://schemas.microsoft.com/office/powerpoint/2010/main" val="320841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bg/>
                                          </p:spTgt>
                                        </p:tgtEl>
                                        <p:attrNameLst>
                                          <p:attrName>style.visibility</p:attrName>
                                        </p:attrNameLst>
                                      </p:cBhvr>
                                      <p:to>
                                        <p:strVal val="visible"/>
                                      </p:to>
                                    </p:set>
                                    <p:anim calcmode="lin" valueType="num">
                                      <p:cBhvr additive="base">
                                        <p:cTn id="31" dur="500" fill="hold"/>
                                        <p:tgtEl>
                                          <p:spTgt spid="5">
                                            <p:bg/>
                                          </p:spTgt>
                                        </p:tgtEl>
                                        <p:attrNameLst>
                                          <p:attrName>ppt_x</p:attrName>
                                        </p:attrNameLst>
                                      </p:cBhvr>
                                      <p:tavLst>
                                        <p:tav tm="0">
                                          <p:val>
                                            <p:strVal val="#ppt_x"/>
                                          </p:val>
                                        </p:tav>
                                        <p:tav tm="100000">
                                          <p:val>
                                            <p:strVal val="#ppt_x"/>
                                          </p:val>
                                        </p:tav>
                                      </p:tavLst>
                                    </p:anim>
                                    <p:anim calcmode="lin" valueType="num">
                                      <p:cBhvr additive="base">
                                        <p:cTn id="32"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 calcmode="lin" valueType="num">
                                      <p:cBhvr additive="base">
                                        <p:cTn id="3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1" end="1"/>
                                            </p:txEl>
                                          </p:spTgt>
                                        </p:tgtEl>
                                        <p:attrNameLst>
                                          <p:attrName>style.visibility</p:attrName>
                                        </p:attrNameLst>
                                      </p:cBhvr>
                                      <p:to>
                                        <p:strVal val="visible"/>
                                      </p:to>
                                    </p:set>
                                    <p:anim calcmode="lin" valueType="num">
                                      <p:cBhvr additive="base">
                                        <p:cTn id="4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P spid="5"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67591387"/>
              </p:ext>
            </p:extLst>
          </p:nvPr>
        </p:nvGraphicFramePr>
        <p:xfrm>
          <a:off x="1403648" y="908720"/>
          <a:ext cx="6855160" cy="1296144"/>
        </p:xfrm>
        <a:graphic>
          <a:graphicData uri="http://schemas.openxmlformats.org/drawingml/2006/table">
            <a:tbl>
              <a:tblPr firstRow="1" bandRow="1">
                <a:tableStyleId>{073A0DAA-6AF3-43AB-8588-CEC1D06C72B9}</a:tableStyleId>
              </a:tblPr>
              <a:tblGrid>
                <a:gridCol w="1713790">
                  <a:extLst>
                    <a:ext uri="{9D8B030D-6E8A-4147-A177-3AD203B41FA5}">
                      <a16:colId xmlns:a16="http://schemas.microsoft.com/office/drawing/2014/main" val="20000"/>
                    </a:ext>
                  </a:extLst>
                </a:gridCol>
                <a:gridCol w="1713790">
                  <a:extLst>
                    <a:ext uri="{9D8B030D-6E8A-4147-A177-3AD203B41FA5}">
                      <a16:colId xmlns:a16="http://schemas.microsoft.com/office/drawing/2014/main" val="20002"/>
                    </a:ext>
                  </a:extLst>
                </a:gridCol>
                <a:gridCol w="1713790">
                  <a:extLst>
                    <a:ext uri="{9D8B030D-6E8A-4147-A177-3AD203B41FA5}">
                      <a16:colId xmlns:a16="http://schemas.microsoft.com/office/drawing/2014/main" val="20003"/>
                    </a:ext>
                  </a:extLst>
                </a:gridCol>
                <a:gridCol w="1713790">
                  <a:extLst>
                    <a:ext uri="{9D8B030D-6E8A-4147-A177-3AD203B41FA5}">
                      <a16:colId xmlns:a16="http://schemas.microsoft.com/office/drawing/2014/main" val="20004"/>
                    </a:ext>
                  </a:extLst>
                </a:gridCol>
              </a:tblGrid>
              <a:tr h="1296144">
                <a:tc>
                  <a:txBody>
                    <a:bodyPr/>
                    <a:lstStyle/>
                    <a:p>
                      <a:r>
                        <a:rPr lang="en-GB" dirty="0" smtClean="0"/>
                        <a:t>Wealth</a:t>
                      </a:r>
                      <a:endParaRPr lang="en-GB" dirty="0"/>
                    </a:p>
                  </a:txBody>
                  <a:tcPr/>
                </a:tc>
                <a:tc>
                  <a:txBody>
                    <a:bodyPr/>
                    <a:lstStyle/>
                    <a:p>
                      <a:r>
                        <a:rPr lang="en-GB" dirty="0" smtClean="0"/>
                        <a:t>Education</a:t>
                      </a:r>
                      <a:endParaRPr lang="en-GB" dirty="0"/>
                    </a:p>
                  </a:txBody>
                  <a:tcPr/>
                </a:tc>
                <a:tc>
                  <a:txBody>
                    <a:bodyPr/>
                    <a:lstStyle/>
                    <a:p>
                      <a:r>
                        <a:rPr lang="en-GB" dirty="0" smtClean="0"/>
                        <a:t>Living</a:t>
                      </a:r>
                      <a:r>
                        <a:rPr lang="en-GB" baseline="0" dirty="0" smtClean="0"/>
                        <a:t> Standards</a:t>
                      </a:r>
                      <a:endParaRPr lang="en-GB" dirty="0"/>
                    </a:p>
                  </a:txBody>
                  <a:tcPr/>
                </a:tc>
                <a:tc>
                  <a:txBody>
                    <a:bodyPr/>
                    <a:lstStyle/>
                    <a:p>
                      <a:r>
                        <a:rPr lang="en-GB" dirty="0" smtClean="0"/>
                        <a:t>Healthcare</a:t>
                      </a:r>
                      <a:endParaRPr lang="en-GB" dirty="0"/>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246517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Indicators to sort…</a:t>
            </a:r>
            <a:endParaRPr lang="en-GB" dirty="0"/>
          </a:p>
        </p:txBody>
      </p:sp>
      <p:sp>
        <p:nvSpPr>
          <p:cNvPr id="3" name="Content Placeholder 2"/>
          <p:cNvSpPr>
            <a:spLocks noGrp="1"/>
          </p:cNvSpPr>
          <p:nvPr>
            <p:ph idx="1"/>
          </p:nvPr>
        </p:nvSpPr>
        <p:spPr>
          <a:xfrm>
            <a:off x="1979712" y="1556792"/>
            <a:ext cx="6131024" cy="5184576"/>
          </a:xfrm>
          <a:solidFill>
            <a:schemeClr val="bg1"/>
          </a:solidFill>
          <a:ln>
            <a:solidFill>
              <a:schemeClr val="tx1"/>
            </a:solidFill>
          </a:ln>
        </p:spPr>
        <p:txBody>
          <a:bodyPr/>
          <a:lstStyle/>
          <a:p>
            <a:pPr eaLnBrk="1" fontAlgn="t" hangingPunct="1"/>
            <a:r>
              <a:rPr lang="en-GB" sz="2400" dirty="0" smtClean="0"/>
              <a:t>calories </a:t>
            </a:r>
            <a:r>
              <a:rPr lang="en-GB" sz="2400" dirty="0"/>
              <a:t>per day</a:t>
            </a:r>
          </a:p>
          <a:p>
            <a:pPr eaLnBrk="1" fontAlgn="t" hangingPunct="1"/>
            <a:r>
              <a:rPr lang="en-GB" sz="2400" dirty="0" smtClean="0"/>
              <a:t>GNP </a:t>
            </a:r>
            <a:r>
              <a:rPr lang="en-GB" sz="2400" dirty="0"/>
              <a:t>per capita.</a:t>
            </a:r>
          </a:p>
          <a:p>
            <a:pPr eaLnBrk="1" fontAlgn="t" hangingPunct="1"/>
            <a:r>
              <a:rPr lang="en-GB" sz="2400" dirty="0" smtClean="0"/>
              <a:t>life expectancy</a:t>
            </a:r>
          </a:p>
          <a:p>
            <a:pPr eaLnBrk="1" fontAlgn="t" hangingPunct="1"/>
            <a:r>
              <a:rPr lang="en-GB" sz="2400" dirty="0"/>
              <a:t>school completion rate.</a:t>
            </a:r>
          </a:p>
          <a:p>
            <a:pPr eaLnBrk="1" fontAlgn="t" hangingPunct="1"/>
            <a:r>
              <a:rPr lang="en-GB" sz="2400" dirty="0" smtClean="0"/>
              <a:t>doctors </a:t>
            </a:r>
            <a:r>
              <a:rPr lang="en-GB" sz="2400" dirty="0"/>
              <a:t>per </a:t>
            </a:r>
            <a:r>
              <a:rPr lang="en-GB" sz="2400" dirty="0" smtClean="0"/>
              <a:t>1000</a:t>
            </a:r>
          </a:p>
          <a:p>
            <a:pPr eaLnBrk="1" fontAlgn="t" hangingPunct="1"/>
            <a:r>
              <a:rPr lang="en-GB" sz="2400" dirty="0"/>
              <a:t>GDP per capita</a:t>
            </a:r>
          </a:p>
          <a:p>
            <a:pPr eaLnBrk="1" fontAlgn="t" hangingPunct="1"/>
            <a:r>
              <a:rPr lang="en-GB" sz="2400" dirty="0" smtClean="0"/>
              <a:t>access </a:t>
            </a:r>
            <a:r>
              <a:rPr lang="en-GB" sz="2400" dirty="0"/>
              <a:t>to safe water.</a:t>
            </a:r>
          </a:p>
          <a:p>
            <a:pPr eaLnBrk="1" fontAlgn="t" hangingPunct="1"/>
            <a:r>
              <a:rPr lang="en-GB" sz="2400" dirty="0" smtClean="0"/>
              <a:t>literacy rates</a:t>
            </a:r>
          </a:p>
          <a:p>
            <a:pPr eaLnBrk="1" fontAlgn="t" hangingPunct="1"/>
            <a:r>
              <a:rPr lang="en-GB" sz="2400" dirty="0"/>
              <a:t>poverty rate </a:t>
            </a:r>
          </a:p>
          <a:p>
            <a:pPr eaLnBrk="1" fontAlgn="t" hangingPunct="1"/>
            <a:r>
              <a:rPr lang="en-GB" sz="2400" dirty="0" smtClean="0"/>
              <a:t>teachers </a:t>
            </a:r>
            <a:r>
              <a:rPr lang="en-GB" sz="2400" dirty="0"/>
              <a:t>per </a:t>
            </a:r>
            <a:r>
              <a:rPr lang="en-GB" sz="2400" dirty="0" smtClean="0"/>
              <a:t>1000</a:t>
            </a:r>
          </a:p>
          <a:p>
            <a:pPr eaLnBrk="1" fontAlgn="t" hangingPunct="1"/>
            <a:r>
              <a:rPr lang="en-GB" sz="2400" dirty="0"/>
              <a:t>infant mortality rate</a:t>
            </a:r>
          </a:p>
          <a:p>
            <a:pPr eaLnBrk="1" fontAlgn="t" hangingPunct="1"/>
            <a:r>
              <a:rPr lang="en-GB" sz="2400" dirty="0" smtClean="0"/>
              <a:t>energy </a:t>
            </a:r>
            <a:r>
              <a:rPr lang="en-GB" sz="2400" dirty="0"/>
              <a:t>use per </a:t>
            </a:r>
            <a:r>
              <a:rPr lang="en-GB" sz="2400" dirty="0" smtClean="0"/>
              <a:t>person</a:t>
            </a:r>
          </a:p>
          <a:p>
            <a:pPr eaLnBrk="1" fontAlgn="t" hangingPunct="1"/>
            <a:endParaRPr lang="en-GB" sz="2400" dirty="0"/>
          </a:p>
          <a:p>
            <a:endParaRPr lang="en-GB" dirty="0" smtClean="0"/>
          </a:p>
        </p:txBody>
      </p:sp>
    </p:spTree>
    <p:extLst>
      <p:ext uri="{BB962C8B-B14F-4D97-AF65-F5344CB8AC3E}">
        <p14:creationId xmlns:p14="http://schemas.microsoft.com/office/powerpoint/2010/main" val="17515933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Indicator Examples</a:t>
            </a:r>
            <a:endParaRPr lang="en-GB" dirty="0"/>
          </a:p>
        </p:txBody>
      </p:sp>
      <p:sp>
        <p:nvSpPr>
          <p:cNvPr id="3" name="Content Placeholder 2"/>
          <p:cNvSpPr>
            <a:spLocks noGrp="1"/>
          </p:cNvSpPr>
          <p:nvPr>
            <p:ph idx="1"/>
          </p:nvPr>
        </p:nvSpPr>
        <p:spPr>
          <a:xfrm>
            <a:off x="251520" y="1600206"/>
            <a:ext cx="8640960" cy="4997146"/>
          </a:xfrm>
          <a:solidFill>
            <a:schemeClr val="bg1"/>
          </a:solidFill>
          <a:ln>
            <a:solidFill>
              <a:schemeClr val="tx1"/>
            </a:solidFill>
          </a:ln>
        </p:spPr>
        <p:txBody>
          <a:bodyPr/>
          <a:lstStyle/>
          <a:p>
            <a:r>
              <a:rPr lang="en-GB" sz="2800" dirty="0"/>
              <a:t>Wealth – GDP per capita, GNP per capita.</a:t>
            </a:r>
          </a:p>
          <a:p>
            <a:r>
              <a:rPr lang="en-GB" sz="2800" dirty="0"/>
              <a:t>Healthcare – life expectancy, doctors per </a:t>
            </a:r>
            <a:r>
              <a:rPr lang="en-GB" sz="2800" dirty="0" smtClean="0"/>
              <a:t>1000, infant mortality rate.</a:t>
            </a:r>
            <a:endParaRPr lang="en-GB" sz="2800" dirty="0"/>
          </a:p>
          <a:p>
            <a:r>
              <a:rPr lang="en-GB" sz="2800" dirty="0"/>
              <a:t>Education – literacy </a:t>
            </a:r>
            <a:r>
              <a:rPr lang="en-GB" sz="2800" dirty="0" smtClean="0"/>
              <a:t>rates, teachers per 1000, school completion rate.</a:t>
            </a:r>
            <a:endParaRPr lang="en-GB" sz="2800" dirty="0"/>
          </a:p>
          <a:p>
            <a:r>
              <a:rPr lang="en-GB" sz="2800" dirty="0"/>
              <a:t>Living standards – energy use per person, calories per </a:t>
            </a:r>
            <a:r>
              <a:rPr lang="en-GB" sz="2800" dirty="0" smtClean="0"/>
              <a:t>day, poverty rate, access to safe water.</a:t>
            </a:r>
            <a:endParaRPr lang="en-GB" sz="2800" dirty="0"/>
          </a:p>
          <a:p>
            <a:r>
              <a:rPr lang="en-GB" sz="2800" dirty="0"/>
              <a:t>THERE ARE LOADS - https://data.worldbank.org/indicator</a:t>
            </a:r>
          </a:p>
        </p:txBody>
      </p:sp>
    </p:spTree>
    <p:extLst>
      <p:ext uri="{BB962C8B-B14F-4D97-AF65-F5344CB8AC3E}">
        <p14:creationId xmlns:p14="http://schemas.microsoft.com/office/powerpoint/2010/main" val="41527065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FILL IN TABLE TOGETHER – SOCIAL AND ECONOMIC</a:t>
            </a:r>
            <a:endParaRPr lang="en-US" dirty="0"/>
          </a:p>
        </p:txBody>
      </p:sp>
      <p:graphicFrame>
        <p:nvGraphicFramePr>
          <p:cNvPr id="4" name="Content Placeholder 3"/>
          <p:cNvGraphicFramePr>
            <a:graphicFrameLocks noGrp="1"/>
          </p:cNvGraphicFramePr>
          <p:nvPr>
            <p:ph idx="1"/>
            <p:extLst/>
          </p:nvPr>
        </p:nvGraphicFramePr>
        <p:xfrm>
          <a:off x="457200" y="1600200"/>
          <a:ext cx="8229600" cy="212344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en-US" dirty="0" smtClean="0">
                          <a:solidFill>
                            <a:srgbClr val="000000"/>
                          </a:solidFill>
                        </a:rPr>
                        <a:t>Indicator</a:t>
                      </a:r>
                      <a:endParaRPr lang="en-US" dirty="0">
                        <a:solidFill>
                          <a:srgbClr val="000000"/>
                        </a:solidFill>
                      </a:endParaRPr>
                    </a:p>
                  </a:txBody>
                  <a:tcPr/>
                </a:tc>
                <a:tc>
                  <a:txBody>
                    <a:bodyPr/>
                    <a:lstStyle/>
                    <a:p>
                      <a:r>
                        <a:rPr lang="en-US" dirty="0" smtClean="0">
                          <a:solidFill>
                            <a:srgbClr val="000000"/>
                          </a:solidFill>
                        </a:rPr>
                        <a:t>DESCRIBE</a:t>
                      </a:r>
                      <a:r>
                        <a:rPr lang="en-US" baseline="0" dirty="0" smtClean="0">
                          <a:solidFill>
                            <a:srgbClr val="000000"/>
                          </a:solidFill>
                        </a:rPr>
                        <a:t> (WHAT DOES IT SHOW)</a:t>
                      </a:r>
                      <a:endParaRPr lang="en-US" dirty="0">
                        <a:solidFill>
                          <a:srgbClr val="000000"/>
                        </a:solidFill>
                      </a:endParaRPr>
                    </a:p>
                  </a:txBody>
                  <a:tcPr/>
                </a:tc>
                <a:tc>
                  <a:txBody>
                    <a:bodyPr/>
                    <a:lstStyle/>
                    <a:p>
                      <a:r>
                        <a:rPr lang="en-US" dirty="0" smtClean="0">
                          <a:solidFill>
                            <a:srgbClr val="000000"/>
                          </a:solidFill>
                        </a:rPr>
                        <a:t>EXPLAIN</a:t>
                      </a:r>
                      <a:r>
                        <a:rPr lang="en-US" baseline="0" dirty="0" smtClean="0">
                          <a:solidFill>
                            <a:srgbClr val="000000"/>
                          </a:solidFill>
                        </a:rPr>
                        <a:t> (HOW IT WORKS)</a:t>
                      </a:r>
                      <a:endParaRPr lang="en-US" dirty="0">
                        <a:solidFill>
                          <a:srgbClr val="000000"/>
                        </a:solidFill>
                      </a:endParaRPr>
                    </a:p>
                  </a:txBody>
                  <a:tcPr/>
                </a:tc>
                <a:extLst>
                  <a:ext uri="{0D108BD9-81ED-4DB2-BD59-A6C34878D82A}">
                    <a16:rowId xmlns:a16="http://schemas.microsoft.com/office/drawing/2014/main" val="10000"/>
                  </a:ext>
                </a:extLst>
              </a:tr>
              <a:tr h="370840">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1"/>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2"/>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3"/>
                  </a:ext>
                </a:extLst>
              </a:tr>
              <a:tr h="370840">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4"/>
                  </a:ext>
                </a:extLst>
              </a:tr>
            </a:tbl>
          </a:graphicData>
        </a:graphic>
      </p:graphicFrame>
      <p:sp>
        <p:nvSpPr>
          <p:cNvPr id="3" name="TextBox 2"/>
          <p:cNvSpPr txBox="1"/>
          <p:nvPr/>
        </p:nvSpPr>
        <p:spPr>
          <a:xfrm>
            <a:off x="755576" y="3918243"/>
            <a:ext cx="7632848" cy="2677656"/>
          </a:xfrm>
          <a:prstGeom prst="rect">
            <a:avLst/>
          </a:prstGeom>
          <a:solidFill>
            <a:schemeClr val="bg1"/>
          </a:solidFill>
          <a:ln>
            <a:solidFill>
              <a:schemeClr val="tx1"/>
            </a:solidFill>
          </a:ln>
        </p:spPr>
        <p:txBody>
          <a:bodyPr wrap="square" rtlCol="0">
            <a:spAutoFit/>
          </a:bodyPr>
          <a:lstStyle/>
          <a:p>
            <a:r>
              <a:rPr lang="en-GB" sz="2400" dirty="0" smtClean="0"/>
              <a:t>GDP per capita</a:t>
            </a:r>
          </a:p>
          <a:p>
            <a:r>
              <a:rPr lang="en-GB" sz="2400" dirty="0" smtClean="0"/>
              <a:t>GNP per capita</a:t>
            </a:r>
          </a:p>
          <a:p>
            <a:r>
              <a:rPr lang="en-GB" sz="2400" dirty="0" smtClean="0"/>
              <a:t>Energy Use per Person (</a:t>
            </a:r>
            <a:r>
              <a:rPr lang="en-GB" sz="2400" dirty="0" err="1" smtClean="0"/>
              <a:t>kwatt</a:t>
            </a:r>
            <a:r>
              <a:rPr lang="en-GB" sz="2400" dirty="0" smtClean="0"/>
              <a:t>)</a:t>
            </a:r>
          </a:p>
          <a:p>
            <a:r>
              <a:rPr lang="en-GB" sz="2400" dirty="0" smtClean="0"/>
              <a:t>%Adult Literacy</a:t>
            </a:r>
          </a:p>
          <a:p>
            <a:r>
              <a:rPr lang="en-GB" sz="2400" dirty="0" smtClean="0"/>
              <a:t>Doctors per 1000</a:t>
            </a:r>
          </a:p>
          <a:p>
            <a:r>
              <a:rPr lang="en-GB" sz="2400" dirty="0" smtClean="0"/>
              <a:t>Life Expectancy</a:t>
            </a:r>
          </a:p>
          <a:p>
            <a:r>
              <a:rPr lang="en-GB" sz="2400" dirty="0" smtClean="0"/>
              <a:t>Calories per day (</a:t>
            </a:r>
            <a:r>
              <a:rPr lang="en-GB" sz="2400" dirty="0" err="1" smtClean="0"/>
              <a:t>cals</a:t>
            </a:r>
            <a:r>
              <a:rPr lang="en-GB" sz="2400" dirty="0" smtClean="0"/>
              <a:t>)</a:t>
            </a:r>
            <a:endParaRPr lang="en-GB" sz="2400" dirty="0"/>
          </a:p>
        </p:txBody>
      </p:sp>
    </p:spTree>
    <p:extLst>
      <p:ext uri="{BB962C8B-B14F-4D97-AF65-F5344CB8AC3E}">
        <p14:creationId xmlns:p14="http://schemas.microsoft.com/office/powerpoint/2010/main" val="41159345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do indicators explain development? </a:t>
            </a:r>
            <a:endParaRPr lang="en-GB" dirty="0"/>
          </a:p>
        </p:txBody>
      </p:sp>
      <p:sp>
        <p:nvSpPr>
          <p:cNvPr id="3" name="Content Placeholder 2"/>
          <p:cNvSpPr>
            <a:spLocks noGrp="1"/>
          </p:cNvSpPr>
          <p:nvPr>
            <p:ph idx="1"/>
          </p:nvPr>
        </p:nvSpPr>
        <p:spPr>
          <a:solidFill>
            <a:schemeClr val="bg1"/>
          </a:solidFill>
        </p:spPr>
        <p:txBody>
          <a:bodyPr/>
          <a:lstStyle/>
          <a:p>
            <a:r>
              <a:rPr lang="en-GB" b="1" u="sng" dirty="0" smtClean="0"/>
              <a:t>Economic</a:t>
            </a:r>
          </a:p>
          <a:p>
            <a:r>
              <a:rPr lang="en-GB" dirty="0" smtClean="0"/>
              <a:t>GDP per capita = Total value of all goods and services produced by a country (per capita = per person) = Shows how much a country has invested in their industry and the ability (education) of people to work in this industry. Shows how attractive a country is for industry to go to (good roads, good rights etc.)</a:t>
            </a:r>
            <a:endParaRPr lang="en-GB" dirty="0"/>
          </a:p>
        </p:txBody>
      </p:sp>
    </p:spTree>
    <p:extLst>
      <p:ext uri="{BB962C8B-B14F-4D97-AF65-F5344CB8AC3E}">
        <p14:creationId xmlns:p14="http://schemas.microsoft.com/office/powerpoint/2010/main" val="25627815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88988"/>
            <a:ext cx="8229600" cy="1143000"/>
          </a:xfrm>
          <a:solidFill>
            <a:schemeClr val="bg1"/>
          </a:solidFill>
          <a:ln>
            <a:solidFill>
              <a:schemeClr val="tx1"/>
            </a:solidFill>
          </a:ln>
        </p:spPr>
        <p:txBody>
          <a:bodyPr/>
          <a:lstStyle/>
          <a:p>
            <a:r>
              <a:rPr lang="en-GB" dirty="0" smtClean="0"/>
              <a:t>Number of </a:t>
            </a:r>
            <a:r>
              <a:rPr lang="en-GB" dirty="0" err="1" smtClean="0"/>
              <a:t>Fortnite</a:t>
            </a:r>
            <a:r>
              <a:rPr lang="en-GB" dirty="0" smtClean="0"/>
              <a:t> Players per country</a:t>
            </a:r>
            <a:endParaRPr lang="en-GB" dirty="0"/>
          </a:p>
        </p:txBody>
      </p:sp>
      <p:sp>
        <p:nvSpPr>
          <p:cNvPr id="4" name="Title 1"/>
          <p:cNvSpPr txBox="1">
            <a:spLocks/>
          </p:cNvSpPr>
          <p:nvPr/>
        </p:nvSpPr>
        <p:spPr bwMode="auto">
          <a:xfrm>
            <a:off x="611560" y="2073821"/>
            <a:ext cx="8229600" cy="1143000"/>
          </a:xfrm>
          <a:prstGeom prst="rect">
            <a:avLst/>
          </a:prstGeom>
          <a:solidFill>
            <a:schemeClr val="bg1"/>
          </a:solid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GB" b="0" dirty="0" smtClean="0"/>
              <a:t>Percentage of people who wear make up</a:t>
            </a:r>
            <a:endParaRPr lang="en-GB" b="0" dirty="0"/>
          </a:p>
        </p:txBody>
      </p:sp>
      <p:sp>
        <p:nvSpPr>
          <p:cNvPr id="5" name="Title 1"/>
          <p:cNvSpPr txBox="1">
            <a:spLocks/>
          </p:cNvSpPr>
          <p:nvPr/>
        </p:nvSpPr>
        <p:spPr bwMode="auto">
          <a:xfrm>
            <a:off x="580356" y="3356992"/>
            <a:ext cx="8229600" cy="1143000"/>
          </a:xfrm>
          <a:prstGeom prst="rect">
            <a:avLst/>
          </a:prstGeom>
          <a:solidFill>
            <a:schemeClr val="bg1"/>
          </a:solid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GB" b="0" dirty="0" smtClean="0"/>
              <a:t>Number of textbooks per classroom</a:t>
            </a:r>
            <a:endParaRPr lang="en-GB" b="0" dirty="0"/>
          </a:p>
        </p:txBody>
      </p:sp>
      <p:sp>
        <p:nvSpPr>
          <p:cNvPr id="6" name="Title 1"/>
          <p:cNvSpPr txBox="1">
            <a:spLocks/>
          </p:cNvSpPr>
          <p:nvPr/>
        </p:nvSpPr>
        <p:spPr bwMode="auto">
          <a:xfrm>
            <a:off x="561331" y="4653136"/>
            <a:ext cx="8229600" cy="1143000"/>
          </a:xfrm>
          <a:prstGeom prst="rect">
            <a:avLst/>
          </a:prstGeom>
          <a:solidFill>
            <a:schemeClr val="bg1"/>
          </a:solid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GB" b="0" dirty="0" smtClean="0"/>
              <a:t>Number of paracetamols per capita</a:t>
            </a:r>
            <a:endParaRPr lang="en-GB" b="0" dirty="0"/>
          </a:p>
        </p:txBody>
      </p:sp>
    </p:spTree>
    <p:extLst>
      <p:ext uri="{BB962C8B-B14F-4D97-AF65-F5344CB8AC3E}">
        <p14:creationId xmlns:p14="http://schemas.microsoft.com/office/powerpoint/2010/main" val="6440950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Number of mobile phones per capita…</a:t>
            </a:r>
            <a:endParaRPr lang="en-GB" dirty="0"/>
          </a:p>
        </p:txBody>
      </p:sp>
      <p:sp>
        <p:nvSpPr>
          <p:cNvPr id="4" name="Content Placeholder 3"/>
          <p:cNvSpPr>
            <a:spLocks noGrp="1"/>
          </p:cNvSpPr>
          <p:nvPr>
            <p:ph idx="1"/>
          </p:nvPr>
        </p:nvSpPr>
        <p:spPr/>
        <p:txBody>
          <a:bodyPr/>
          <a:lstStyle/>
          <a:p>
            <a:endParaRPr lang="en-GB" dirty="0" smtClean="0"/>
          </a:p>
          <a:p>
            <a:endParaRPr lang="en-GB" dirty="0"/>
          </a:p>
          <a:p>
            <a:endParaRPr lang="en-GB" dirty="0" smtClean="0"/>
          </a:p>
          <a:p>
            <a:endParaRPr lang="en-GB" dirty="0"/>
          </a:p>
          <a:p>
            <a:endParaRPr lang="en-GB" dirty="0" smtClean="0"/>
          </a:p>
          <a:p>
            <a:endParaRPr lang="en-GB" dirty="0"/>
          </a:p>
          <a:p>
            <a:r>
              <a:rPr lang="en-GB" dirty="0" smtClean="0"/>
              <a:t>https</a:t>
            </a:r>
            <a:r>
              <a:rPr lang="en-GB" dirty="0"/>
              <a:t>://en.wikipedia.org/wiki/List_of_countries_by_number_of_mobile_phones_in_use</a:t>
            </a:r>
          </a:p>
        </p:txBody>
      </p:sp>
      <p:pic>
        <p:nvPicPr>
          <p:cNvPr id="2052" name="Picture 4" descr="Image result for iph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1628800"/>
            <a:ext cx="3519686" cy="3519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29615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 QUESTION</a:t>
            </a:r>
            <a:endParaRPr lang="en-US" dirty="0"/>
          </a:p>
        </p:txBody>
      </p:sp>
      <p:pic>
        <p:nvPicPr>
          <p:cNvPr id="4" name="Picture 3" descr="Screen Shot 2016-10-21 at 13.19.1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1268760"/>
            <a:ext cx="7884368" cy="5413292"/>
          </a:xfrm>
          <a:prstGeom prst="rect">
            <a:avLst/>
          </a:prstGeom>
        </p:spPr>
      </p:pic>
      <p:sp>
        <p:nvSpPr>
          <p:cNvPr id="3" name="Rectangle 2"/>
          <p:cNvSpPr/>
          <p:nvPr/>
        </p:nvSpPr>
        <p:spPr bwMode="auto">
          <a:xfrm>
            <a:off x="7452320" y="1628800"/>
            <a:ext cx="432048" cy="792088"/>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3600" b="1" i="0" u="none" strike="noStrike" cap="none" normalizeH="0" baseline="0" dirty="0" smtClean="0">
                <a:ln>
                  <a:noFill/>
                </a:ln>
                <a:solidFill>
                  <a:schemeClr val="tx1"/>
                </a:solidFill>
                <a:effectLst/>
                <a:latin typeface="Comic Sans MS" panose="030F0702030302020204" pitchFamily="66" charset="0"/>
              </a:rPr>
              <a:t>8</a:t>
            </a:r>
          </a:p>
        </p:txBody>
      </p:sp>
    </p:spTree>
    <p:extLst>
      <p:ext uri="{BB962C8B-B14F-4D97-AF65-F5344CB8AC3E}">
        <p14:creationId xmlns:p14="http://schemas.microsoft.com/office/powerpoint/2010/main" val="14800939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332656"/>
            <a:ext cx="8229600" cy="5976664"/>
          </a:xfrm>
          <a:solidFill>
            <a:schemeClr val="bg1"/>
          </a:solidFill>
          <a:ln>
            <a:solidFill>
              <a:schemeClr val="tx1"/>
            </a:solidFill>
          </a:ln>
        </p:spPr>
        <p:txBody>
          <a:bodyPr/>
          <a:lstStyle/>
          <a:p>
            <a:pPr marL="0" indent="0">
              <a:buNone/>
            </a:pPr>
            <a:r>
              <a:rPr lang="en-GB" sz="2000" dirty="0" smtClean="0"/>
              <a:t>One economic indicator is GDP. This shows how developed a country is as it can show how much industry there is within a country which can help develop it – countries with 0.8 or over on the map (1). If that country is industrialised then this shows that it must be appealing for industry to go to so invested in roads, education </a:t>
            </a:r>
            <a:r>
              <a:rPr lang="en-GB" sz="2000" dirty="0" err="1" smtClean="0"/>
              <a:t>etc</a:t>
            </a:r>
            <a:r>
              <a:rPr lang="en-GB" sz="2000" dirty="0"/>
              <a:t> </a:t>
            </a:r>
            <a:r>
              <a:rPr lang="en-GB" sz="2000" dirty="0" smtClean="0"/>
              <a:t>(1). Another economic indicator is energy use per person. If this is high then it means that people must have the money to afford to use electricity (1). If energy use is high then a country must have invested in industry to produce electricity such as power stations (1).  </a:t>
            </a:r>
          </a:p>
          <a:p>
            <a:pPr marL="0" indent="0">
              <a:buNone/>
            </a:pPr>
            <a:endParaRPr lang="en-GB" sz="2000" dirty="0"/>
          </a:p>
          <a:p>
            <a:pPr marL="0" indent="0">
              <a:buNone/>
            </a:pPr>
            <a:r>
              <a:rPr lang="en-GB" sz="2000" dirty="0" smtClean="0"/>
              <a:t>One social indicator is adult literacy rate. If a country has a high literacy rate then a country must have invested in education and have the ability to train teachers (1). A high literacy rate would mean that people can get qualified to work in jobs which will help develop a country further (1). Calories per day can also help show development. If it is high then there was must be a wide range of food available for the population to have access to (1). It could also show that a country has good farmland to grow food and is not dealing with issues such as drought which can hinder development (1). </a:t>
            </a:r>
            <a:endParaRPr lang="en-GB" sz="2000" dirty="0"/>
          </a:p>
        </p:txBody>
      </p:sp>
    </p:spTree>
    <p:extLst>
      <p:ext uri="{BB962C8B-B14F-4D97-AF65-F5344CB8AC3E}">
        <p14:creationId xmlns:p14="http://schemas.microsoft.com/office/powerpoint/2010/main" val="16206972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493115" y="0"/>
            <a:ext cx="8100196" cy="6741368"/>
          </a:xfrm>
          <a:prstGeom prst="rect">
            <a:avLst/>
          </a:prstGeom>
        </p:spPr>
      </p:pic>
    </p:spTree>
    <p:extLst>
      <p:ext uri="{BB962C8B-B14F-4D97-AF65-F5344CB8AC3E}">
        <p14:creationId xmlns:p14="http://schemas.microsoft.com/office/powerpoint/2010/main" val="37311486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Hans </a:t>
            </a:r>
            <a:r>
              <a:rPr lang="en-GB" dirty="0" err="1" smtClean="0"/>
              <a:t>Rosling</a:t>
            </a:r>
            <a:r>
              <a:rPr lang="en-GB" dirty="0" smtClean="0"/>
              <a:t> Video</a:t>
            </a:r>
            <a:endParaRPr lang="en-GB" dirty="0"/>
          </a:p>
        </p:txBody>
      </p:sp>
      <p:sp>
        <p:nvSpPr>
          <p:cNvPr id="3" name="Content Placeholder 2"/>
          <p:cNvSpPr>
            <a:spLocks noGrp="1"/>
          </p:cNvSpPr>
          <p:nvPr>
            <p:ph idx="1"/>
          </p:nvPr>
        </p:nvSpPr>
        <p:spPr>
          <a:xfrm>
            <a:off x="457200" y="1600207"/>
            <a:ext cx="8229600" cy="1396746"/>
          </a:xfrm>
          <a:solidFill>
            <a:schemeClr val="bg1"/>
          </a:solidFill>
          <a:ln>
            <a:solidFill>
              <a:schemeClr val="tx1"/>
            </a:solidFill>
          </a:ln>
        </p:spPr>
        <p:txBody>
          <a:bodyPr/>
          <a:lstStyle/>
          <a:p>
            <a:r>
              <a:rPr lang="en-GB" dirty="0" smtClean="0"/>
              <a:t>https://www.youtube.com/watch?v=jbkSRLYSojo</a:t>
            </a:r>
            <a:endParaRPr lang="en-GB"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3120752"/>
            <a:ext cx="4530058" cy="3397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47282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2592288"/>
          </a:xfrm>
          <a:solidFill>
            <a:schemeClr val="bg1"/>
          </a:solidFill>
          <a:ln>
            <a:solidFill>
              <a:schemeClr val="tx1"/>
            </a:solidFill>
          </a:ln>
        </p:spPr>
        <p:txBody>
          <a:bodyPr/>
          <a:lstStyle/>
          <a:p>
            <a:r>
              <a:rPr lang="en-GB" dirty="0" smtClean="0"/>
              <a:t>What are the issues with single indicators of development?</a:t>
            </a:r>
            <a:endParaRPr lang="en-GB" dirty="0"/>
          </a:p>
        </p:txBody>
      </p:sp>
    </p:spTree>
    <p:extLst>
      <p:ext uri="{BB962C8B-B14F-4D97-AF65-F5344CB8AC3E}">
        <p14:creationId xmlns:p14="http://schemas.microsoft.com/office/powerpoint/2010/main" val="29225669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2592288"/>
          </a:xfrm>
          <a:solidFill>
            <a:schemeClr val="bg1"/>
          </a:solidFill>
          <a:ln>
            <a:solidFill>
              <a:schemeClr val="tx1"/>
            </a:solidFill>
          </a:ln>
        </p:spPr>
        <p:txBody>
          <a:bodyPr/>
          <a:lstStyle/>
          <a:p>
            <a:r>
              <a:rPr lang="en-GB" dirty="0" smtClean="0"/>
              <a:t>Rank the countries in your jotter from most to least developed…</a:t>
            </a:r>
            <a:endParaRPr lang="en-GB" dirty="0"/>
          </a:p>
        </p:txBody>
      </p:sp>
    </p:spTree>
    <p:extLst>
      <p:ext uri="{BB962C8B-B14F-4D97-AF65-F5344CB8AC3E}">
        <p14:creationId xmlns:p14="http://schemas.microsoft.com/office/powerpoint/2010/main" val="11243632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378" y="116632"/>
            <a:ext cx="8229600" cy="1143000"/>
          </a:xfrm>
          <a:solidFill>
            <a:schemeClr val="bg1"/>
          </a:solidFill>
          <a:ln>
            <a:solidFill>
              <a:schemeClr val="tx1"/>
            </a:solidFill>
          </a:ln>
        </p:spPr>
        <p:txBody>
          <a:bodyPr/>
          <a:lstStyle/>
          <a:p>
            <a:r>
              <a:rPr lang="en-GB" dirty="0" smtClean="0"/>
              <a:t>Ranking Task</a:t>
            </a:r>
            <a:endParaRPr lang="en-GB" dirty="0"/>
          </a:p>
        </p:txBody>
      </p:sp>
      <p:sp>
        <p:nvSpPr>
          <p:cNvPr id="3" name="Content Placeholder 2"/>
          <p:cNvSpPr>
            <a:spLocks noGrp="1"/>
          </p:cNvSpPr>
          <p:nvPr>
            <p:ph idx="1"/>
          </p:nvPr>
        </p:nvSpPr>
        <p:spPr>
          <a:xfrm>
            <a:off x="467544" y="1412776"/>
            <a:ext cx="8229600" cy="1800200"/>
          </a:xfrm>
          <a:solidFill>
            <a:schemeClr val="bg1"/>
          </a:solidFill>
          <a:ln>
            <a:solidFill>
              <a:schemeClr val="tx1"/>
            </a:solidFill>
          </a:ln>
        </p:spPr>
        <p:txBody>
          <a:bodyPr/>
          <a:lstStyle/>
          <a:p>
            <a:r>
              <a:rPr lang="en-GB" sz="2800" dirty="0" smtClean="0"/>
              <a:t>For each indicator, rank the country from top (1) to bottom (17). Now rank them in your jotter from overall most developed to overall least developed (in your opinion!).</a:t>
            </a:r>
            <a:endParaRPr lang="en-GB" sz="2800" dirty="0"/>
          </a:p>
        </p:txBody>
      </p:sp>
      <p:sp>
        <p:nvSpPr>
          <p:cNvPr id="4" name="Content Placeholder 2"/>
          <p:cNvSpPr txBox="1">
            <a:spLocks/>
          </p:cNvSpPr>
          <p:nvPr/>
        </p:nvSpPr>
        <p:spPr bwMode="auto">
          <a:xfrm>
            <a:off x="479376" y="3294137"/>
            <a:ext cx="8229600" cy="1575792"/>
          </a:xfrm>
          <a:prstGeom prst="rect">
            <a:avLst/>
          </a:prstGeom>
          <a:solidFill>
            <a:schemeClr val="bg1"/>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b="0" dirty="0" smtClean="0"/>
              <a:t>From doing this, can you see anything that could be wrong with using single indicators to measure development? How could it be fairer?</a:t>
            </a:r>
            <a:endParaRPr lang="en-GB" sz="2800" b="0" dirty="0"/>
          </a:p>
        </p:txBody>
      </p:sp>
      <p:sp>
        <p:nvSpPr>
          <p:cNvPr id="5" name="Content Placeholder 2"/>
          <p:cNvSpPr txBox="1">
            <a:spLocks/>
          </p:cNvSpPr>
          <p:nvPr/>
        </p:nvSpPr>
        <p:spPr bwMode="auto">
          <a:xfrm>
            <a:off x="487785" y="5013176"/>
            <a:ext cx="8229600" cy="1647799"/>
          </a:xfrm>
          <a:prstGeom prst="rect">
            <a:avLst/>
          </a:prstGeom>
          <a:solidFill>
            <a:schemeClr val="bg1"/>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dirty="0" smtClean="0"/>
              <a:t>Who is top of rankings:</a:t>
            </a:r>
          </a:p>
          <a:p>
            <a:pPr algn="ctr"/>
            <a:r>
              <a:rPr lang="en-GB" b="0" dirty="0" smtClean="0"/>
              <a:t>Add all their rankings together/3 – lowest number wins!</a:t>
            </a:r>
            <a:endParaRPr lang="en-GB" b="0" dirty="0"/>
          </a:p>
        </p:txBody>
      </p:sp>
    </p:spTree>
    <p:extLst>
      <p:ext uri="{BB962C8B-B14F-4D97-AF65-F5344CB8AC3E}">
        <p14:creationId xmlns:p14="http://schemas.microsoft.com/office/powerpoint/2010/main" val="712796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1143000"/>
          </a:xfrm>
          <a:solidFill>
            <a:schemeClr val="bg1"/>
          </a:solidFill>
          <a:ln>
            <a:solidFill>
              <a:schemeClr val="tx1"/>
            </a:solidFill>
          </a:ln>
        </p:spPr>
        <p:txBody>
          <a:bodyPr/>
          <a:lstStyle/>
          <a:p>
            <a:r>
              <a:rPr lang="en-US" dirty="0" smtClean="0"/>
              <a:t>The Issues with Single Indicators</a:t>
            </a:r>
            <a:endParaRPr lang="en-US" dirty="0"/>
          </a:p>
        </p:txBody>
      </p:sp>
      <p:sp>
        <p:nvSpPr>
          <p:cNvPr id="3" name="Content Placeholder 2"/>
          <p:cNvSpPr>
            <a:spLocks noGrp="1"/>
          </p:cNvSpPr>
          <p:nvPr>
            <p:ph idx="1"/>
          </p:nvPr>
        </p:nvSpPr>
        <p:spPr>
          <a:xfrm>
            <a:off x="539552" y="1772816"/>
            <a:ext cx="8229600" cy="4525963"/>
          </a:xfrm>
          <a:solidFill>
            <a:schemeClr val="bg1"/>
          </a:solidFill>
          <a:ln>
            <a:solidFill>
              <a:schemeClr val="tx1"/>
            </a:solidFill>
          </a:ln>
        </p:spPr>
        <p:txBody>
          <a:bodyPr/>
          <a:lstStyle/>
          <a:p>
            <a:r>
              <a:rPr lang="en-US" sz="2800" dirty="0" smtClean="0"/>
              <a:t>Single indicators of development are averages and therefore disguise inequalities in living standards throughout the country.</a:t>
            </a:r>
          </a:p>
          <a:p>
            <a:r>
              <a:rPr lang="en-US" sz="2800" dirty="0" smtClean="0"/>
              <a:t>Only shows one aspect of a countries development - Using single ones may make country rank high in a specific area (education) but don’t rank high in other areas.</a:t>
            </a:r>
          </a:p>
          <a:p>
            <a:r>
              <a:rPr lang="en-US" sz="2800" dirty="0" smtClean="0"/>
              <a:t>Measured in US dollars = unfair currency exchange rates (not accurate comparison of wealth between countries)</a:t>
            </a:r>
          </a:p>
          <a:p>
            <a:pPr>
              <a:buNone/>
            </a:pPr>
            <a:endParaRPr lang="en-US" dirty="0" smtClean="0"/>
          </a:p>
          <a:p>
            <a:endParaRPr lang="en-US" dirty="0" smtClean="0"/>
          </a:p>
          <a:p>
            <a:endParaRPr lang="en-US" dirty="0"/>
          </a:p>
        </p:txBody>
      </p:sp>
    </p:spTree>
    <p:extLst>
      <p:ext uri="{BB962C8B-B14F-4D97-AF65-F5344CB8AC3E}">
        <p14:creationId xmlns:p14="http://schemas.microsoft.com/office/powerpoint/2010/main" val="364619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Image result for picture of oil saud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28676" name="Picture 4" descr="Image result for picture of oil saudi"/>
          <p:cNvPicPr>
            <a:picLocks noChangeAspect="1" noChangeArrowheads="1"/>
          </p:cNvPicPr>
          <p:nvPr/>
        </p:nvPicPr>
        <p:blipFill>
          <a:blip r:embed="rId2" cstate="print"/>
          <a:srcRect/>
          <a:stretch>
            <a:fillRect/>
          </a:stretch>
        </p:blipFill>
        <p:spPr bwMode="auto">
          <a:xfrm>
            <a:off x="460375" y="1556792"/>
            <a:ext cx="7877104" cy="4392488"/>
          </a:xfrm>
          <a:prstGeom prst="rect">
            <a:avLst/>
          </a:prstGeom>
          <a:noFill/>
        </p:spPr>
      </p:pic>
      <p:sp>
        <p:nvSpPr>
          <p:cNvPr id="2" name="TextBox 1"/>
          <p:cNvSpPr txBox="1"/>
          <p:nvPr/>
        </p:nvSpPr>
        <p:spPr>
          <a:xfrm>
            <a:off x="803513" y="179363"/>
            <a:ext cx="7200800" cy="1200329"/>
          </a:xfrm>
          <a:prstGeom prst="rect">
            <a:avLst/>
          </a:prstGeom>
          <a:solidFill>
            <a:schemeClr val="bg1"/>
          </a:solidFill>
          <a:ln>
            <a:solidFill>
              <a:schemeClr val="tx1"/>
            </a:solidFill>
          </a:ln>
        </p:spPr>
        <p:txBody>
          <a:bodyPr wrap="square" rtlCol="0">
            <a:spAutoFit/>
          </a:bodyPr>
          <a:lstStyle/>
          <a:p>
            <a:pPr algn="ctr"/>
            <a:r>
              <a:rPr lang="en-GB" dirty="0" smtClean="0"/>
              <a:t>Saudi Arabia = 12</a:t>
            </a:r>
            <a:r>
              <a:rPr lang="en-GB" baseline="30000" dirty="0" smtClean="0"/>
              <a:t>th</a:t>
            </a:r>
            <a:r>
              <a:rPr lang="en-GB" dirty="0" smtClean="0"/>
              <a:t> in GDP per capita!!</a:t>
            </a:r>
            <a:endParaRPr lang="en-GB" dirty="0"/>
          </a:p>
        </p:txBody>
      </p:sp>
    </p:spTree>
    <p:extLst>
      <p:ext uri="{BB962C8B-B14F-4D97-AF65-F5344CB8AC3E}">
        <p14:creationId xmlns:p14="http://schemas.microsoft.com/office/powerpoint/2010/main" val="122039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676"/>
                                        </p:tgtEl>
                                        <p:attrNameLst>
                                          <p:attrName>style.visibility</p:attrName>
                                        </p:attrNameLst>
                                      </p:cBhvr>
                                      <p:to>
                                        <p:strVal val="visible"/>
                                      </p:to>
                                    </p:set>
                                    <p:anim calcmode="lin" valueType="num">
                                      <p:cBhvr additive="base">
                                        <p:cTn id="7" dur="500" fill="hold"/>
                                        <p:tgtEl>
                                          <p:spTgt spid="28676"/>
                                        </p:tgtEl>
                                        <p:attrNameLst>
                                          <p:attrName>ppt_x</p:attrName>
                                        </p:attrNameLst>
                                      </p:cBhvr>
                                      <p:tavLst>
                                        <p:tav tm="0">
                                          <p:val>
                                            <p:strVal val="#ppt_x"/>
                                          </p:val>
                                        </p:tav>
                                        <p:tav tm="100000">
                                          <p:val>
                                            <p:strVal val="#ppt_x"/>
                                          </p:val>
                                        </p:tav>
                                      </p:tavLst>
                                    </p:anim>
                                    <p:anim calcmode="lin" valueType="num">
                                      <p:cBhvr additive="base">
                                        <p:cTn id="8" dur="500" fill="hold"/>
                                        <p:tgtEl>
                                          <p:spTgt spid="286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saudi arabia inequality"/>
          <p:cNvPicPr>
            <a:picLocks noChangeAspect="1" noChangeArrowheads="1"/>
          </p:cNvPicPr>
          <p:nvPr/>
        </p:nvPicPr>
        <p:blipFill>
          <a:blip r:embed="rId2" cstate="print"/>
          <a:srcRect/>
          <a:stretch>
            <a:fillRect/>
          </a:stretch>
        </p:blipFill>
        <p:spPr bwMode="auto">
          <a:xfrm>
            <a:off x="467544" y="476672"/>
            <a:ext cx="7992888" cy="5644977"/>
          </a:xfrm>
          <a:prstGeom prst="rect">
            <a:avLst/>
          </a:prstGeom>
          <a:noFill/>
        </p:spPr>
      </p:pic>
    </p:spTree>
    <p:extLst>
      <p:ext uri="{BB962C8B-B14F-4D97-AF65-F5344CB8AC3E}">
        <p14:creationId xmlns:p14="http://schemas.microsoft.com/office/powerpoint/2010/main" val="7826104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Women in Saudi Arabia are not allowed to....</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Drive – </a:t>
            </a:r>
            <a:r>
              <a:rPr lang="en-GB" b="1" u="sng" dirty="0" smtClean="0"/>
              <a:t>until this year!!!</a:t>
            </a:r>
          </a:p>
          <a:p>
            <a:r>
              <a:rPr lang="en-GB" dirty="0" smtClean="0"/>
              <a:t>Vote to the same extent as men</a:t>
            </a:r>
          </a:p>
          <a:p>
            <a:r>
              <a:rPr lang="en-GB" dirty="0" smtClean="0"/>
              <a:t>Walk outside uncovered</a:t>
            </a:r>
          </a:p>
          <a:p>
            <a:r>
              <a:rPr lang="en-GB" dirty="0" smtClean="0"/>
              <a:t>Meet men who are not family in public</a:t>
            </a:r>
          </a:p>
          <a:p>
            <a:r>
              <a:rPr lang="en-GB" dirty="0" smtClean="0"/>
              <a:t>Open a bank account</a:t>
            </a:r>
          </a:p>
          <a:p>
            <a:endParaRPr lang="en-GB" dirty="0" smtClean="0"/>
          </a:p>
          <a:p>
            <a:r>
              <a:rPr lang="en-GB" sz="1400" dirty="0" smtClean="0"/>
              <a:t>http://timesofindia.indiatimes.com/world/middle-east/Five-things-that-Saudi-Arabian-women-still-cannot-do/articleshow/50101298.cms</a:t>
            </a:r>
          </a:p>
          <a:p>
            <a:endParaRPr lang="en-GB" dirty="0"/>
          </a:p>
        </p:txBody>
      </p:sp>
    </p:spTree>
    <p:extLst>
      <p:ext uri="{BB962C8B-B14F-4D97-AF65-F5344CB8AC3E}">
        <p14:creationId xmlns:p14="http://schemas.microsoft.com/office/powerpoint/2010/main" val="17815793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Brazil </a:t>
            </a:r>
            <a:endParaRPr lang="en-GB" dirty="0"/>
          </a:p>
        </p:txBody>
      </p:sp>
      <p:pic>
        <p:nvPicPr>
          <p:cNvPr id="21506" name="Picture 2" descr="Image result for brazil favelas looking over world cup"/>
          <p:cNvPicPr>
            <a:picLocks noChangeAspect="1" noChangeArrowheads="1"/>
          </p:cNvPicPr>
          <p:nvPr/>
        </p:nvPicPr>
        <p:blipFill>
          <a:blip r:embed="rId2" cstate="print"/>
          <a:srcRect/>
          <a:stretch>
            <a:fillRect/>
          </a:stretch>
        </p:blipFill>
        <p:spPr bwMode="auto">
          <a:xfrm>
            <a:off x="1043608" y="1412776"/>
            <a:ext cx="7397552" cy="4623470"/>
          </a:xfrm>
          <a:prstGeom prst="rect">
            <a:avLst/>
          </a:prstGeom>
          <a:noFill/>
        </p:spPr>
      </p:pic>
    </p:spTree>
    <p:extLst>
      <p:ext uri="{BB962C8B-B14F-4D97-AF65-F5344CB8AC3E}">
        <p14:creationId xmlns:p14="http://schemas.microsoft.com/office/powerpoint/2010/main" val="2178007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descr="Image result for brazil favelas looking over world cu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4580" name="AutoShape 4" descr="Image result for brazil favelas looking over world cu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4582" name="AutoShape 6" descr="Image result for brazil favelas looking over world cu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4584" name="AutoShape 8" descr="Image result for brazil favelas looking over world cu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4586" name="AutoShape 10" descr="Image result for brazil favelas looking over world cu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4588" name="AutoShape 12" descr="Image result for brazil favelas looking over world cu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24589" name="Picture 13"/>
          <p:cNvPicPr>
            <a:picLocks noChangeAspect="1" noChangeArrowheads="1"/>
          </p:cNvPicPr>
          <p:nvPr/>
        </p:nvPicPr>
        <p:blipFill>
          <a:blip r:embed="rId2" cstate="print"/>
          <a:srcRect/>
          <a:stretch>
            <a:fillRect/>
          </a:stretch>
        </p:blipFill>
        <p:spPr bwMode="auto">
          <a:xfrm>
            <a:off x="683568" y="836712"/>
            <a:ext cx="7681092" cy="5256584"/>
          </a:xfrm>
          <a:prstGeom prst="rect">
            <a:avLst/>
          </a:prstGeom>
          <a:noFill/>
          <a:ln w="9525">
            <a:noFill/>
            <a:miter lim="800000"/>
            <a:headEnd/>
            <a:tailEnd/>
          </a:ln>
        </p:spPr>
      </p:pic>
    </p:spTree>
    <p:extLst>
      <p:ext uri="{BB962C8B-B14F-4D97-AF65-F5344CB8AC3E}">
        <p14:creationId xmlns:p14="http://schemas.microsoft.com/office/powerpoint/2010/main" val="37729131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err="1" smtClean="0"/>
              <a:t>Kibera</a:t>
            </a:r>
            <a:endParaRPr lang="en-GB" dirty="0"/>
          </a:p>
        </p:txBody>
      </p:sp>
      <p:sp>
        <p:nvSpPr>
          <p:cNvPr id="3" name="Content Placeholder 2"/>
          <p:cNvSpPr>
            <a:spLocks noGrp="1"/>
          </p:cNvSpPr>
          <p:nvPr>
            <p:ph idx="1"/>
          </p:nvPr>
        </p:nvSpPr>
        <p:spPr>
          <a:xfrm>
            <a:off x="457200" y="1600206"/>
            <a:ext cx="8229600" cy="2044817"/>
          </a:xfrm>
          <a:solidFill>
            <a:schemeClr val="bg1"/>
          </a:solidFill>
          <a:ln>
            <a:solidFill>
              <a:schemeClr val="tx1"/>
            </a:solidFill>
          </a:ln>
        </p:spPr>
        <p:txBody>
          <a:bodyPr/>
          <a:lstStyle/>
          <a:p>
            <a:r>
              <a:rPr lang="en-GB" dirty="0" smtClean="0"/>
              <a:t>Life expectancy in </a:t>
            </a:r>
            <a:r>
              <a:rPr lang="en-GB" dirty="0" err="1" smtClean="0"/>
              <a:t>Kibera</a:t>
            </a:r>
            <a:r>
              <a:rPr lang="en-GB" dirty="0" smtClean="0"/>
              <a:t> slums is </a:t>
            </a:r>
            <a:r>
              <a:rPr lang="en-GB" b="1" dirty="0" smtClean="0"/>
              <a:t>30 years</a:t>
            </a:r>
            <a:r>
              <a:rPr lang="en-GB" dirty="0" smtClean="0"/>
              <a:t> of age, compared to </a:t>
            </a:r>
            <a:r>
              <a:rPr lang="en-GB" b="1" dirty="0" smtClean="0"/>
              <a:t>50 years</a:t>
            </a:r>
            <a:r>
              <a:rPr lang="en-GB" dirty="0" smtClean="0"/>
              <a:t> of age in the remainder of Kenya.</a:t>
            </a:r>
          </a:p>
          <a:p>
            <a:pPr>
              <a:buNone/>
            </a:pPr>
            <a:endParaRPr lang="en-GB" dirty="0"/>
          </a:p>
        </p:txBody>
      </p:sp>
    </p:spTree>
    <p:extLst>
      <p:ext uri="{BB962C8B-B14F-4D97-AF65-F5344CB8AC3E}">
        <p14:creationId xmlns:p14="http://schemas.microsoft.com/office/powerpoint/2010/main" val="38089383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ChangeArrowheads="1"/>
          </p:cNvSpPr>
          <p:nvPr/>
        </p:nvSpPr>
        <p:spPr bwMode="auto">
          <a:xfrm>
            <a:off x="0" y="908720"/>
            <a:ext cx="9144000" cy="1143000"/>
          </a:xfrm>
          <a:prstGeom prst="rect">
            <a:avLst/>
          </a:prstGeom>
          <a:noFill/>
          <a:ln w="9525">
            <a:noFill/>
            <a:miter lim="800000"/>
            <a:headEnd/>
            <a:tailEnd/>
          </a:ln>
        </p:spPr>
        <p:txBody>
          <a:bodyPr anchor="ctr"/>
          <a:lstStyle/>
          <a:p>
            <a:pPr algn="ctr" eaLnBrk="1" hangingPunct="1"/>
            <a:r>
              <a:rPr lang="en-GB" sz="6600" dirty="0" smtClean="0">
                <a:solidFill>
                  <a:schemeClr val="tx2"/>
                </a:solidFill>
              </a:rPr>
              <a:t>Combined/Composite Indicators</a:t>
            </a:r>
            <a:endParaRPr lang="en-US" sz="6600" dirty="0">
              <a:solidFill>
                <a:schemeClr val="tx2"/>
              </a:solidFill>
            </a:endParaRPr>
          </a:p>
        </p:txBody>
      </p:sp>
      <p:sp>
        <p:nvSpPr>
          <p:cNvPr id="5123" name="AutoShape 5" descr="Image result for population"/>
          <p:cNvSpPr>
            <a:spLocks noChangeAspect="1" noChangeArrowheads="1"/>
          </p:cNvSpPr>
          <p:nvPr/>
        </p:nvSpPr>
        <p:spPr bwMode="auto">
          <a:xfrm>
            <a:off x="290513" y="-274638"/>
            <a:ext cx="304800" cy="304801"/>
          </a:xfrm>
          <a:prstGeom prst="rect">
            <a:avLst/>
          </a:prstGeom>
          <a:noFill/>
          <a:ln w="9525">
            <a:noFill/>
            <a:miter lim="800000"/>
            <a:headEnd/>
            <a:tailEnd/>
          </a:ln>
        </p:spPr>
        <p:txBody>
          <a:bodyPr/>
          <a:lstStyle/>
          <a:p>
            <a:endParaRPr lang="en-GB"/>
          </a:p>
        </p:txBody>
      </p:sp>
      <p:sp>
        <p:nvSpPr>
          <p:cNvPr id="10242" name="AutoShape 2" descr="Image result for population pyrami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44" name="AutoShape 4" descr="Image result for population pyrami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9458" name="AutoShape 2" descr="Image result for overpopul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9460" name="AutoShape 4" descr="Image result for overpopul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 name="AutoShape 2" descr="Image result for one child polic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25602" name="Picture 2" descr="Image result for hdi"/>
          <p:cNvPicPr>
            <a:picLocks noChangeAspect="1" noChangeArrowheads="1"/>
          </p:cNvPicPr>
          <p:nvPr/>
        </p:nvPicPr>
        <p:blipFill>
          <a:blip r:embed="rId2" cstate="print"/>
          <a:srcRect/>
          <a:stretch>
            <a:fillRect/>
          </a:stretch>
        </p:blipFill>
        <p:spPr bwMode="auto">
          <a:xfrm>
            <a:off x="611560" y="2564904"/>
            <a:ext cx="8117632" cy="3754405"/>
          </a:xfrm>
          <a:prstGeom prst="rect">
            <a:avLst/>
          </a:prstGeom>
          <a:noFill/>
        </p:spPr>
      </p:pic>
    </p:spTree>
    <p:extLst>
      <p:ext uri="{BB962C8B-B14F-4D97-AF65-F5344CB8AC3E}">
        <p14:creationId xmlns:p14="http://schemas.microsoft.com/office/powerpoint/2010/main" val="9005806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are they?</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They combine a number of different single indicators of development together to give a more valid picture of a countries development. </a:t>
            </a:r>
          </a:p>
          <a:p>
            <a:r>
              <a:rPr lang="en-GB" dirty="0" smtClean="0"/>
              <a:t>Should prevent the problems we discussed regarding single indicators.</a:t>
            </a:r>
            <a:endParaRPr lang="en-GB" dirty="0"/>
          </a:p>
        </p:txBody>
      </p:sp>
    </p:spTree>
    <p:extLst>
      <p:ext uri="{BB962C8B-B14F-4D97-AF65-F5344CB8AC3E}">
        <p14:creationId xmlns:p14="http://schemas.microsoft.com/office/powerpoint/2010/main" val="2007612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Physical Quality of Life Index</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Created in 1977.</a:t>
            </a:r>
          </a:p>
          <a:p>
            <a:r>
              <a:rPr lang="en-GB" dirty="0" smtClean="0"/>
              <a:t>3 social indicators = adult literacy (education),  life expectancy (health) and infant mortality (health) .</a:t>
            </a:r>
          </a:p>
          <a:p>
            <a:r>
              <a:rPr lang="en-GB" dirty="0" smtClean="0"/>
              <a:t>Rank between 1 – 100.</a:t>
            </a:r>
          </a:p>
          <a:p>
            <a:r>
              <a:rPr lang="en-GB" dirty="0" smtClean="0"/>
              <a:t>If you are 80+ you are developed.</a:t>
            </a:r>
            <a:endParaRPr lang="en-GB" dirty="0"/>
          </a:p>
        </p:txBody>
      </p:sp>
    </p:spTree>
    <p:extLst>
      <p:ext uri="{BB962C8B-B14F-4D97-AF65-F5344CB8AC3E}">
        <p14:creationId xmlns:p14="http://schemas.microsoft.com/office/powerpoint/2010/main" val="42482659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srcRect/>
          <a:stretch>
            <a:fillRect/>
          </a:stretch>
        </p:blipFill>
        <p:spPr bwMode="auto">
          <a:xfrm>
            <a:off x="0" y="620688"/>
            <a:ext cx="9229725" cy="2524125"/>
          </a:xfrm>
          <a:prstGeom prst="rect">
            <a:avLst/>
          </a:prstGeom>
          <a:noFill/>
          <a:ln w="9525">
            <a:noFill/>
            <a:miter lim="800000"/>
            <a:headEnd/>
            <a:tailEnd/>
          </a:ln>
        </p:spPr>
      </p:pic>
    </p:spTree>
    <p:extLst>
      <p:ext uri="{BB962C8B-B14F-4D97-AF65-F5344CB8AC3E}">
        <p14:creationId xmlns:p14="http://schemas.microsoft.com/office/powerpoint/2010/main" val="21010957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640960" cy="1498178"/>
          </a:xfrm>
          <a:solidFill>
            <a:schemeClr val="bg1"/>
          </a:solidFill>
          <a:ln>
            <a:solidFill>
              <a:schemeClr val="tx1"/>
            </a:solidFill>
          </a:ln>
        </p:spPr>
        <p:txBody>
          <a:bodyPr/>
          <a:lstStyle/>
          <a:p>
            <a:r>
              <a:rPr lang="en-US" sz="4800" dirty="0" smtClean="0">
                <a:solidFill>
                  <a:schemeClr val="tx1"/>
                </a:solidFill>
              </a:rPr>
              <a:t>The HDI (Human Development Index)</a:t>
            </a:r>
            <a:endParaRPr lang="en-US" sz="4800" dirty="0">
              <a:solidFill>
                <a:schemeClr val="tx1"/>
              </a:solidFill>
            </a:endParaRPr>
          </a:p>
        </p:txBody>
      </p:sp>
      <p:pic>
        <p:nvPicPr>
          <p:cNvPr id="1028" name="Picture 4" descr="Image result for hd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276872"/>
            <a:ext cx="8553235"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0794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Human Development Index (HDI)</a:t>
            </a:r>
            <a:endParaRPr lang="en-GB" dirty="0"/>
          </a:p>
        </p:txBody>
      </p:sp>
      <p:sp>
        <p:nvSpPr>
          <p:cNvPr id="4" name="Content Placeholder 3"/>
          <p:cNvSpPr>
            <a:spLocks noGrp="1"/>
          </p:cNvSpPr>
          <p:nvPr>
            <p:ph idx="1"/>
          </p:nvPr>
        </p:nvSpPr>
        <p:spPr>
          <a:xfrm>
            <a:off x="539552" y="1628800"/>
            <a:ext cx="8229600" cy="5040560"/>
          </a:xfrm>
          <a:solidFill>
            <a:schemeClr val="bg1"/>
          </a:solidFill>
          <a:ln>
            <a:solidFill>
              <a:schemeClr val="tx1"/>
            </a:solidFill>
          </a:ln>
        </p:spPr>
        <p:txBody>
          <a:bodyPr/>
          <a:lstStyle/>
          <a:p>
            <a:r>
              <a:rPr lang="en-GB" dirty="0" smtClean="0"/>
              <a:t>Developed in 1990s by the UN and updated in 2010.</a:t>
            </a:r>
          </a:p>
          <a:p>
            <a:r>
              <a:rPr lang="en-GB" dirty="0" smtClean="0"/>
              <a:t>5 components (social and economic):</a:t>
            </a:r>
          </a:p>
          <a:p>
            <a:pPr algn="ctr"/>
            <a:r>
              <a:rPr lang="en-GB" dirty="0" smtClean="0"/>
              <a:t>Health and longevity – life expectancy</a:t>
            </a:r>
          </a:p>
          <a:p>
            <a:pPr algn="ctr"/>
            <a:r>
              <a:rPr lang="en-GB" dirty="0" smtClean="0"/>
              <a:t>Knowledge and education – adult literacy, school enrolment.</a:t>
            </a:r>
          </a:p>
          <a:p>
            <a:pPr algn="ctr"/>
            <a:r>
              <a:rPr lang="en-GB" dirty="0" smtClean="0"/>
              <a:t>Standard of living – GNP, cost of living.</a:t>
            </a:r>
          </a:p>
          <a:p>
            <a:r>
              <a:rPr lang="en-GB" dirty="0" smtClean="0"/>
              <a:t>Ranking between 0 and 1 – 0.8+ = developed.</a:t>
            </a:r>
          </a:p>
          <a:p>
            <a:endParaRPr lang="en-GB" dirty="0"/>
          </a:p>
        </p:txBody>
      </p:sp>
    </p:spTree>
    <p:extLst>
      <p:ext uri="{BB962C8B-B14F-4D97-AF65-F5344CB8AC3E}">
        <p14:creationId xmlns:p14="http://schemas.microsoft.com/office/powerpoint/2010/main" val="326541794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404664"/>
            <a:ext cx="3528392" cy="1384995"/>
          </a:xfrm>
          <a:prstGeom prst="rect">
            <a:avLst/>
          </a:prstGeom>
          <a:solidFill>
            <a:schemeClr val="bg1"/>
          </a:solidFill>
          <a:ln>
            <a:solidFill>
              <a:schemeClr val="tx1"/>
            </a:solidFill>
          </a:ln>
        </p:spPr>
        <p:txBody>
          <a:bodyPr wrap="square" rtlCol="0">
            <a:spAutoFit/>
          </a:bodyPr>
          <a:lstStyle/>
          <a:p>
            <a:r>
              <a:rPr lang="en-GB" sz="2800" u="sng" dirty="0" smtClean="0"/>
              <a:t>Health</a:t>
            </a:r>
          </a:p>
          <a:p>
            <a:endParaRPr lang="en-GB" sz="2800" dirty="0"/>
          </a:p>
          <a:p>
            <a:r>
              <a:rPr lang="en-GB" sz="2800" dirty="0" smtClean="0"/>
              <a:t>Life Expectancy</a:t>
            </a:r>
            <a:endParaRPr lang="en-GB" sz="2800" dirty="0"/>
          </a:p>
        </p:txBody>
      </p:sp>
      <p:sp>
        <p:nvSpPr>
          <p:cNvPr id="5" name="TextBox 4"/>
          <p:cNvSpPr txBox="1"/>
          <p:nvPr/>
        </p:nvSpPr>
        <p:spPr>
          <a:xfrm>
            <a:off x="627981" y="2060848"/>
            <a:ext cx="3528392" cy="1815882"/>
          </a:xfrm>
          <a:prstGeom prst="rect">
            <a:avLst/>
          </a:prstGeom>
          <a:solidFill>
            <a:schemeClr val="bg1"/>
          </a:solidFill>
          <a:ln>
            <a:solidFill>
              <a:schemeClr val="tx1"/>
            </a:solidFill>
          </a:ln>
        </p:spPr>
        <p:txBody>
          <a:bodyPr wrap="square" rtlCol="0">
            <a:spAutoFit/>
          </a:bodyPr>
          <a:lstStyle/>
          <a:p>
            <a:r>
              <a:rPr lang="en-GB" sz="2800" u="sng" dirty="0" smtClean="0"/>
              <a:t>Knowledge</a:t>
            </a:r>
          </a:p>
          <a:p>
            <a:endParaRPr lang="en-GB" sz="2800" u="sng" dirty="0"/>
          </a:p>
          <a:p>
            <a:r>
              <a:rPr lang="en-GB" sz="2800" dirty="0" smtClean="0"/>
              <a:t>Literacy Rate</a:t>
            </a:r>
          </a:p>
          <a:p>
            <a:r>
              <a:rPr lang="en-GB" sz="2800" dirty="0" smtClean="0"/>
              <a:t>School Enrolment</a:t>
            </a:r>
            <a:endParaRPr lang="en-GB" sz="2800" dirty="0"/>
          </a:p>
        </p:txBody>
      </p:sp>
      <p:sp>
        <p:nvSpPr>
          <p:cNvPr id="6" name="TextBox 5"/>
          <p:cNvSpPr txBox="1"/>
          <p:nvPr/>
        </p:nvSpPr>
        <p:spPr>
          <a:xfrm>
            <a:off x="633736" y="4149080"/>
            <a:ext cx="3528392" cy="1815882"/>
          </a:xfrm>
          <a:prstGeom prst="rect">
            <a:avLst/>
          </a:prstGeom>
          <a:solidFill>
            <a:schemeClr val="bg1"/>
          </a:solidFill>
          <a:ln>
            <a:solidFill>
              <a:schemeClr val="tx1"/>
            </a:solidFill>
          </a:ln>
        </p:spPr>
        <p:txBody>
          <a:bodyPr wrap="square" rtlCol="0">
            <a:spAutoFit/>
          </a:bodyPr>
          <a:lstStyle/>
          <a:p>
            <a:r>
              <a:rPr lang="en-GB" sz="2800" u="sng" dirty="0" smtClean="0"/>
              <a:t>Standard of Living</a:t>
            </a:r>
          </a:p>
          <a:p>
            <a:endParaRPr lang="en-GB" sz="2800" u="sng" dirty="0"/>
          </a:p>
          <a:p>
            <a:r>
              <a:rPr lang="en-GB" sz="2800" dirty="0" smtClean="0"/>
              <a:t>GNP</a:t>
            </a:r>
          </a:p>
          <a:p>
            <a:r>
              <a:rPr lang="en-GB" sz="2800" dirty="0" smtClean="0"/>
              <a:t>Cost of Living</a:t>
            </a:r>
            <a:endParaRPr lang="en-GB" sz="2800" dirty="0"/>
          </a:p>
        </p:txBody>
      </p:sp>
      <p:sp>
        <p:nvSpPr>
          <p:cNvPr id="7" name="Plus 6"/>
          <p:cNvSpPr/>
          <p:nvPr/>
        </p:nvSpPr>
        <p:spPr bwMode="auto">
          <a:xfrm>
            <a:off x="2087724" y="1556792"/>
            <a:ext cx="576064" cy="703237"/>
          </a:xfrm>
          <a:prstGeom prst="mathPlus">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600" b="1" i="0" u="none" strike="noStrike" cap="none" normalizeH="0" baseline="0" smtClean="0">
              <a:ln>
                <a:noFill/>
              </a:ln>
              <a:solidFill>
                <a:schemeClr val="tx1"/>
              </a:solidFill>
              <a:effectLst/>
              <a:latin typeface="Comic Sans MS" panose="030F0702030302020204" pitchFamily="66" charset="0"/>
            </a:endParaRPr>
          </a:p>
        </p:txBody>
      </p:sp>
      <p:sp>
        <p:nvSpPr>
          <p:cNvPr id="8" name="Plus 7"/>
          <p:cNvSpPr/>
          <p:nvPr/>
        </p:nvSpPr>
        <p:spPr bwMode="auto">
          <a:xfrm>
            <a:off x="2240124" y="3645024"/>
            <a:ext cx="576064" cy="703237"/>
          </a:xfrm>
          <a:prstGeom prst="mathPlus">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600" b="1" i="0" u="none" strike="noStrike" cap="none" normalizeH="0" baseline="0" smtClean="0">
              <a:ln>
                <a:noFill/>
              </a:ln>
              <a:solidFill>
                <a:schemeClr val="tx1"/>
              </a:solidFill>
              <a:effectLst/>
              <a:latin typeface="Comic Sans MS" panose="030F0702030302020204" pitchFamily="66" charset="0"/>
            </a:endParaRPr>
          </a:p>
        </p:txBody>
      </p:sp>
      <p:sp>
        <p:nvSpPr>
          <p:cNvPr id="9" name="Equal 8"/>
          <p:cNvSpPr/>
          <p:nvPr/>
        </p:nvSpPr>
        <p:spPr bwMode="auto">
          <a:xfrm>
            <a:off x="4427984" y="2420888"/>
            <a:ext cx="1080120" cy="432048"/>
          </a:xfrm>
          <a:prstGeom prst="mathEqual">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600" b="1" i="0" u="none" strike="noStrike" cap="none" normalizeH="0" baseline="0" smtClean="0">
              <a:ln>
                <a:noFill/>
              </a:ln>
              <a:solidFill>
                <a:schemeClr val="tx1"/>
              </a:solidFill>
              <a:effectLst/>
              <a:latin typeface="Comic Sans MS" panose="030F0702030302020204" pitchFamily="66"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4894" y="4149080"/>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5472261" y="1728971"/>
            <a:ext cx="3528392" cy="1815882"/>
          </a:xfrm>
          <a:prstGeom prst="rect">
            <a:avLst/>
          </a:prstGeom>
          <a:solidFill>
            <a:schemeClr val="bg1"/>
          </a:solidFill>
          <a:ln>
            <a:solidFill>
              <a:schemeClr val="tx1"/>
            </a:solidFill>
          </a:ln>
        </p:spPr>
        <p:txBody>
          <a:bodyPr wrap="square" rtlCol="0">
            <a:spAutoFit/>
          </a:bodyPr>
          <a:lstStyle/>
          <a:p>
            <a:r>
              <a:rPr lang="en-GB" sz="2800" u="sng" dirty="0" smtClean="0"/>
              <a:t>Between 0 and 1.</a:t>
            </a:r>
          </a:p>
          <a:p>
            <a:endParaRPr lang="en-GB" sz="2800" u="sng" dirty="0"/>
          </a:p>
          <a:p>
            <a:r>
              <a:rPr lang="en-GB" sz="2800" dirty="0" smtClean="0"/>
              <a:t>0.8 or above = DEVELOPED!!</a:t>
            </a:r>
            <a:endParaRPr lang="en-GB" sz="2800" dirty="0"/>
          </a:p>
        </p:txBody>
      </p:sp>
    </p:spTree>
    <p:extLst>
      <p:ext uri="{BB962C8B-B14F-4D97-AF65-F5344CB8AC3E}">
        <p14:creationId xmlns:p14="http://schemas.microsoft.com/office/powerpoint/2010/main" val="1554687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3" y="271463"/>
            <a:ext cx="8943975" cy="631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99224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Kenya</a:t>
            </a:r>
            <a:endParaRPr lang="en-GB" dirty="0"/>
          </a:p>
        </p:txBody>
      </p:sp>
      <p:sp>
        <p:nvSpPr>
          <p:cNvPr id="6" name="Title 1"/>
          <p:cNvSpPr txBox="1">
            <a:spLocks/>
          </p:cNvSpPr>
          <p:nvPr/>
        </p:nvSpPr>
        <p:spPr bwMode="auto">
          <a:xfrm>
            <a:off x="3978774" y="1314898"/>
            <a:ext cx="5146737" cy="4896544"/>
          </a:xfrm>
          <a:prstGeom prst="rect">
            <a:avLst/>
          </a:prstGeom>
          <a:solidFill>
            <a:schemeClr val="bg1"/>
          </a:solid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GB" sz="8000" b="0" dirty="0" smtClean="0"/>
              <a:t>146</a:t>
            </a:r>
            <a:endParaRPr lang="en-GB" sz="8000" b="0" dirty="0"/>
          </a:p>
        </p:txBody>
      </p:sp>
      <p:sp>
        <p:nvSpPr>
          <p:cNvPr id="7" name="Title 1"/>
          <p:cNvSpPr txBox="1">
            <a:spLocks/>
          </p:cNvSpPr>
          <p:nvPr/>
        </p:nvSpPr>
        <p:spPr bwMode="auto">
          <a:xfrm>
            <a:off x="251521" y="1314898"/>
            <a:ext cx="2573368" cy="4896544"/>
          </a:xfrm>
          <a:prstGeom prst="rect">
            <a:avLst/>
          </a:prstGeom>
          <a:solidFill>
            <a:srgbClr val="00B050"/>
          </a:solid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GB" sz="8000" b="0" dirty="0" smtClean="0"/>
              <a:t>149</a:t>
            </a:r>
            <a:endParaRPr lang="en-GB" sz="8000" b="0" dirty="0"/>
          </a:p>
        </p:txBody>
      </p:sp>
    </p:spTree>
    <p:extLst>
      <p:ext uri="{BB962C8B-B14F-4D97-AF65-F5344CB8AC3E}">
        <p14:creationId xmlns:p14="http://schemas.microsoft.com/office/powerpoint/2010/main" val="1968173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Brazil</a:t>
            </a:r>
            <a:endParaRPr lang="en-GB" dirty="0"/>
          </a:p>
        </p:txBody>
      </p:sp>
      <p:sp>
        <p:nvSpPr>
          <p:cNvPr id="6" name="Title 1"/>
          <p:cNvSpPr txBox="1">
            <a:spLocks/>
          </p:cNvSpPr>
          <p:nvPr/>
        </p:nvSpPr>
        <p:spPr bwMode="auto">
          <a:xfrm>
            <a:off x="3923928" y="1340768"/>
            <a:ext cx="4806669" cy="4896544"/>
          </a:xfrm>
          <a:prstGeom prst="rect">
            <a:avLst/>
          </a:prstGeom>
          <a:solidFill>
            <a:schemeClr val="bg1"/>
          </a:solid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GB" sz="8000" b="0" dirty="0" smtClean="0"/>
              <a:t>79</a:t>
            </a:r>
            <a:endParaRPr lang="en-GB" sz="8000" b="0" dirty="0"/>
          </a:p>
        </p:txBody>
      </p:sp>
      <p:sp>
        <p:nvSpPr>
          <p:cNvPr id="4" name="Title 1"/>
          <p:cNvSpPr txBox="1">
            <a:spLocks/>
          </p:cNvSpPr>
          <p:nvPr/>
        </p:nvSpPr>
        <p:spPr bwMode="auto">
          <a:xfrm>
            <a:off x="251521" y="1314898"/>
            <a:ext cx="2573368" cy="4896544"/>
          </a:xfrm>
          <a:prstGeom prst="rect">
            <a:avLst/>
          </a:prstGeom>
          <a:solidFill>
            <a:srgbClr val="00B050"/>
          </a:solid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GB" sz="8000" b="0" dirty="0" smtClean="0"/>
              <a:t>81</a:t>
            </a:r>
            <a:endParaRPr lang="en-GB" sz="8000" b="0" dirty="0"/>
          </a:p>
        </p:txBody>
      </p:sp>
    </p:spTree>
    <p:extLst>
      <p:ext uri="{BB962C8B-B14F-4D97-AF65-F5344CB8AC3E}">
        <p14:creationId xmlns:p14="http://schemas.microsoft.com/office/powerpoint/2010/main" val="44805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UK</a:t>
            </a:r>
            <a:endParaRPr lang="en-GB" dirty="0"/>
          </a:p>
        </p:txBody>
      </p:sp>
      <p:sp>
        <p:nvSpPr>
          <p:cNvPr id="6" name="Title 1"/>
          <p:cNvSpPr txBox="1">
            <a:spLocks/>
          </p:cNvSpPr>
          <p:nvPr/>
        </p:nvSpPr>
        <p:spPr bwMode="auto">
          <a:xfrm>
            <a:off x="3851920" y="1340768"/>
            <a:ext cx="4858643" cy="4896544"/>
          </a:xfrm>
          <a:prstGeom prst="rect">
            <a:avLst/>
          </a:prstGeom>
          <a:solidFill>
            <a:schemeClr val="bg1"/>
          </a:solid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GB" sz="8000" b="0" dirty="0" smtClean="0"/>
              <a:t>16</a:t>
            </a:r>
            <a:endParaRPr lang="en-GB" sz="8000" b="0" dirty="0"/>
          </a:p>
        </p:txBody>
      </p:sp>
      <p:sp>
        <p:nvSpPr>
          <p:cNvPr id="5" name="Title 1"/>
          <p:cNvSpPr txBox="1">
            <a:spLocks/>
          </p:cNvSpPr>
          <p:nvPr/>
        </p:nvSpPr>
        <p:spPr bwMode="auto">
          <a:xfrm>
            <a:off x="251521" y="1314898"/>
            <a:ext cx="2573368" cy="4896544"/>
          </a:xfrm>
          <a:prstGeom prst="rect">
            <a:avLst/>
          </a:prstGeom>
          <a:solidFill>
            <a:srgbClr val="00B050"/>
          </a:solid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GB" sz="8000" b="0" dirty="0" smtClean="0"/>
              <a:t>25</a:t>
            </a:r>
            <a:endParaRPr lang="en-GB" sz="8000" b="0" dirty="0"/>
          </a:p>
        </p:txBody>
      </p:sp>
    </p:spTree>
    <p:extLst>
      <p:ext uri="{BB962C8B-B14F-4D97-AF65-F5344CB8AC3E}">
        <p14:creationId xmlns:p14="http://schemas.microsoft.com/office/powerpoint/2010/main" val="240081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UAE</a:t>
            </a:r>
            <a:endParaRPr lang="en-GB" dirty="0"/>
          </a:p>
        </p:txBody>
      </p:sp>
      <p:sp>
        <p:nvSpPr>
          <p:cNvPr id="6" name="Title 1"/>
          <p:cNvSpPr txBox="1">
            <a:spLocks/>
          </p:cNvSpPr>
          <p:nvPr/>
        </p:nvSpPr>
        <p:spPr bwMode="auto">
          <a:xfrm>
            <a:off x="4139953" y="1340768"/>
            <a:ext cx="4570610" cy="4896544"/>
          </a:xfrm>
          <a:prstGeom prst="rect">
            <a:avLst/>
          </a:prstGeom>
          <a:solidFill>
            <a:schemeClr val="bg1"/>
          </a:solid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GB" sz="8000" b="0" dirty="0" smtClean="0"/>
              <a:t>8</a:t>
            </a:r>
            <a:endParaRPr lang="en-GB" sz="8000" b="0" dirty="0"/>
          </a:p>
        </p:txBody>
      </p:sp>
      <p:sp>
        <p:nvSpPr>
          <p:cNvPr id="5" name="Title 1"/>
          <p:cNvSpPr txBox="1">
            <a:spLocks/>
          </p:cNvSpPr>
          <p:nvPr/>
        </p:nvSpPr>
        <p:spPr bwMode="auto">
          <a:xfrm>
            <a:off x="251521" y="1284413"/>
            <a:ext cx="2573368" cy="4896544"/>
          </a:xfrm>
          <a:prstGeom prst="rect">
            <a:avLst/>
          </a:prstGeom>
          <a:solidFill>
            <a:srgbClr val="00B050"/>
          </a:solid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GB" sz="8000" b="0" dirty="0" smtClean="0"/>
              <a:t>42</a:t>
            </a:r>
            <a:endParaRPr lang="en-GB" sz="8000" b="0" dirty="0"/>
          </a:p>
        </p:txBody>
      </p:sp>
    </p:spTree>
    <p:extLst>
      <p:ext uri="{BB962C8B-B14F-4D97-AF65-F5344CB8AC3E}">
        <p14:creationId xmlns:p14="http://schemas.microsoft.com/office/powerpoint/2010/main" val="2065274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9050"/>
            <a:ext cx="8712968" cy="681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04231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672"/>
            <a:ext cx="9144000" cy="6015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084669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0" y="404664"/>
            <a:ext cx="9142330" cy="267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 y="3284984"/>
            <a:ext cx="9145576" cy="298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31048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0688"/>
            <a:ext cx="9144000"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145443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7" y="692696"/>
            <a:ext cx="9145607" cy="5552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800247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32655"/>
            <a:ext cx="8280920" cy="6217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182040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facts…</a:t>
            </a:r>
            <a:endParaRPr lang="en-GB" dirty="0"/>
          </a:p>
        </p:txBody>
      </p:sp>
      <p:sp>
        <p:nvSpPr>
          <p:cNvPr id="3" name="Content Placeholder 2"/>
          <p:cNvSpPr>
            <a:spLocks noGrp="1"/>
          </p:cNvSpPr>
          <p:nvPr>
            <p:ph idx="1"/>
          </p:nvPr>
        </p:nvSpPr>
        <p:spPr/>
        <p:txBody>
          <a:bodyPr/>
          <a:lstStyle/>
          <a:p>
            <a:r>
              <a:rPr lang="en-GB" dirty="0"/>
              <a:t>Foreign </a:t>
            </a:r>
            <a:r>
              <a:rPr lang="en-GB" dirty="0" err="1"/>
              <a:t>laborers</a:t>
            </a:r>
            <a:r>
              <a:rPr lang="en-GB" dirty="0"/>
              <a:t> in Dubai often live in conditions described by Human Rights Watch as being "less than </a:t>
            </a:r>
            <a:r>
              <a:rPr lang="en-GB" dirty="0" smtClean="0"/>
              <a:t>humane“</a:t>
            </a:r>
          </a:p>
          <a:p>
            <a:r>
              <a:rPr lang="en-GB" dirty="0">
                <a:hlinkClick r:id="rId2"/>
              </a:rPr>
              <a:t>https://thecoverage.my/opinion/list/24-shocking-photos-of-dubais-horrible-labour-camps</a:t>
            </a:r>
            <a:r>
              <a:rPr lang="en-GB" dirty="0" smtClean="0">
                <a:hlinkClick r:id="rId2"/>
              </a:rPr>
              <a:t>/</a:t>
            </a:r>
            <a:endParaRPr lang="en-GB" dirty="0" smtClean="0"/>
          </a:p>
          <a:p>
            <a:r>
              <a:rPr lang="en-GB" dirty="0"/>
              <a:t>https://www.youtube.com/watch?v=ijnrMYFxcQw</a:t>
            </a:r>
          </a:p>
        </p:txBody>
      </p:sp>
    </p:spTree>
    <p:extLst>
      <p:ext uri="{BB962C8B-B14F-4D97-AF65-F5344CB8AC3E}">
        <p14:creationId xmlns:p14="http://schemas.microsoft.com/office/powerpoint/2010/main" val="299914235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Womens</a:t>
            </a:r>
            <a:r>
              <a:rPr lang="en-GB" dirty="0" smtClean="0"/>
              <a:t> Rights</a:t>
            </a:r>
            <a:endParaRPr lang="en-GB" dirty="0"/>
          </a:p>
        </p:txBody>
      </p:sp>
      <p:sp>
        <p:nvSpPr>
          <p:cNvPr id="3" name="Content Placeholder 2"/>
          <p:cNvSpPr>
            <a:spLocks noGrp="1"/>
          </p:cNvSpPr>
          <p:nvPr>
            <p:ph idx="1"/>
          </p:nvPr>
        </p:nvSpPr>
        <p:spPr/>
        <p:txBody>
          <a:bodyPr/>
          <a:lstStyle/>
          <a:p>
            <a:r>
              <a:rPr lang="en-GB" dirty="0"/>
              <a:t>In 2006, less than 20% of Emirati women were part of the national </a:t>
            </a:r>
            <a:r>
              <a:rPr lang="en-GB" dirty="0" err="1"/>
              <a:t>labor</a:t>
            </a:r>
            <a:r>
              <a:rPr lang="en-GB" dirty="0"/>
              <a:t> </a:t>
            </a:r>
            <a:r>
              <a:rPr lang="en-GB" dirty="0" smtClean="0"/>
              <a:t>force.</a:t>
            </a:r>
          </a:p>
          <a:p>
            <a:r>
              <a:rPr lang="en-GB" dirty="0" smtClean="0"/>
              <a:t>80</a:t>
            </a:r>
            <a:r>
              <a:rPr lang="en-GB" dirty="0"/>
              <a:t>% of women in UAE are classified as </a:t>
            </a:r>
            <a:r>
              <a:rPr lang="en-GB" dirty="0" smtClean="0"/>
              <a:t>household workers (maids).</a:t>
            </a:r>
          </a:p>
          <a:p>
            <a:pPr marL="0" indent="0">
              <a:buNone/>
            </a:pPr>
            <a:endParaRPr lang="en-GB" dirty="0"/>
          </a:p>
        </p:txBody>
      </p:sp>
    </p:spTree>
    <p:extLst>
      <p:ext uri="{BB962C8B-B14F-4D97-AF65-F5344CB8AC3E}">
        <p14:creationId xmlns:p14="http://schemas.microsoft.com/office/powerpoint/2010/main" val="174665247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LGBT Rights</a:t>
            </a:r>
            <a:endParaRPr lang="en-GB" dirty="0"/>
          </a:p>
        </p:txBody>
      </p:sp>
      <p:sp>
        <p:nvSpPr>
          <p:cNvPr id="3" name="Content Placeholder 2"/>
          <p:cNvSpPr>
            <a:spLocks noGrp="1"/>
          </p:cNvSpPr>
          <p:nvPr>
            <p:ph idx="1"/>
          </p:nvPr>
        </p:nvSpPr>
        <p:spPr/>
        <p:txBody>
          <a:bodyPr/>
          <a:lstStyle/>
          <a:p>
            <a:r>
              <a:rPr lang="en-GB" dirty="0"/>
              <a:t>In keeping with traditional Islamic morality, both Federal and Emirate law prohibit homosexuality and cross-dressing with punishment ranging from long prison sentences, deportation, for foreigners, and the death penalty</a:t>
            </a:r>
          </a:p>
        </p:txBody>
      </p:sp>
    </p:spTree>
    <p:extLst>
      <p:ext uri="{BB962C8B-B14F-4D97-AF65-F5344CB8AC3E}">
        <p14:creationId xmlns:p14="http://schemas.microsoft.com/office/powerpoint/2010/main" val="371391184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5342" y="4509120"/>
            <a:ext cx="9036496" cy="2185214"/>
          </a:xfrm>
          <a:prstGeom prst="rect">
            <a:avLst/>
          </a:prstGeom>
          <a:solidFill>
            <a:schemeClr val="bg1"/>
          </a:solidFill>
          <a:ln>
            <a:solidFill>
              <a:schemeClr val="tx1"/>
            </a:solidFill>
          </a:ln>
        </p:spPr>
        <p:txBody>
          <a:bodyPr wrap="square" rtlCol="0">
            <a:spAutoFit/>
          </a:bodyPr>
          <a:lstStyle/>
          <a:p>
            <a:r>
              <a:rPr lang="en-GB" sz="2000" u="sng" dirty="0" smtClean="0">
                <a:effectLst>
                  <a:outerShdw blurRad="38100" dist="38100" dir="2700000" algn="tl">
                    <a:srgbClr val="000000">
                      <a:alpha val="43137"/>
                    </a:srgbClr>
                  </a:outerShdw>
                </a:effectLst>
              </a:rPr>
              <a:t>Tasks</a:t>
            </a:r>
          </a:p>
          <a:p>
            <a:pPr marL="342900" indent="-342900">
              <a:buFont typeface="+mj-lt"/>
              <a:buAutoNum type="arabicPeriod"/>
            </a:pPr>
            <a:r>
              <a:rPr lang="en-GB" sz="2000" b="0" dirty="0" smtClean="0">
                <a:effectLst>
                  <a:outerShdw blurRad="38100" dist="38100" dir="2700000" algn="tl">
                    <a:srgbClr val="000000">
                      <a:alpha val="43137"/>
                    </a:srgbClr>
                  </a:outerShdw>
                </a:effectLst>
              </a:rPr>
              <a:t>Rank the countries in order from most developed to least developed.</a:t>
            </a:r>
          </a:p>
          <a:p>
            <a:pPr marL="342900" indent="-342900">
              <a:buFont typeface="+mj-lt"/>
              <a:buAutoNum type="arabicPeriod"/>
            </a:pPr>
            <a:r>
              <a:rPr lang="en-GB" sz="2000" b="0" dirty="0" smtClean="0">
                <a:effectLst>
                  <a:outerShdw blurRad="38100" dist="38100" dir="2700000" algn="tl">
                    <a:srgbClr val="000000">
                      <a:alpha val="43137"/>
                    </a:srgbClr>
                  </a:outerShdw>
                </a:effectLst>
              </a:rPr>
              <a:t>Collect a blank map and plot them on your map (make sure to have a key for Very High, High, Medium and Low.</a:t>
            </a:r>
          </a:p>
          <a:p>
            <a:pPr marL="342900" indent="-342900">
              <a:buFont typeface="+mj-lt"/>
              <a:buAutoNum type="arabicPeriod"/>
            </a:pPr>
            <a:r>
              <a:rPr lang="en-GB" sz="2000" b="0" dirty="0" smtClean="0">
                <a:effectLst>
                  <a:outerShdw blurRad="38100" dist="38100" dir="2700000" algn="tl">
                    <a:srgbClr val="000000">
                      <a:alpha val="43137"/>
                    </a:srgbClr>
                  </a:outerShdw>
                </a:effectLst>
              </a:rPr>
              <a:t>Research 15 more countries to add onto the map. </a:t>
            </a:r>
            <a:endParaRPr lang="en-GB" sz="2000" b="0" dirty="0" smtClean="0"/>
          </a:p>
          <a:p>
            <a:endParaRPr lang="en-GB" sz="1800" u="sng" dirty="0" smtClean="0">
              <a:effectLst>
                <a:outerShdw blurRad="38100" dist="38100" dir="2700000" algn="tl">
                  <a:srgbClr val="000000">
                    <a:alpha val="43137"/>
                  </a:srgbClr>
                </a:outerShdw>
              </a:effectLst>
            </a:endParaRPr>
          </a:p>
          <a:p>
            <a:endParaRPr lang="en-GB" sz="1800" u="sng" dirty="0">
              <a:effectLst>
                <a:outerShdw blurRad="38100" dist="38100" dir="2700000" algn="tl">
                  <a:srgbClr val="000000">
                    <a:alpha val="43137"/>
                  </a:srgbClr>
                </a:outerShdw>
              </a:effectLst>
            </a:endParaRPr>
          </a:p>
        </p:txBody>
      </p:sp>
      <p:pic>
        <p:nvPicPr>
          <p:cNvPr id="2" name="Picture 1"/>
          <p:cNvPicPr>
            <a:picLocks noChangeAspect="1"/>
          </p:cNvPicPr>
          <p:nvPr/>
        </p:nvPicPr>
        <p:blipFill>
          <a:blip r:embed="rId2"/>
          <a:stretch>
            <a:fillRect/>
          </a:stretch>
        </p:blipFill>
        <p:spPr>
          <a:xfrm>
            <a:off x="-27353" y="120404"/>
            <a:ext cx="9321887" cy="4244606"/>
          </a:xfrm>
          <a:prstGeom prst="rect">
            <a:avLst/>
          </a:prstGeom>
        </p:spPr>
      </p:pic>
    </p:spTree>
    <p:extLst>
      <p:ext uri="{BB962C8B-B14F-4D97-AF65-F5344CB8AC3E}">
        <p14:creationId xmlns:p14="http://schemas.microsoft.com/office/powerpoint/2010/main" val="252994968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577" y="188640"/>
            <a:ext cx="8229600" cy="1008112"/>
          </a:xfrm>
          <a:solidFill>
            <a:schemeClr val="bg1"/>
          </a:solidFill>
          <a:ln>
            <a:solidFill>
              <a:schemeClr val="tx1"/>
            </a:solidFill>
          </a:ln>
        </p:spPr>
        <p:txBody>
          <a:bodyPr/>
          <a:lstStyle/>
          <a:p>
            <a:r>
              <a:rPr lang="en-GB" sz="3600" dirty="0" smtClean="0"/>
              <a:t>Why are combined indicators better than single indicators of development?</a:t>
            </a:r>
            <a:endParaRPr lang="en-GB" sz="3600" dirty="0"/>
          </a:p>
        </p:txBody>
      </p:sp>
      <p:sp>
        <p:nvSpPr>
          <p:cNvPr id="3" name="Content Placeholder 2"/>
          <p:cNvSpPr>
            <a:spLocks noGrp="1"/>
          </p:cNvSpPr>
          <p:nvPr>
            <p:ph idx="1"/>
          </p:nvPr>
        </p:nvSpPr>
        <p:spPr>
          <a:xfrm>
            <a:off x="467544" y="1484784"/>
            <a:ext cx="8229600" cy="4923928"/>
          </a:xfrm>
          <a:solidFill>
            <a:schemeClr val="bg1"/>
          </a:solidFill>
          <a:ln>
            <a:solidFill>
              <a:schemeClr val="tx1"/>
            </a:solidFill>
          </a:ln>
        </p:spPr>
        <p:txBody>
          <a:bodyPr/>
          <a:lstStyle/>
          <a:p>
            <a:r>
              <a:rPr lang="en-GB" dirty="0" smtClean="0"/>
              <a:t>Don’t just rely on one indicator – doesn’t hide inequalities.</a:t>
            </a:r>
          </a:p>
          <a:p>
            <a:r>
              <a:rPr lang="en-GB" dirty="0" smtClean="0"/>
              <a:t>HDI – range of social and economic.</a:t>
            </a:r>
          </a:p>
          <a:p>
            <a:r>
              <a:rPr lang="en-GB" dirty="0" smtClean="0"/>
              <a:t>Gives a score – easy to understand who is developed/who isn’t and to compare countries.</a:t>
            </a:r>
          </a:p>
          <a:p>
            <a:r>
              <a:rPr lang="en-GB" dirty="0" smtClean="0"/>
              <a:t>Modern and up to date – takes into account what is important in modern world in terms of development.</a:t>
            </a:r>
            <a:endParaRPr lang="en-GB" dirty="0"/>
          </a:p>
        </p:txBody>
      </p:sp>
    </p:spTree>
    <p:extLst>
      <p:ext uri="{BB962C8B-B14F-4D97-AF65-F5344CB8AC3E}">
        <p14:creationId xmlns:p14="http://schemas.microsoft.com/office/powerpoint/2010/main" val="114677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2000"/>
                                        <p:tgtEl>
                                          <p:spTgt spid="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1" nodeType="clickEffect">
                                  <p:stCondLst>
                                    <p:cond delay="0"/>
                                  </p:stCondLst>
                                  <p:childTnLst>
                                    <p:set>
                                      <p:cBhvr>
                                        <p:cTn id="23" dur="1" fill="hold">
                                          <p:stCondLst>
                                            <p:cond delay="0"/>
                                          </p:stCondLst>
                                        </p:cTn>
                                        <p:tgtEl>
                                          <p:spTgt spid="3">
                                            <p:bg/>
                                          </p:spTgt>
                                        </p:tgtEl>
                                        <p:attrNameLst>
                                          <p:attrName>style.visibility</p:attrName>
                                        </p:attrNameLst>
                                      </p:cBhvr>
                                      <p:to>
                                        <p:strVal val="visible"/>
                                      </p:to>
                                    </p:set>
                                    <p:animEffect transition="in" filter="box(in)">
                                      <p:cBhvr>
                                        <p:cTn id="24" dur="500"/>
                                        <p:tgtEl>
                                          <p:spTgt spid="3">
                                            <p:bg/>
                                          </p:spTgt>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1"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box(in)">
                                      <p:cBhvr>
                                        <p:cTn id="29" dur="500"/>
                                        <p:tgtEl>
                                          <p:spTgt spid="3">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1"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box(in)">
                                      <p:cBhvr>
                                        <p:cTn id="34" dur="5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1"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box(in)">
                                      <p:cBhvr>
                                        <p:cTn id="39" dur="500"/>
                                        <p:tgtEl>
                                          <p:spTgt spid="3">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16" fill="hold" grpId="1" nodeType="clickEffect">
                                  <p:stCondLst>
                                    <p:cond delay="0"/>
                                  </p:stCondLst>
                                  <p:childTnLst>
                                    <p:set>
                                      <p:cBhvr>
                                        <p:cTn id="43" dur="1" fill="hold">
                                          <p:stCondLst>
                                            <p:cond delay="0"/>
                                          </p:stCondLst>
                                        </p:cTn>
                                        <p:tgtEl>
                                          <p:spTgt spid="3">
                                            <p:txEl>
                                              <p:pRg st="3" end="3"/>
                                            </p:txEl>
                                          </p:spTgt>
                                        </p:tgtEl>
                                        <p:attrNameLst>
                                          <p:attrName>style.visibility</p:attrName>
                                        </p:attrNameLst>
                                      </p:cBhvr>
                                      <p:to>
                                        <p:strVal val="visible"/>
                                      </p:to>
                                    </p:set>
                                    <p:animEffect transition="in" filter="box(in)">
                                      <p:cBhvr>
                                        <p:cTn id="4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3" grpId="1" build="p"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306539"/>
            <a:ext cx="9174455" cy="6126163"/>
          </a:xfrm>
          <a:prstGeom prst="rect">
            <a:avLst/>
          </a:prstGeom>
        </p:spPr>
      </p:pic>
      <p:sp>
        <p:nvSpPr>
          <p:cNvPr id="5" name="TextBox 4"/>
          <p:cNvSpPr txBox="1"/>
          <p:nvPr/>
        </p:nvSpPr>
        <p:spPr>
          <a:xfrm>
            <a:off x="8686800" y="5701186"/>
            <a:ext cx="457200" cy="646331"/>
          </a:xfrm>
          <a:prstGeom prst="rect">
            <a:avLst/>
          </a:prstGeom>
          <a:solidFill>
            <a:schemeClr val="bg1"/>
          </a:solidFill>
          <a:ln>
            <a:solidFill>
              <a:schemeClr val="tx1"/>
            </a:solidFill>
          </a:ln>
        </p:spPr>
        <p:txBody>
          <a:bodyPr wrap="square" rtlCol="0">
            <a:spAutoFit/>
          </a:bodyPr>
          <a:lstStyle/>
          <a:p>
            <a:r>
              <a:rPr lang="en-GB" dirty="0"/>
              <a:t>5</a:t>
            </a:r>
          </a:p>
        </p:txBody>
      </p:sp>
    </p:spTree>
    <p:extLst>
      <p:ext uri="{BB962C8B-B14F-4D97-AF65-F5344CB8AC3E}">
        <p14:creationId xmlns:p14="http://schemas.microsoft.com/office/powerpoint/2010/main" val="287259958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2"/>
          <a:stretch>
            <a:fillRect/>
          </a:stretch>
        </p:blipFill>
        <p:spPr>
          <a:xfrm>
            <a:off x="-16055" y="1620982"/>
            <a:ext cx="9300158" cy="3248178"/>
          </a:xfrm>
          <a:prstGeom prst="rect">
            <a:avLst/>
          </a:prstGeom>
        </p:spPr>
      </p:pic>
      <p:sp>
        <p:nvSpPr>
          <p:cNvPr id="5" name="Content Placeholder 4"/>
          <p:cNvSpPr txBox="1">
            <a:spLocks noGrp="1"/>
          </p:cNvSpPr>
          <p:nvPr>
            <p:ph idx="1"/>
          </p:nvPr>
        </p:nvSpPr>
        <p:spPr>
          <a:xfrm>
            <a:off x="3779912" y="2348880"/>
            <a:ext cx="370384" cy="338554"/>
          </a:xfrm>
          <a:prstGeom prst="rect">
            <a:avLst/>
          </a:prstGeom>
          <a:solidFill>
            <a:schemeClr val="bg1"/>
          </a:solidFill>
          <a:ln>
            <a:solidFill>
              <a:schemeClr val="tx1"/>
            </a:solidFill>
          </a:ln>
        </p:spPr>
        <p:txBody>
          <a:bodyPr wrap="square" rtlCol="0">
            <a:spAutoFit/>
          </a:bodyPr>
          <a:lstStyle/>
          <a:p>
            <a:pPr marL="0" indent="0">
              <a:buNone/>
            </a:pPr>
            <a:r>
              <a:rPr lang="en-GB" sz="1600" dirty="0"/>
              <a:t>5</a:t>
            </a:r>
          </a:p>
        </p:txBody>
      </p:sp>
    </p:spTree>
    <p:extLst>
      <p:ext uri="{BB962C8B-B14F-4D97-AF65-F5344CB8AC3E}">
        <p14:creationId xmlns:p14="http://schemas.microsoft.com/office/powerpoint/2010/main" val="54505235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2183</TotalTime>
  <Words>1756</Words>
  <Application>Microsoft Office PowerPoint</Application>
  <PresentationFormat>On-screen Show (4:3)</PresentationFormat>
  <Paragraphs>204</Paragraphs>
  <Slides>62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62</vt:i4>
      </vt:variant>
    </vt:vector>
  </HeadingPairs>
  <TitlesOfParts>
    <vt:vector size="67" baseType="lpstr">
      <vt:lpstr>MS PGothic</vt:lpstr>
      <vt:lpstr>Arial</vt:lpstr>
      <vt:lpstr>Calibri</vt:lpstr>
      <vt:lpstr>Comic Sans MS</vt:lpstr>
      <vt:lpstr>Default Design</vt:lpstr>
      <vt:lpstr>DEVELOPMENT IS MORE THAN JUST MONEY!</vt:lpstr>
      <vt:lpstr>PowerPoint Presentation</vt:lpstr>
      <vt:lpstr>Washing Machine and Development?</vt:lpstr>
      <vt:lpstr>Welcome Back!</vt:lpstr>
      <vt:lpstr>Reminder – Assignment!</vt:lpstr>
      <vt:lpstr>Learning Scale</vt:lpstr>
      <vt:lpstr>PowerPoint Presentation</vt:lpstr>
      <vt:lpstr>Teenage Affluenza</vt:lpstr>
      <vt:lpstr>Measuring Development</vt:lpstr>
      <vt:lpstr>Learning Intentions</vt:lpstr>
      <vt:lpstr>Development Indicators</vt:lpstr>
      <vt:lpstr>PowerPoint Presentation</vt:lpstr>
      <vt:lpstr>PowerPoint Presentation</vt:lpstr>
      <vt:lpstr>Gross Domestic Product (GDP)</vt:lpstr>
      <vt:lpstr>Gross National Product (GNP)</vt:lpstr>
      <vt:lpstr>Why are most measured as an average/per capita?</vt:lpstr>
      <vt:lpstr>PowerPoint Presentation</vt:lpstr>
      <vt:lpstr>Indicators to sort…</vt:lpstr>
      <vt:lpstr>Indicator Examples</vt:lpstr>
      <vt:lpstr>FILL IN TABLE TOGETHER – SOCIAL AND ECONOMIC</vt:lpstr>
      <vt:lpstr>How do indicators explain development? </vt:lpstr>
      <vt:lpstr>Number of Fortnite Players per country</vt:lpstr>
      <vt:lpstr>Number of mobile phones per capita…</vt:lpstr>
      <vt:lpstr>EXAM QUESTION</vt:lpstr>
      <vt:lpstr>PowerPoint Presentation</vt:lpstr>
      <vt:lpstr>PowerPoint Presentation</vt:lpstr>
      <vt:lpstr>Hans Rosling Video</vt:lpstr>
      <vt:lpstr>What are the issues with single indicators of development?</vt:lpstr>
      <vt:lpstr>Rank the countries in your jotter from most to least developed…</vt:lpstr>
      <vt:lpstr>Ranking Task</vt:lpstr>
      <vt:lpstr>The Issues with Single Indicators</vt:lpstr>
      <vt:lpstr>PowerPoint Presentation</vt:lpstr>
      <vt:lpstr>PowerPoint Presentation</vt:lpstr>
      <vt:lpstr>Women in Saudi Arabia are not allowed to....</vt:lpstr>
      <vt:lpstr>Brazil </vt:lpstr>
      <vt:lpstr>PowerPoint Presentation</vt:lpstr>
      <vt:lpstr>Kibera</vt:lpstr>
      <vt:lpstr>PowerPoint Presentation</vt:lpstr>
      <vt:lpstr>What are they?</vt:lpstr>
      <vt:lpstr>Physical Quality of Life Index</vt:lpstr>
      <vt:lpstr>PowerPoint Presentation</vt:lpstr>
      <vt:lpstr>The HDI (Human Development Index)</vt:lpstr>
      <vt:lpstr>Human Development Index (HDI)</vt:lpstr>
      <vt:lpstr>PowerPoint Presentation</vt:lpstr>
      <vt:lpstr>PowerPoint Presentation</vt:lpstr>
      <vt:lpstr>Kenya</vt:lpstr>
      <vt:lpstr>Brazil</vt:lpstr>
      <vt:lpstr>UK</vt:lpstr>
      <vt:lpstr>UAE</vt:lpstr>
      <vt:lpstr>PowerPoint Presentation</vt:lpstr>
      <vt:lpstr>PowerPoint Presentation</vt:lpstr>
      <vt:lpstr>PowerPoint Presentation</vt:lpstr>
      <vt:lpstr>PowerPoint Presentation</vt:lpstr>
      <vt:lpstr>PowerPoint Presentation</vt:lpstr>
      <vt:lpstr>PowerPoint Presentation</vt:lpstr>
      <vt:lpstr>Some facts…</vt:lpstr>
      <vt:lpstr>Womens Rights</vt:lpstr>
      <vt:lpstr>LGBT Rights</vt:lpstr>
      <vt:lpstr>PowerPoint Presentation</vt:lpstr>
      <vt:lpstr>Why are combined indicators better than single indicators of development?</vt:lpstr>
      <vt:lpstr>PowerPoint Presentation</vt:lpstr>
      <vt:lpstr>PowerPoint Presentation</vt:lpstr>
    </vt:vector>
  </TitlesOfParts>
  <Company>CEC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 Thomas of Aquins R C H S</dc:creator>
  <cp:lastModifiedBy>Liam Smith</cp:lastModifiedBy>
  <cp:revision>161</cp:revision>
  <cp:lastPrinted>2018-12-18T14:14:11Z</cp:lastPrinted>
  <dcterms:created xsi:type="dcterms:W3CDTF">2005-01-31T15:07:56Z</dcterms:created>
  <dcterms:modified xsi:type="dcterms:W3CDTF">2019-01-10T10:24:56Z</dcterms:modified>
</cp:coreProperties>
</file>