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1"/>
  </p:sldMasterIdLst>
  <p:notesMasterIdLst>
    <p:notesMasterId r:id="rId54"/>
  </p:notesMasterIdLst>
  <p:handoutMasterIdLst>
    <p:handoutMasterId r:id="rId55"/>
  </p:handoutMasterIdLst>
  <p:sldIdLst>
    <p:sldId id="621" r:id="rId2"/>
    <p:sldId id="622" r:id="rId3"/>
    <p:sldId id="654" r:id="rId4"/>
    <p:sldId id="623" r:id="rId5"/>
    <p:sldId id="655" r:id="rId6"/>
    <p:sldId id="579" r:id="rId7"/>
    <p:sldId id="615" r:id="rId8"/>
    <p:sldId id="616" r:id="rId9"/>
    <p:sldId id="617" r:id="rId10"/>
    <p:sldId id="618" r:id="rId11"/>
    <p:sldId id="665" r:id="rId12"/>
    <p:sldId id="619" r:id="rId13"/>
    <p:sldId id="656" r:id="rId14"/>
    <p:sldId id="657" r:id="rId15"/>
    <p:sldId id="620" r:id="rId16"/>
    <p:sldId id="624" r:id="rId17"/>
    <p:sldId id="625" r:id="rId18"/>
    <p:sldId id="626" r:id="rId19"/>
    <p:sldId id="627" r:id="rId20"/>
    <p:sldId id="651" r:id="rId21"/>
    <p:sldId id="628" r:id="rId22"/>
    <p:sldId id="629" r:id="rId23"/>
    <p:sldId id="630" r:id="rId24"/>
    <p:sldId id="631" r:id="rId25"/>
    <p:sldId id="633" r:id="rId26"/>
    <p:sldId id="658" r:id="rId27"/>
    <p:sldId id="667" r:id="rId28"/>
    <p:sldId id="666" r:id="rId29"/>
    <p:sldId id="652" r:id="rId30"/>
    <p:sldId id="634" r:id="rId31"/>
    <p:sldId id="636" r:id="rId32"/>
    <p:sldId id="653" r:id="rId33"/>
    <p:sldId id="637" r:id="rId34"/>
    <p:sldId id="638" r:id="rId35"/>
    <p:sldId id="639" r:id="rId36"/>
    <p:sldId id="640" r:id="rId37"/>
    <p:sldId id="641" r:id="rId38"/>
    <p:sldId id="642" r:id="rId39"/>
    <p:sldId id="659" r:id="rId40"/>
    <p:sldId id="660" r:id="rId41"/>
    <p:sldId id="661" r:id="rId42"/>
    <p:sldId id="662" r:id="rId43"/>
    <p:sldId id="663" r:id="rId44"/>
    <p:sldId id="664" r:id="rId45"/>
    <p:sldId id="643" r:id="rId46"/>
    <p:sldId id="644" r:id="rId47"/>
    <p:sldId id="645" r:id="rId48"/>
    <p:sldId id="646" r:id="rId49"/>
    <p:sldId id="647" r:id="rId50"/>
    <p:sldId id="648" r:id="rId51"/>
    <p:sldId id="649" r:id="rId52"/>
    <p:sldId id="650" r:id="rId53"/>
  </p:sldIdLst>
  <p:sldSz cx="9144000" cy="6858000" type="screen4x3"/>
  <p:notesSz cx="6805613" cy="9944100"/>
  <p:defaultTextStyle>
    <a:defPPr>
      <a:defRPr lang="en-US"/>
    </a:defPPr>
    <a:lvl1pPr algn="l" rtl="0" eaLnBrk="0" fontAlgn="base" hangingPunct="0">
      <a:spcBef>
        <a:spcPct val="0"/>
      </a:spcBef>
      <a:spcAft>
        <a:spcPct val="0"/>
      </a:spcAft>
      <a:defRPr sz="3600" b="1" kern="1200">
        <a:solidFill>
          <a:schemeClr val="tx1"/>
        </a:solidFill>
        <a:latin typeface="Comic Sans MS" pitchFamily="66" charset="0"/>
        <a:ea typeface="MS PGothic" pitchFamily="34" charset="-128"/>
        <a:cs typeface="+mn-cs"/>
      </a:defRPr>
    </a:lvl1pPr>
    <a:lvl2pPr marL="457200" algn="l" rtl="0" eaLnBrk="0" fontAlgn="base" hangingPunct="0">
      <a:spcBef>
        <a:spcPct val="0"/>
      </a:spcBef>
      <a:spcAft>
        <a:spcPct val="0"/>
      </a:spcAft>
      <a:defRPr sz="3600" b="1" kern="1200">
        <a:solidFill>
          <a:schemeClr val="tx1"/>
        </a:solidFill>
        <a:latin typeface="Comic Sans MS" pitchFamily="66" charset="0"/>
        <a:ea typeface="MS PGothic" pitchFamily="34" charset="-128"/>
        <a:cs typeface="+mn-cs"/>
      </a:defRPr>
    </a:lvl2pPr>
    <a:lvl3pPr marL="914400" algn="l" rtl="0" eaLnBrk="0" fontAlgn="base" hangingPunct="0">
      <a:spcBef>
        <a:spcPct val="0"/>
      </a:spcBef>
      <a:spcAft>
        <a:spcPct val="0"/>
      </a:spcAft>
      <a:defRPr sz="3600" b="1" kern="1200">
        <a:solidFill>
          <a:schemeClr val="tx1"/>
        </a:solidFill>
        <a:latin typeface="Comic Sans MS" pitchFamily="66" charset="0"/>
        <a:ea typeface="MS PGothic" pitchFamily="34" charset="-128"/>
        <a:cs typeface="+mn-cs"/>
      </a:defRPr>
    </a:lvl3pPr>
    <a:lvl4pPr marL="1371600" algn="l" rtl="0" eaLnBrk="0" fontAlgn="base" hangingPunct="0">
      <a:spcBef>
        <a:spcPct val="0"/>
      </a:spcBef>
      <a:spcAft>
        <a:spcPct val="0"/>
      </a:spcAft>
      <a:defRPr sz="3600" b="1" kern="1200">
        <a:solidFill>
          <a:schemeClr val="tx1"/>
        </a:solidFill>
        <a:latin typeface="Comic Sans MS" pitchFamily="66" charset="0"/>
        <a:ea typeface="MS PGothic" pitchFamily="34" charset="-128"/>
        <a:cs typeface="+mn-cs"/>
      </a:defRPr>
    </a:lvl4pPr>
    <a:lvl5pPr marL="1828800" algn="l" rtl="0" eaLnBrk="0" fontAlgn="base" hangingPunct="0">
      <a:spcBef>
        <a:spcPct val="0"/>
      </a:spcBef>
      <a:spcAft>
        <a:spcPct val="0"/>
      </a:spcAft>
      <a:defRPr sz="3600" b="1" kern="1200">
        <a:solidFill>
          <a:schemeClr val="tx1"/>
        </a:solidFill>
        <a:latin typeface="Comic Sans MS" pitchFamily="66" charset="0"/>
        <a:ea typeface="MS PGothic" pitchFamily="34" charset="-128"/>
        <a:cs typeface="+mn-cs"/>
      </a:defRPr>
    </a:lvl5pPr>
    <a:lvl6pPr marL="2286000" algn="l" defTabSz="914400" rtl="0" eaLnBrk="1" latinLnBrk="0" hangingPunct="1">
      <a:defRPr sz="3600" b="1" kern="1200">
        <a:solidFill>
          <a:schemeClr val="tx1"/>
        </a:solidFill>
        <a:latin typeface="Comic Sans MS" pitchFamily="66" charset="0"/>
        <a:ea typeface="MS PGothic" pitchFamily="34" charset="-128"/>
        <a:cs typeface="+mn-cs"/>
      </a:defRPr>
    </a:lvl6pPr>
    <a:lvl7pPr marL="2743200" algn="l" defTabSz="914400" rtl="0" eaLnBrk="1" latinLnBrk="0" hangingPunct="1">
      <a:defRPr sz="3600" b="1" kern="1200">
        <a:solidFill>
          <a:schemeClr val="tx1"/>
        </a:solidFill>
        <a:latin typeface="Comic Sans MS" pitchFamily="66" charset="0"/>
        <a:ea typeface="MS PGothic" pitchFamily="34" charset="-128"/>
        <a:cs typeface="+mn-cs"/>
      </a:defRPr>
    </a:lvl7pPr>
    <a:lvl8pPr marL="3200400" algn="l" defTabSz="914400" rtl="0" eaLnBrk="1" latinLnBrk="0" hangingPunct="1">
      <a:defRPr sz="3600" b="1" kern="1200">
        <a:solidFill>
          <a:schemeClr val="tx1"/>
        </a:solidFill>
        <a:latin typeface="Comic Sans MS" pitchFamily="66" charset="0"/>
        <a:ea typeface="MS PGothic" pitchFamily="34" charset="-128"/>
        <a:cs typeface="+mn-cs"/>
      </a:defRPr>
    </a:lvl8pPr>
    <a:lvl9pPr marL="3657600" algn="l" defTabSz="914400" rtl="0" eaLnBrk="1" latinLnBrk="0" hangingPunct="1">
      <a:defRPr sz="3600" b="1" kern="1200">
        <a:solidFill>
          <a:schemeClr val="tx1"/>
        </a:solidFill>
        <a:latin typeface="Comic Sans MS" pitchFamily="66"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3742AD"/>
    <a:srgbClr val="C9271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13" autoAdjust="0"/>
    <p:restoredTop sz="94660"/>
  </p:normalViewPr>
  <p:slideViewPr>
    <p:cSldViewPr>
      <p:cViewPr varScale="1">
        <p:scale>
          <a:sx n="69" d="100"/>
          <a:sy n="69" d="100"/>
        </p:scale>
        <p:origin x="534" y="7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2948397" cy="497762"/>
          </a:xfrm>
          <a:prstGeom prst="rect">
            <a:avLst/>
          </a:prstGeom>
        </p:spPr>
        <p:txBody>
          <a:bodyPr vert="horz" lIns="92276" tIns="46140" rIns="92276" bIns="46140" rtlCol="0"/>
          <a:lstStyle>
            <a:lvl1pPr algn="l">
              <a:defRPr sz="1200"/>
            </a:lvl1pPr>
          </a:lstStyle>
          <a:p>
            <a:endParaRPr lang="en-GB" dirty="0"/>
          </a:p>
        </p:txBody>
      </p:sp>
      <p:sp>
        <p:nvSpPr>
          <p:cNvPr id="3" name="Date Placeholder 2"/>
          <p:cNvSpPr>
            <a:spLocks noGrp="1"/>
          </p:cNvSpPr>
          <p:nvPr>
            <p:ph type="dt" sz="quarter" idx="1"/>
          </p:nvPr>
        </p:nvSpPr>
        <p:spPr>
          <a:xfrm>
            <a:off x="3855596" y="2"/>
            <a:ext cx="2948397" cy="497762"/>
          </a:xfrm>
          <a:prstGeom prst="rect">
            <a:avLst/>
          </a:prstGeom>
        </p:spPr>
        <p:txBody>
          <a:bodyPr vert="horz" lIns="92276" tIns="46140" rIns="92276" bIns="46140" rtlCol="0"/>
          <a:lstStyle>
            <a:lvl1pPr algn="r">
              <a:defRPr sz="1200"/>
            </a:lvl1pPr>
          </a:lstStyle>
          <a:p>
            <a:fld id="{BD706891-E2FE-42B6-BA91-4835BF480521}" type="datetimeFigureOut">
              <a:rPr lang="en-GB" smtClean="0"/>
              <a:pPr/>
              <a:t>27/02/2019</a:t>
            </a:fld>
            <a:endParaRPr lang="en-GB" dirty="0"/>
          </a:p>
        </p:txBody>
      </p:sp>
      <p:sp>
        <p:nvSpPr>
          <p:cNvPr id="4" name="Footer Placeholder 3"/>
          <p:cNvSpPr>
            <a:spLocks noGrp="1"/>
          </p:cNvSpPr>
          <p:nvPr>
            <p:ph type="ftr" sz="quarter" idx="2"/>
          </p:nvPr>
        </p:nvSpPr>
        <p:spPr>
          <a:xfrm>
            <a:off x="0" y="9444749"/>
            <a:ext cx="2948397" cy="497761"/>
          </a:xfrm>
          <a:prstGeom prst="rect">
            <a:avLst/>
          </a:prstGeom>
        </p:spPr>
        <p:txBody>
          <a:bodyPr vert="horz" lIns="92276" tIns="46140" rIns="92276" bIns="4614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55596" y="9444749"/>
            <a:ext cx="2948397" cy="497761"/>
          </a:xfrm>
          <a:prstGeom prst="rect">
            <a:avLst/>
          </a:prstGeom>
        </p:spPr>
        <p:txBody>
          <a:bodyPr vert="horz" lIns="92276" tIns="46140" rIns="92276" bIns="46140" rtlCol="0" anchor="b"/>
          <a:lstStyle>
            <a:lvl1pPr algn="r">
              <a:defRPr sz="1200"/>
            </a:lvl1pPr>
          </a:lstStyle>
          <a:p>
            <a:fld id="{5204B4D9-5F21-4652-A6E8-426DD208459A}" type="slidenum">
              <a:rPr lang="en-GB" smtClean="0"/>
              <a:pPr/>
              <a:t>‹#›</a:t>
            </a:fld>
            <a:endParaRPr lang="en-GB" dirty="0"/>
          </a:p>
        </p:txBody>
      </p:sp>
    </p:spTree>
    <p:extLst>
      <p:ext uri="{BB962C8B-B14F-4D97-AF65-F5344CB8AC3E}">
        <p14:creationId xmlns:p14="http://schemas.microsoft.com/office/powerpoint/2010/main" val="24192488"/>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ax="32767" units="in"/>
          <inkml:channel name="Y" type="integer" max="32767" units="in"/>
          <inkml:channel name="F" type="integer" max="1023" units="in"/>
          <inkml:channel name="T" type="integer" max="2.14748E9" units="dev"/>
        </inkml:traceFormat>
        <inkml:channelProperties>
          <inkml:channelProperty channel="X" name="resolution" value="2109.91626" units="1/in"/>
          <inkml:channelProperty channel="Y" name="resolution" value="1336.88293" units="1/in"/>
          <inkml:channelProperty channel="F" name="resolution" value="41.73806" units="1/in"/>
          <inkml:channelProperty channel="T" name="resolution" value="1" units="1/dev"/>
        </inkml:channelProperties>
      </inkml:inkSource>
      <inkml:timestamp xml:id="ts0" timeString="2019-02-27T14:14:29.984"/>
    </inkml:context>
    <inkml:brush xml:id="br0">
      <inkml:brushProperty name="width" value="0.05292" units="cm"/>
      <inkml:brushProperty name="height" value="0.05292" units="cm"/>
      <inkml:brushProperty name="color" value="#FF0000"/>
    </inkml:brush>
  </inkml:definitions>
  <inkml:trace contextRef="#ctx0" brushRef="#br0">4590 9401 512 0,'0'0'0'0,"25"0"0"15</inkml:trace>
</inkml:ink>
</file>

<file path=ppt/ink/ink2.xml><?xml version="1.0" encoding="utf-8"?>
<inkml:ink xmlns:inkml="http://www.w3.org/2003/InkML">
  <inkml:definitions>
    <inkml:context xml:id="ctx0">
      <inkml:inkSource xml:id="inkSrc0">
        <inkml:traceFormat>
          <inkml:channel name="X" type="integer" max="32767" units="in"/>
          <inkml:channel name="Y" type="integer" max="32767" units="in"/>
          <inkml:channel name="F" type="integer" max="1023" units="in"/>
          <inkml:channel name="T" type="integer" max="2.14748E9" units="dev"/>
        </inkml:traceFormat>
        <inkml:channelProperties>
          <inkml:channelProperty channel="X" name="resolution" value="2109.91626" units="1/in"/>
          <inkml:channelProperty channel="Y" name="resolution" value="1336.88293" units="1/in"/>
          <inkml:channelProperty channel="F" name="resolution" value="41.73806" units="1/in"/>
          <inkml:channelProperty channel="T" name="resolution" value="1" units="1/dev"/>
        </inkml:channelProperties>
      </inkml:inkSource>
    </inkml:context>
    <inkml:brush xml:id="br0">
      <inkml:brushProperty name="width" value="0.05292" units="cm"/>
      <inkml:brushProperty name="height" value="0.05292" units="cm"/>
      <inkml:brushProperty name="color" value="#FF0000"/>
    </inkml:brush>
  </inkml:definitions>
  <inkml:trace contextRef="#ctx0" brushRef="#br0">4863 9576 512 0,'0'0'0'0,"24"-26"0"0</inkml:trace>
  <inkml:trace contextRef="#ctx0" brushRef="#br0" timeOffset="1.31958E13">4787 9452 512 0,'-24'0'0'0,"48"-26"0"15,-24 26 0-15</inkml:trace>
</inkml:ink>
</file>

<file path=ppt/ink/ink3.xml><?xml version="1.0" encoding="utf-8"?>
<inkml:ink xmlns:inkml="http://www.w3.org/2003/InkML">
  <inkml:definitions>
    <inkml:context xml:id="ctx0">
      <inkml:inkSource xml:id="inkSrc0">
        <inkml:traceFormat>
          <inkml:channel name="X" type="integer" max="32767" units="in"/>
          <inkml:channel name="Y" type="integer" max="32767" units="in"/>
          <inkml:channel name="F" type="integer" max="1023" units="in"/>
          <inkml:channel name="T" type="integer" max="2.14748E9" units="dev"/>
        </inkml:traceFormat>
        <inkml:channelProperties>
          <inkml:channelProperty channel="X" name="resolution" value="2109.91626" units="1/in"/>
          <inkml:channelProperty channel="Y" name="resolution" value="1336.88293" units="1/in"/>
          <inkml:channelProperty channel="F" name="resolution" value="41.73806" units="1/in"/>
          <inkml:channelProperty channel="T" name="resolution" value="1" units="1/dev"/>
        </inkml:channelProperties>
      </inkml:inkSource>
      <inkml:timestamp xml:id="ts0" timeString="2019-02-27T14:14:30.566"/>
    </inkml:context>
    <inkml:brush xml:id="br0">
      <inkml:brushProperty name="width" value="0.05292" units="cm"/>
      <inkml:brushProperty name="height" value="0.05292" units="cm"/>
      <inkml:brushProperty name="color" value="#FF0000"/>
    </inkml:brush>
  </inkml:definitions>
  <inkml:trace contextRef="#ctx0" brushRef="#br0">4664 9377 512 0,'0'0'0'0,"25"-24"0"16,-25 24 0-1</inkml:trace>
  <inkml:trace contextRef="#ctx0" brushRef="#br0" timeOffset="169">4739 9426 512 0,'24'0'0'15,"0"0"0"-15</inkml:trace>
  <inkml:trace contextRef="#ctx0" brushRef="#br0" timeOffset="327">4763 9452 512 0,'0'-26'0'0,"24"26"0"15,2-25 0 1</inkml:trace>
  <inkml:trace contextRef="#ctx0" brushRef="#br0" timeOffset="649">4838 9252 512 0,'0'-24'0'16,"25"24"0"-16</inkml:trace>
  <inkml:trace contextRef="#ctx0" brushRef="#br0" timeOffset="791">4962 9228 512 0,'0'0'0'15,"0"0"0"-15</inkml:trace>
  <inkml:trace contextRef="#ctx0" brushRef="#br0" timeOffset="978">4962 9278 512 0,'0'0'0'16,"-25"0"0"-16,25-26 0 15,0 26 0 1,25-24 0-16,-25 24 0 16,0-25 0-16</inkml:trace>
</inkml:ink>
</file>

<file path=ppt/ink/ink4.xml><?xml version="1.0" encoding="utf-8"?>
<inkml:ink xmlns:inkml="http://www.w3.org/2003/InkML">
  <inkml:definitions>
    <inkml:context xml:id="ctx0">
      <inkml:inkSource xml:id="inkSrc0">
        <inkml:traceFormat>
          <inkml:channel name="X" type="integer" max="32767" units="in"/>
          <inkml:channel name="Y" type="integer" max="32767" units="in"/>
          <inkml:channel name="F" type="integer" max="1023" units="in"/>
          <inkml:channel name="T" type="integer" max="2.14748E9" units="dev"/>
        </inkml:traceFormat>
        <inkml:channelProperties>
          <inkml:channelProperty channel="X" name="resolution" value="2109.91626" units="1/in"/>
          <inkml:channelProperty channel="Y" name="resolution" value="1336.88293" units="1/in"/>
          <inkml:channelProperty channel="F" name="resolution" value="41.73806" units="1/in"/>
          <inkml:channelProperty channel="T" name="resolution" value="1" units="1/dev"/>
        </inkml:channelProperties>
      </inkml:inkSource>
      <inkml:timestamp xml:id="ts0" timeString="2019-02-27T14:14:31.703"/>
    </inkml:context>
    <inkml:brush xml:id="br0">
      <inkml:brushProperty name="width" value="0.05292" units="cm"/>
      <inkml:brushProperty name="height" value="0.05292" units="cm"/>
      <inkml:brushProperty name="color" value="#FF0000"/>
    </inkml:brush>
  </inkml:definitions>
  <inkml:trace contextRef="#ctx0" brushRef="#br0">4912 9203 512 0,'0'-25'0'16,"25"25"0"-16</inkml:trace>
  <inkml:trace contextRef="#ctx0" brushRef="#br0" timeOffset="168">5012 9327 512 0,'0'-24'0'15,"24"24"0"-15</inkml:trace>
  <inkml:trace contextRef="#ctx0" brushRef="#br0" timeOffset="329">5060 9327 512 0,'0'0'0'0,"0"0"0"15,0 0 0-15</inkml:trace>
  <inkml:trace contextRef="#ctx0" brushRef="#br0" timeOffset="536">5111 9327 512 0,'0'0'0'16,"0"-24"0"-1,0 24 0 1,25 0 0-16,-25 0 0 16</inkml:trace>
  <inkml:trace contextRef="#ctx0" brushRef="#br0" timeOffset="687">5185 9228 512 0,'0'0'0'16,"0"0"0"-16</inkml:trace>
</inkml:ink>
</file>

<file path=ppt/ink/ink5.xml><?xml version="1.0" encoding="utf-8"?>
<inkml:ink xmlns:inkml="http://www.w3.org/2003/InkML">
  <inkml:definitions>
    <inkml:context xml:id="ctx0">
      <inkml:inkSource xml:id="inkSrc0">
        <inkml:traceFormat>
          <inkml:channel name="X" type="integer" max="32767" units="in"/>
          <inkml:channel name="Y" type="integer" max="32767" units="in"/>
          <inkml:channel name="F" type="integer" max="1023" units="in"/>
          <inkml:channel name="T" type="integer" max="2.14748E9" units="dev"/>
        </inkml:traceFormat>
        <inkml:channelProperties>
          <inkml:channelProperty channel="X" name="resolution" value="2109.91626" units="1/in"/>
          <inkml:channelProperty channel="Y" name="resolution" value="1336.88293" units="1/in"/>
          <inkml:channelProperty channel="F" name="resolution" value="41.73806" units="1/in"/>
          <inkml:channelProperty channel="T" name="resolution" value="1" units="1/dev"/>
        </inkml:channelProperties>
      </inkml:inkSource>
      <inkml:timestamp xml:id="ts0" timeString="2019-02-27T14:14:32.558"/>
    </inkml:context>
    <inkml:brush xml:id="br0">
      <inkml:brushProperty name="width" value="0.05292" units="cm"/>
      <inkml:brushProperty name="height" value="0.05292" units="cm"/>
      <inkml:brushProperty name="color" value="#FF0000"/>
    </inkml:brush>
  </inkml:definitions>
  <inkml:trace contextRef="#ctx0" brushRef="#br0">5284 9228 512 0,'0'-25'0'0,"25"25"0"16,1 0 0-16</inkml:trace>
  <inkml:trace contextRef="#ctx0" brushRef="#br0" timeOffset="178">5359 9054 512 0,'24'-25'0'0,"1"25"0"15,25-24 0 1</inkml:trace>
</inkml:ink>
</file>

<file path=ppt/ink/ink6.xml><?xml version="1.0" encoding="utf-8"?>
<inkml:ink xmlns:inkml="http://www.w3.org/2003/InkML">
  <inkml:definitions>
    <inkml:context xml:id="ctx0">
      <inkml:inkSource xml:id="inkSrc0">
        <inkml:traceFormat>
          <inkml:channel name="X" type="integer" max="32767" units="in"/>
          <inkml:channel name="Y" type="integer" max="32767" units="in"/>
          <inkml:channel name="F" type="integer" max="1023" units="in"/>
          <inkml:channel name="T" type="integer" max="2.14748E9" units="dev"/>
        </inkml:traceFormat>
        <inkml:channelProperties>
          <inkml:channelProperty channel="X" name="resolution" value="2109.91626" units="1/in"/>
          <inkml:channelProperty channel="Y" name="resolution" value="1336.88293" units="1/in"/>
          <inkml:channelProperty channel="F" name="resolution" value="41.73806" units="1/in"/>
          <inkml:channelProperty channel="T" name="resolution" value="1" units="1/dev"/>
        </inkml:channelProperties>
      </inkml:inkSource>
      <inkml:timestamp xml:id="ts0" timeString="2019-02-27T14:14:32.902"/>
    </inkml:context>
    <inkml:brush xml:id="br0">
      <inkml:brushProperty name="width" value="0.05292" units="cm"/>
      <inkml:brushProperty name="height" value="0.05292" units="cm"/>
      <inkml:brushProperty name="color" value="#FF0000"/>
    </inkml:brush>
  </inkml:definitions>
  <inkml:trace contextRef="#ctx0" brushRef="#br0">5458 8881 512 0,'0'-24'0'16,"25"24"0"-16</inkml:trace>
  <inkml:trace contextRef="#ctx0" brushRef="#br0" timeOffset="185">5458 8782 512 0,'0'0'0'0,"25"0"0"16,0-26 0-16</inkml:trace>
  <inkml:trace contextRef="#ctx0" brushRef="#br0" timeOffset="399">5483 8732 512 0,'0'0'0'16,"0"0"0"-1,0 0 0-15,0 0 0 16,25-25 0-16,-1 25 0 15</inkml:trace>
  <inkml:trace contextRef="#ctx0" brushRef="#br0" timeOffset="592">5607 8657 512 0,'0'-25'0'0</inkml:trace>
</inkml:ink>
</file>

<file path=ppt/ink/ink7.xml><?xml version="1.0" encoding="utf-8"?>
<inkml:ink xmlns:inkml="http://www.w3.org/2003/InkML">
  <inkml:definitions>
    <inkml:context xml:id="ctx0">
      <inkml:inkSource xml:id="inkSrc0">
        <inkml:traceFormat>
          <inkml:channel name="X" type="integer" max="32767" units="in"/>
          <inkml:channel name="Y" type="integer" max="32767" units="in"/>
          <inkml:channel name="F" type="integer" max="1023" units="in"/>
          <inkml:channel name="T" type="integer" max="2.14748E9" units="dev"/>
        </inkml:traceFormat>
        <inkml:channelProperties>
          <inkml:channelProperty channel="X" name="resolution" value="2109.91626" units="1/in"/>
          <inkml:channelProperty channel="Y" name="resolution" value="1336.88293" units="1/in"/>
          <inkml:channelProperty channel="F" name="resolution" value="41.73806" units="1/in"/>
          <inkml:channelProperty channel="T" name="resolution" value="1" units="1/dev"/>
        </inkml:channelProperties>
      </inkml:inkSource>
      <inkml:timestamp xml:id="ts0" timeString="2019-02-27T14:14:33.653"/>
    </inkml:context>
    <inkml:brush xml:id="br0">
      <inkml:brushProperty name="width" value="0.05292" units="cm"/>
      <inkml:brushProperty name="height" value="0.05292" units="cm"/>
      <inkml:brushProperty name="color" value="#FF0000"/>
    </inkml:brush>
  </inkml:definitions>
  <inkml:trace contextRef="#ctx0" brushRef="#br0">5632 8682 512 0,'0'0'0'0,"25"-25"0"0</inkml:trace>
  <inkml:trace contextRef="#ctx0" brushRef="#br0" timeOffset="169">5632 8632 512 0,'0'0'0'15,"25"0"0"-15</inkml:trace>
  <inkml:trace contextRef="#ctx0" brushRef="#br0" timeOffset="506">5681 8508 512 0,'0'0'0'0,"0"0"0"15,24 0 0 1,-24 0 0-16,0 0 0 15</inkml:trace>
  <inkml:trace contextRef="#ctx0" brushRef="#br0" timeOffset="913">5756 8433 512 0,'0'0'0'16,"0"-23"0"-16,0 23 0 15,0 0 0-15,24 0 0 16</inkml:trace>
</inkml:ink>
</file>

<file path=ppt/ink/ink8.xml><?xml version="1.0" encoding="utf-8"?>
<inkml:ink xmlns:inkml="http://www.w3.org/2003/InkML">
  <inkml:definitions>
    <inkml:context xml:id="ctx0">
      <inkml:inkSource xml:id="inkSrc0">
        <inkml:traceFormat>
          <inkml:channel name="X" type="integer" max="32767" units="in"/>
          <inkml:channel name="Y" type="integer" max="32767" units="in"/>
          <inkml:channel name="F" type="integer" max="1023" units="in"/>
          <inkml:channel name="T" type="integer" max="2.14748E9" units="dev"/>
        </inkml:traceFormat>
        <inkml:channelProperties>
          <inkml:channelProperty channel="X" name="resolution" value="2109.91626" units="1/in"/>
          <inkml:channelProperty channel="Y" name="resolution" value="1336.88293" units="1/in"/>
          <inkml:channelProperty channel="F" name="resolution" value="41.73806" units="1/in"/>
          <inkml:channelProperty channel="T" name="resolution" value="1" units="1/dev"/>
        </inkml:channelProperties>
      </inkml:inkSource>
      <inkml:timestamp xml:id="ts0" timeString="2019-02-27T14:14:35.134"/>
    </inkml:context>
    <inkml:brush xml:id="br0">
      <inkml:brushProperty name="width" value="0.05292" units="cm"/>
      <inkml:brushProperty name="height" value="0.05292" units="cm"/>
      <inkml:brushProperty name="color" value="#FF0000"/>
    </inkml:brush>
  </inkml:definitions>
  <inkml:trace contextRef="#ctx0" brushRef="#br0">5681 8410 512 0,'0'-25'0'16,"24"25"0"-16</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2"/>
            <a:ext cx="2949098" cy="497205"/>
          </a:xfrm>
          <a:prstGeom prst="rect">
            <a:avLst/>
          </a:prstGeom>
        </p:spPr>
        <p:txBody>
          <a:bodyPr vert="horz" lIns="92276" tIns="46140" rIns="92276" bIns="46140" rtlCol="0"/>
          <a:lstStyle>
            <a:lvl1pPr algn="l">
              <a:defRPr sz="1200" smtClean="0"/>
            </a:lvl1pPr>
          </a:lstStyle>
          <a:p>
            <a:pPr>
              <a:defRPr/>
            </a:pPr>
            <a:endParaRPr lang="en-GB" dirty="0"/>
          </a:p>
        </p:txBody>
      </p:sp>
      <p:sp>
        <p:nvSpPr>
          <p:cNvPr id="3" name="Date Placeholder 2"/>
          <p:cNvSpPr>
            <a:spLocks noGrp="1"/>
          </p:cNvSpPr>
          <p:nvPr>
            <p:ph type="dt" idx="1"/>
          </p:nvPr>
        </p:nvSpPr>
        <p:spPr>
          <a:xfrm>
            <a:off x="3854940" y="2"/>
            <a:ext cx="2949098" cy="497205"/>
          </a:xfrm>
          <a:prstGeom prst="rect">
            <a:avLst/>
          </a:prstGeom>
        </p:spPr>
        <p:txBody>
          <a:bodyPr vert="horz" lIns="92276" tIns="46140" rIns="92276" bIns="46140" rtlCol="0"/>
          <a:lstStyle>
            <a:lvl1pPr algn="r">
              <a:defRPr sz="1200" smtClean="0"/>
            </a:lvl1pPr>
          </a:lstStyle>
          <a:p>
            <a:pPr>
              <a:defRPr/>
            </a:pPr>
            <a:fld id="{DC902F4D-219D-4565-B917-303B3AA554AB}" type="datetimeFigureOut">
              <a:rPr lang="en-GB"/>
              <a:pPr>
                <a:defRPr/>
              </a:pPr>
              <a:t>27/02/2019</a:t>
            </a:fld>
            <a:endParaRPr lang="en-GB" dirty="0"/>
          </a:p>
        </p:txBody>
      </p:sp>
      <p:sp>
        <p:nvSpPr>
          <p:cNvPr id="4" name="Slide Image Placeholder 3"/>
          <p:cNvSpPr>
            <a:spLocks noGrp="1" noRot="1" noChangeAspect="1"/>
          </p:cNvSpPr>
          <p:nvPr>
            <p:ph type="sldImg" idx="2"/>
          </p:nvPr>
        </p:nvSpPr>
        <p:spPr>
          <a:xfrm>
            <a:off x="915988" y="746125"/>
            <a:ext cx="4973637" cy="3729038"/>
          </a:xfrm>
          <a:prstGeom prst="rect">
            <a:avLst/>
          </a:prstGeom>
          <a:noFill/>
          <a:ln w="12700">
            <a:solidFill>
              <a:prstClr val="black"/>
            </a:solidFill>
          </a:ln>
        </p:spPr>
        <p:txBody>
          <a:bodyPr vert="horz" lIns="92276" tIns="46140" rIns="92276" bIns="46140" rtlCol="0" anchor="ctr"/>
          <a:lstStyle/>
          <a:p>
            <a:pPr lvl="0"/>
            <a:endParaRPr lang="en-GB" noProof="0" dirty="0" smtClean="0"/>
          </a:p>
        </p:txBody>
      </p:sp>
      <p:sp>
        <p:nvSpPr>
          <p:cNvPr id="5" name="Notes Placeholder 4"/>
          <p:cNvSpPr>
            <a:spLocks noGrp="1"/>
          </p:cNvSpPr>
          <p:nvPr>
            <p:ph type="body" sz="quarter" idx="3"/>
          </p:nvPr>
        </p:nvSpPr>
        <p:spPr>
          <a:xfrm>
            <a:off x="680562" y="4723449"/>
            <a:ext cx="5444490" cy="4474845"/>
          </a:xfrm>
          <a:prstGeom prst="rect">
            <a:avLst/>
          </a:prstGeom>
        </p:spPr>
        <p:txBody>
          <a:bodyPr vert="horz" lIns="92276" tIns="46140" rIns="92276" bIns="4614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smtClean="0"/>
          </a:p>
        </p:txBody>
      </p:sp>
      <p:sp>
        <p:nvSpPr>
          <p:cNvPr id="6" name="Footer Placeholder 5"/>
          <p:cNvSpPr>
            <a:spLocks noGrp="1"/>
          </p:cNvSpPr>
          <p:nvPr>
            <p:ph type="ftr" sz="quarter" idx="4"/>
          </p:nvPr>
        </p:nvSpPr>
        <p:spPr>
          <a:xfrm>
            <a:off x="1" y="9445171"/>
            <a:ext cx="2949098" cy="497205"/>
          </a:xfrm>
          <a:prstGeom prst="rect">
            <a:avLst/>
          </a:prstGeom>
        </p:spPr>
        <p:txBody>
          <a:bodyPr vert="horz" lIns="92276" tIns="46140" rIns="92276" bIns="46140" rtlCol="0" anchor="b"/>
          <a:lstStyle>
            <a:lvl1pPr algn="l">
              <a:defRPr sz="1200" smtClean="0"/>
            </a:lvl1pPr>
          </a:lstStyle>
          <a:p>
            <a:pPr>
              <a:defRPr/>
            </a:pPr>
            <a:endParaRPr lang="en-GB" dirty="0"/>
          </a:p>
        </p:txBody>
      </p:sp>
      <p:sp>
        <p:nvSpPr>
          <p:cNvPr id="7" name="Slide Number Placeholder 6"/>
          <p:cNvSpPr>
            <a:spLocks noGrp="1"/>
          </p:cNvSpPr>
          <p:nvPr>
            <p:ph type="sldNum" sz="quarter" idx="5"/>
          </p:nvPr>
        </p:nvSpPr>
        <p:spPr>
          <a:xfrm>
            <a:off x="3854940" y="9445171"/>
            <a:ext cx="2949098" cy="497205"/>
          </a:xfrm>
          <a:prstGeom prst="rect">
            <a:avLst/>
          </a:prstGeom>
        </p:spPr>
        <p:txBody>
          <a:bodyPr vert="horz" lIns="92276" tIns="46140" rIns="92276" bIns="46140" rtlCol="0" anchor="b"/>
          <a:lstStyle>
            <a:lvl1pPr algn="r">
              <a:defRPr sz="1200" smtClean="0"/>
            </a:lvl1pPr>
          </a:lstStyle>
          <a:p>
            <a:pPr>
              <a:defRPr/>
            </a:pPr>
            <a:fld id="{6E8C7A54-AA62-4C41-A54C-3A2089508505}" type="slidenum">
              <a:rPr lang="en-GB"/>
              <a:pPr>
                <a:defRPr/>
              </a:pPr>
              <a:t>‹#›</a:t>
            </a:fld>
            <a:endParaRPr lang="en-GB" dirty="0"/>
          </a:p>
        </p:txBody>
      </p:sp>
    </p:spTree>
    <p:extLst>
      <p:ext uri="{BB962C8B-B14F-4D97-AF65-F5344CB8AC3E}">
        <p14:creationId xmlns:p14="http://schemas.microsoft.com/office/powerpoint/2010/main" val="423647825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9793" indent="-288382">
              <a:defRPr sz="2400">
                <a:solidFill>
                  <a:schemeClr val="tx1"/>
                </a:solidFill>
                <a:latin typeface="Times New Roman" panose="02020603050405020304" pitchFamily="18" charset="0"/>
              </a:defRPr>
            </a:lvl2pPr>
            <a:lvl3pPr marL="1153528" indent="-230706">
              <a:defRPr sz="2400">
                <a:solidFill>
                  <a:schemeClr val="tx1"/>
                </a:solidFill>
                <a:latin typeface="Times New Roman" panose="02020603050405020304" pitchFamily="18" charset="0"/>
              </a:defRPr>
            </a:lvl3pPr>
            <a:lvl4pPr marL="1614940" indent="-230706">
              <a:defRPr sz="2400">
                <a:solidFill>
                  <a:schemeClr val="tx1"/>
                </a:solidFill>
                <a:latin typeface="Times New Roman" panose="02020603050405020304" pitchFamily="18" charset="0"/>
              </a:defRPr>
            </a:lvl4pPr>
            <a:lvl5pPr marL="2076351" indent="-230706">
              <a:defRPr sz="2400">
                <a:solidFill>
                  <a:schemeClr val="tx1"/>
                </a:solidFill>
                <a:latin typeface="Times New Roman" panose="02020603050405020304" pitchFamily="18" charset="0"/>
              </a:defRPr>
            </a:lvl5pPr>
            <a:lvl6pPr marL="2537762" indent="-230706" eaLnBrk="0" fontAlgn="base" hangingPunct="0">
              <a:spcBef>
                <a:spcPct val="0"/>
              </a:spcBef>
              <a:spcAft>
                <a:spcPct val="0"/>
              </a:spcAft>
              <a:defRPr sz="2400">
                <a:solidFill>
                  <a:schemeClr val="tx1"/>
                </a:solidFill>
                <a:latin typeface="Times New Roman" panose="02020603050405020304" pitchFamily="18" charset="0"/>
              </a:defRPr>
            </a:lvl6pPr>
            <a:lvl7pPr marL="2999173" indent="-230706" eaLnBrk="0" fontAlgn="base" hangingPunct="0">
              <a:spcBef>
                <a:spcPct val="0"/>
              </a:spcBef>
              <a:spcAft>
                <a:spcPct val="0"/>
              </a:spcAft>
              <a:defRPr sz="2400">
                <a:solidFill>
                  <a:schemeClr val="tx1"/>
                </a:solidFill>
                <a:latin typeface="Times New Roman" panose="02020603050405020304" pitchFamily="18" charset="0"/>
              </a:defRPr>
            </a:lvl7pPr>
            <a:lvl8pPr marL="3460584" indent="-230706" eaLnBrk="0" fontAlgn="base" hangingPunct="0">
              <a:spcBef>
                <a:spcPct val="0"/>
              </a:spcBef>
              <a:spcAft>
                <a:spcPct val="0"/>
              </a:spcAft>
              <a:defRPr sz="2400">
                <a:solidFill>
                  <a:schemeClr val="tx1"/>
                </a:solidFill>
                <a:latin typeface="Times New Roman" panose="02020603050405020304" pitchFamily="18" charset="0"/>
              </a:defRPr>
            </a:lvl8pPr>
            <a:lvl9pPr marL="3921995" indent="-230706" eaLnBrk="0" fontAlgn="base" hangingPunct="0">
              <a:spcBef>
                <a:spcPct val="0"/>
              </a:spcBef>
              <a:spcAft>
                <a:spcPct val="0"/>
              </a:spcAft>
              <a:defRPr sz="2400">
                <a:solidFill>
                  <a:schemeClr val="tx1"/>
                </a:solidFill>
                <a:latin typeface="Times New Roman" panose="02020603050405020304" pitchFamily="18" charset="0"/>
              </a:defRPr>
            </a:lvl9pPr>
          </a:lstStyle>
          <a:p>
            <a:fld id="{5A565A3F-492D-46F6-A764-E4494739ACE0}" type="slidenum">
              <a:rPr lang="en-GB" altLang="en-US" sz="1200"/>
              <a:pPr/>
              <a:t>9</a:t>
            </a:fld>
            <a:endParaRPr lang="en-GB" altLang="en-US" sz="1200" dirty="0"/>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endParaRPr lang="en-US" altLang="en-US" dirty="0" smtClean="0"/>
          </a:p>
        </p:txBody>
      </p:sp>
    </p:spTree>
    <p:extLst>
      <p:ext uri="{BB962C8B-B14F-4D97-AF65-F5344CB8AC3E}">
        <p14:creationId xmlns:p14="http://schemas.microsoft.com/office/powerpoint/2010/main" val="648894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6E8C7A54-AA62-4C41-A54C-3A2089508505}" type="slidenum">
              <a:rPr lang="en-GB" smtClean="0"/>
              <a:pPr>
                <a:defRPr/>
              </a:pPr>
              <a:t>20</a:t>
            </a:fld>
            <a:endParaRPr lang="en-GB" dirty="0"/>
          </a:p>
        </p:txBody>
      </p:sp>
    </p:spTree>
    <p:extLst>
      <p:ext uri="{BB962C8B-B14F-4D97-AF65-F5344CB8AC3E}">
        <p14:creationId xmlns:p14="http://schemas.microsoft.com/office/powerpoint/2010/main" val="37036371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E16012B-1B85-4CE7-BE13-07F540563409}"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F6B5826-F876-4FED-8AFE-3AB3B922FAE0}"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851BE91-E384-443D-B212-0AA92410AE58}"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7F70649-D92D-4929-A2E3-EB0B87B07D6A}"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9D44D17D-CA15-4F24-B50A-B2DF0659899A}"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239D1B6D-37A5-43DC-830D-9367FFE10E5F}"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4ED4043F-09BD-4F3D-A9D1-2A2AC46AED23}"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42B06CE-0614-4918-858A-802BD7B48A19}"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dirty="0" smtClean="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13DB454-C1D5-41AB-8532-654A08C461D1}"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316A238-5945-4847-A85C-EB7397ADE25F}"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A2DE7FE-D4F9-4230-98FE-4EF067890CAE}"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99"/>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l" eaLnBrk="1" hangingPunct="1">
              <a:defRPr sz="1400" b="0">
                <a:latin typeface="+mn-lt"/>
                <a:ea typeface="+mn-ea"/>
                <a:cs typeface="+mn-cs"/>
              </a:defRPr>
            </a:lvl1pPr>
          </a:lstStyle>
          <a:p>
            <a:pPr>
              <a:defRPr/>
            </a:pPr>
            <a:endParaRPr lang="en-US" altLang="en-US" dirty="0">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eaLnBrk="1" hangingPunct="1">
              <a:defRPr sz="1400" b="0">
                <a:latin typeface="+mn-lt"/>
                <a:ea typeface="+mn-ea"/>
                <a:cs typeface="+mn-cs"/>
              </a:defRPr>
            </a:lvl1pPr>
          </a:lstStyle>
          <a:p>
            <a:pPr>
              <a:defRPr/>
            </a:pPr>
            <a:endParaRPr lang="en-US" altLang="en-US" dirty="0">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eaLnBrk="1" hangingPunct="1">
              <a:defRPr sz="1400" b="0">
                <a:latin typeface="Arial" pitchFamily="34" charset="0"/>
              </a:defRPr>
            </a:lvl1pPr>
          </a:lstStyle>
          <a:p>
            <a:pPr>
              <a:defRPr/>
            </a:pPr>
            <a:fld id="{EA822B33-2081-4F93-AD51-39897CAD6FFA}" type="slidenum">
              <a:rPr lang="en-US">
                <a:solidFill>
                  <a:srgbClr val="000000"/>
                </a:solidFill>
              </a:rPr>
              <a:pPr>
                <a:defRPr/>
              </a:pPr>
              <a:t>‹#›</a:t>
            </a:fld>
            <a:endParaRPr lang="en-US"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ctr" rtl="0" eaLnBrk="0" fontAlgn="base" hangingPunct="0">
        <a:spcBef>
          <a:spcPct val="0"/>
        </a:spcBef>
        <a:spcAft>
          <a:spcPct val="0"/>
        </a:spcAft>
        <a:defRPr sz="4400" kern="1200">
          <a:solidFill>
            <a:schemeClr val="tx2"/>
          </a:solidFill>
          <a:latin typeface="+mj-lt"/>
          <a:ea typeface="MS PGothic" panose="020B0600070205080204" pitchFamily="34" charset="-128"/>
          <a:cs typeface="MS PGothic" charset="0"/>
        </a:defRPr>
      </a:lvl1pPr>
      <a:lvl2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2pPr>
      <a:lvl3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3pPr>
      <a:lvl4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4pPr>
      <a:lvl5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S PGothic" panose="020B0600070205080204" pitchFamily="34" charset="-128"/>
          <a:cs typeface="MS PGothic" charset="0"/>
        </a:defRPr>
      </a:lvl1pPr>
      <a:lvl2pPr marL="742950" indent="-285750" algn="l" rtl="0" eaLnBrk="0" fontAlgn="base" hangingPunct="0">
        <a:spcBef>
          <a:spcPct val="20000"/>
        </a:spcBef>
        <a:spcAft>
          <a:spcPct val="0"/>
        </a:spcAft>
        <a:buChar char="–"/>
        <a:defRPr sz="2800" kern="1200">
          <a:solidFill>
            <a:schemeClr val="tx1"/>
          </a:solidFill>
          <a:latin typeface="+mn-lt"/>
          <a:ea typeface="MS PGothic" panose="020B0600070205080204" pitchFamily="34" charset="-128"/>
          <a:cs typeface="MS PGothic" charset="0"/>
        </a:defRPr>
      </a:lvl2pPr>
      <a:lvl3pPr marL="1143000" indent="-228600" algn="l" rtl="0" eaLnBrk="0" fontAlgn="base" hangingPunct="0">
        <a:spcBef>
          <a:spcPct val="20000"/>
        </a:spcBef>
        <a:spcAft>
          <a:spcPct val="0"/>
        </a:spcAft>
        <a:buChar char="•"/>
        <a:defRPr sz="2400" kern="1200">
          <a:solidFill>
            <a:schemeClr val="tx1"/>
          </a:solidFill>
          <a:latin typeface="+mn-lt"/>
          <a:ea typeface="MS PGothic" panose="020B0600070205080204" pitchFamily="34" charset="-128"/>
          <a:cs typeface="MS PGothic" charset="0"/>
        </a:defRPr>
      </a:lvl3pPr>
      <a:lvl4pPr marL="1600200" indent="-228600" algn="l" rtl="0" eaLnBrk="0" fontAlgn="base" hangingPunct="0">
        <a:spcBef>
          <a:spcPct val="20000"/>
        </a:spcBef>
        <a:spcAft>
          <a:spcPct val="0"/>
        </a:spcAft>
        <a:buChar char="–"/>
        <a:defRPr sz="2000" kern="1200">
          <a:solidFill>
            <a:schemeClr val="tx1"/>
          </a:solidFill>
          <a:latin typeface="+mn-lt"/>
          <a:ea typeface="MS PGothic" panose="020B0600070205080204" pitchFamily="34" charset="-128"/>
          <a:cs typeface="MS PGothic" charset="0"/>
        </a:defRPr>
      </a:lvl4pPr>
      <a:lvl5pPr marL="2057400" indent="-228600" algn="l" rtl="0" eaLnBrk="0" fontAlgn="base" hangingPunct="0">
        <a:spcBef>
          <a:spcPct val="20000"/>
        </a:spcBef>
        <a:spcAft>
          <a:spcPct val="0"/>
        </a:spcAft>
        <a:buChar char="»"/>
        <a:defRPr sz="2000" kern="1200">
          <a:solidFill>
            <a:schemeClr val="tx1"/>
          </a:solidFill>
          <a:latin typeface="+mn-lt"/>
          <a:ea typeface="MS PGothic" panose="020B0600070205080204" pitchFamily="34" charset="-128"/>
          <a:cs typeface="MS PGothic"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image" Target="../media/image23.emf"/></Relationships>
</file>

<file path=ppt/slides/_rels/slide45.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customXml" Target="../ink/ink2.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customXml" Target="../ink/ink3.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customXml" Target="../ink/ink4.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customXml" Target="../ink/ink5.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customXml" Target="../ink/ink6.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customXml" Target="../ink/ink7.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customXml" Target="../ink/ink8.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US" dirty="0" smtClean="0"/>
              <a:t>Welcome Back – The Final Push!</a:t>
            </a:r>
            <a:endParaRPr lang="en-US" dirty="0"/>
          </a:p>
        </p:txBody>
      </p:sp>
      <p:pic>
        <p:nvPicPr>
          <p:cNvPr id="4" name="Picture 3"/>
          <p:cNvPicPr>
            <a:picLocks noChangeAspect="1"/>
          </p:cNvPicPr>
          <p:nvPr/>
        </p:nvPicPr>
        <p:blipFill>
          <a:blip r:embed="rId2"/>
          <a:stretch>
            <a:fillRect/>
          </a:stretch>
        </p:blipFill>
        <p:spPr>
          <a:xfrm>
            <a:off x="2195736" y="1556792"/>
            <a:ext cx="4998086" cy="5110306"/>
          </a:xfrm>
          <a:prstGeom prst="rect">
            <a:avLst/>
          </a:prstGeom>
        </p:spPr>
      </p:pic>
      <p:sp>
        <p:nvSpPr>
          <p:cNvPr id="5" name="TextBox 4"/>
          <p:cNvSpPr txBox="1"/>
          <p:nvPr/>
        </p:nvSpPr>
        <p:spPr>
          <a:xfrm rot="550360">
            <a:off x="2388492" y="1625560"/>
            <a:ext cx="2736304" cy="830997"/>
          </a:xfrm>
          <a:prstGeom prst="rect">
            <a:avLst/>
          </a:prstGeom>
          <a:solidFill>
            <a:srgbClr val="FFFFFF"/>
          </a:solidFill>
          <a:ln>
            <a:solidFill>
              <a:srgbClr val="000000"/>
            </a:solidFill>
          </a:ln>
        </p:spPr>
        <p:txBody>
          <a:bodyPr wrap="square" rtlCol="0">
            <a:spAutoFit/>
          </a:bodyPr>
          <a:lstStyle/>
          <a:p>
            <a:r>
              <a:rPr lang="en-US" sz="2400" dirty="0" smtClean="0"/>
              <a:t>Higher Geography</a:t>
            </a:r>
            <a:endParaRPr lang="en-US" sz="2400" dirty="0"/>
          </a:p>
        </p:txBody>
      </p:sp>
      <p:sp>
        <p:nvSpPr>
          <p:cNvPr id="6" name="TextBox 5"/>
          <p:cNvSpPr txBox="1"/>
          <p:nvPr/>
        </p:nvSpPr>
        <p:spPr>
          <a:xfrm>
            <a:off x="5364088" y="4005064"/>
            <a:ext cx="1368152" cy="584776"/>
          </a:xfrm>
          <a:prstGeom prst="rect">
            <a:avLst/>
          </a:prstGeom>
          <a:solidFill>
            <a:srgbClr val="FFFFFF"/>
          </a:solidFill>
          <a:ln>
            <a:solidFill>
              <a:srgbClr val="000000"/>
            </a:solidFill>
          </a:ln>
        </p:spPr>
        <p:txBody>
          <a:bodyPr wrap="square" rtlCol="0">
            <a:spAutoFit/>
          </a:bodyPr>
          <a:lstStyle/>
          <a:p>
            <a:r>
              <a:rPr lang="en-US" sz="3200" dirty="0" smtClean="0"/>
              <a:t>Exam</a:t>
            </a:r>
            <a:endParaRPr lang="en-US" sz="3200" dirty="0"/>
          </a:p>
        </p:txBody>
      </p:sp>
      <p:sp>
        <p:nvSpPr>
          <p:cNvPr id="7" name="Multiply 6"/>
          <p:cNvSpPr/>
          <p:nvPr/>
        </p:nvSpPr>
        <p:spPr bwMode="auto">
          <a:xfrm>
            <a:off x="5292080" y="5013176"/>
            <a:ext cx="360040" cy="360040"/>
          </a:xfrm>
          <a:prstGeom prst="mathMultiply">
            <a:avLst/>
          </a:prstGeom>
          <a:solidFill>
            <a:srgbClr val="FF0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1" i="0" u="none" strike="noStrike" cap="none" normalizeH="0" baseline="0" dirty="0" smtClean="0">
              <a:ln>
                <a:noFill/>
              </a:ln>
              <a:solidFill>
                <a:schemeClr val="tx1"/>
              </a:solidFill>
              <a:effectLst/>
              <a:latin typeface="Comic Sans MS" panose="030F0702030302020204" pitchFamily="66" charset="0"/>
            </a:endParaRPr>
          </a:p>
        </p:txBody>
      </p:sp>
    </p:spTree>
    <p:extLst>
      <p:ext uri="{BB962C8B-B14F-4D97-AF65-F5344CB8AC3E}">
        <p14:creationId xmlns:p14="http://schemas.microsoft.com/office/powerpoint/2010/main" val="3105167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US" dirty="0" smtClean="0"/>
              <a:t>Soil Recap!! </a:t>
            </a:r>
            <a:r>
              <a:rPr lang="en-US" dirty="0" err="1" smtClean="0"/>
              <a:t>Woooo</a:t>
            </a:r>
            <a:r>
              <a:rPr lang="en-US" dirty="0" smtClean="0"/>
              <a:t>!!</a:t>
            </a:r>
            <a:endParaRPr lang="en-US" dirty="0"/>
          </a:p>
        </p:txBody>
      </p:sp>
      <p:sp>
        <p:nvSpPr>
          <p:cNvPr id="3" name="Content Placeholder 2"/>
          <p:cNvSpPr>
            <a:spLocks noGrp="1"/>
          </p:cNvSpPr>
          <p:nvPr>
            <p:ph idx="1"/>
          </p:nvPr>
        </p:nvSpPr>
        <p:spPr>
          <a:solidFill>
            <a:srgbClr val="FFFFFF"/>
          </a:solidFill>
          <a:ln>
            <a:solidFill>
              <a:srgbClr val="000000"/>
            </a:solidFill>
          </a:ln>
        </p:spPr>
        <p:txBody>
          <a:bodyPr/>
          <a:lstStyle/>
          <a:p>
            <a:r>
              <a:rPr lang="en-US" dirty="0" smtClean="0"/>
              <a:t>Three Colors – one for each soil.</a:t>
            </a:r>
          </a:p>
          <a:p>
            <a:r>
              <a:rPr lang="en-US" dirty="0" smtClean="0"/>
              <a:t>Match boxes with correct soil.</a:t>
            </a:r>
          </a:p>
          <a:p>
            <a:r>
              <a:rPr lang="en-US" b="1" u="sng" dirty="0" smtClean="0"/>
              <a:t>NO LOOKING AT JOTTERS – MISTAKES ARE OK!</a:t>
            </a:r>
          </a:p>
          <a:p>
            <a:endParaRPr lang="en-US" dirty="0"/>
          </a:p>
          <a:p>
            <a:r>
              <a:rPr lang="en-US" dirty="0" smtClean="0"/>
              <a:t>Once you have done this, use it to help construct an annotated soil profile for each one. </a:t>
            </a:r>
          </a:p>
        </p:txBody>
      </p:sp>
    </p:spTree>
    <p:extLst>
      <p:ext uri="{BB962C8B-B14F-4D97-AF65-F5344CB8AC3E}">
        <p14:creationId xmlns:p14="http://schemas.microsoft.com/office/powerpoint/2010/main" val="24094394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51520" y="1397391"/>
            <a:ext cx="2448272" cy="4939000"/>
          </a:xfrm>
          <a:prstGeom prst="rect">
            <a:avLst/>
          </a:prstGeom>
        </p:spPr>
      </p:pic>
      <p:sp>
        <p:nvSpPr>
          <p:cNvPr id="5" name="TextBox 4"/>
          <p:cNvSpPr txBox="1"/>
          <p:nvPr/>
        </p:nvSpPr>
        <p:spPr>
          <a:xfrm>
            <a:off x="683568" y="659779"/>
            <a:ext cx="1872208" cy="646331"/>
          </a:xfrm>
          <a:prstGeom prst="rect">
            <a:avLst/>
          </a:prstGeom>
          <a:solidFill>
            <a:schemeClr val="bg1"/>
          </a:solidFill>
          <a:ln>
            <a:solidFill>
              <a:schemeClr val="tx1"/>
            </a:solidFill>
          </a:ln>
        </p:spPr>
        <p:txBody>
          <a:bodyPr wrap="square" rtlCol="0">
            <a:spAutoFit/>
          </a:bodyPr>
          <a:lstStyle/>
          <a:p>
            <a:r>
              <a:rPr lang="en-GB" dirty="0" err="1" smtClean="0"/>
              <a:t>Podsol</a:t>
            </a:r>
            <a:endParaRPr lang="en-GB" dirty="0"/>
          </a:p>
        </p:txBody>
      </p:sp>
      <p:pic>
        <p:nvPicPr>
          <p:cNvPr id="6" name="Picture 5"/>
          <p:cNvPicPr>
            <a:picLocks noChangeAspect="1"/>
          </p:cNvPicPr>
          <p:nvPr/>
        </p:nvPicPr>
        <p:blipFill>
          <a:blip r:embed="rId3"/>
          <a:stretch>
            <a:fillRect/>
          </a:stretch>
        </p:blipFill>
        <p:spPr>
          <a:xfrm>
            <a:off x="3048452" y="1427479"/>
            <a:ext cx="2285183" cy="4908912"/>
          </a:xfrm>
          <a:prstGeom prst="rect">
            <a:avLst/>
          </a:prstGeom>
        </p:spPr>
      </p:pic>
      <p:sp>
        <p:nvSpPr>
          <p:cNvPr id="7" name="TextBox 6"/>
          <p:cNvSpPr txBox="1"/>
          <p:nvPr/>
        </p:nvSpPr>
        <p:spPr>
          <a:xfrm>
            <a:off x="3048452" y="59614"/>
            <a:ext cx="2427356" cy="1200329"/>
          </a:xfrm>
          <a:prstGeom prst="rect">
            <a:avLst/>
          </a:prstGeom>
          <a:solidFill>
            <a:schemeClr val="bg1"/>
          </a:solidFill>
          <a:ln>
            <a:solidFill>
              <a:schemeClr val="tx1"/>
            </a:solidFill>
          </a:ln>
        </p:spPr>
        <p:txBody>
          <a:bodyPr wrap="square" rtlCol="0">
            <a:spAutoFit/>
          </a:bodyPr>
          <a:lstStyle/>
          <a:p>
            <a:r>
              <a:rPr lang="en-GB" dirty="0" smtClean="0"/>
              <a:t>Brown Earth</a:t>
            </a:r>
            <a:endParaRPr lang="en-GB" dirty="0"/>
          </a:p>
        </p:txBody>
      </p:sp>
      <p:pic>
        <p:nvPicPr>
          <p:cNvPr id="8" name="Picture 7"/>
          <p:cNvPicPr>
            <a:picLocks noChangeAspect="1"/>
          </p:cNvPicPr>
          <p:nvPr/>
        </p:nvPicPr>
        <p:blipFill>
          <a:blip r:embed="rId4"/>
          <a:stretch>
            <a:fillRect/>
          </a:stretch>
        </p:blipFill>
        <p:spPr>
          <a:xfrm>
            <a:off x="6012160" y="1397391"/>
            <a:ext cx="2130065" cy="4999132"/>
          </a:xfrm>
          <a:prstGeom prst="rect">
            <a:avLst/>
          </a:prstGeom>
        </p:spPr>
      </p:pic>
      <p:sp>
        <p:nvSpPr>
          <p:cNvPr id="9" name="TextBox 8"/>
          <p:cNvSpPr txBox="1"/>
          <p:nvPr/>
        </p:nvSpPr>
        <p:spPr>
          <a:xfrm>
            <a:off x="6141088" y="534681"/>
            <a:ext cx="1872208" cy="646331"/>
          </a:xfrm>
          <a:prstGeom prst="rect">
            <a:avLst/>
          </a:prstGeom>
          <a:solidFill>
            <a:schemeClr val="bg1"/>
          </a:solidFill>
          <a:ln>
            <a:solidFill>
              <a:schemeClr val="tx1"/>
            </a:solidFill>
          </a:ln>
        </p:spPr>
        <p:txBody>
          <a:bodyPr wrap="square" rtlCol="0">
            <a:spAutoFit/>
          </a:bodyPr>
          <a:lstStyle/>
          <a:p>
            <a:r>
              <a:rPr lang="en-GB" dirty="0" err="1" smtClean="0"/>
              <a:t>Gley</a:t>
            </a:r>
            <a:endParaRPr lang="en-GB" dirty="0"/>
          </a:p>
        </p:txBody>
      </p:sp>
    </p:spTree>
    <p:extLst>
      <p:ext uri="{BB962C8B-B14F-4D97-AF65-F5344CB8AC3E}">
        <p14:creationId xmlns:p14="http://schemas.microsoft.com/office/powerpoint/2010/main" val="458417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ded Corner 3"/>
          <p:cNvSpPr/>
          <p:nvPr/>
        </p:nvSpPr>
        <p:spPr bwMode="auto">
          <a:xfrm rot="21356925">
            <a:off x="2267744" y="1052736"/>
            <a:ext cx="4896544" cy="4680520"/>
          </a:xfrm>
          <a:prstGeom prst="foldedCorner">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3600" b="1" i="0" u="none" strike="noStrike" cap="none" normalizeH="0" baseline="0" dirty="0" smtClean="0">
                <a:ln>
                  <a:noFill/>
                </a:ln>
                <a:solidFill>
                  <a:schemeClr val="tx1"/>
                </a:solidFill>
                <a:effectLst/>
                <a:latin typeface="Comic Sans MS" panose="030F0702030302020204" pitchFamily="66" charset="0"/>
              </a:rPr>
              <a:t>Ten Minute of Teaching!</a:t>
            </a:r>
          </a:p>
          <a:p>
            <a:pPr marL="0" marR="0" indent="0" algn="ctr" defTabSz="914400" rtl="0" eaLnBrk="1" fontAlgn="base" latinLnBrk="0" hangingPunct="1">
              <a:lnSpc>
                <a:spcPct val="100000"/>
              </a:lnSpc>
              <a:spcBef>
                <a:spcPct val="0"/>
              </a:spcBef>
              <a:spcAft>
                <a:spcPct val="0"/>
              </a:spcAft>
              <a:buClrTx/>
              <a:buSzTx/>
              <a:buFontTx/>
              <a:buNone/>
              <a:tabLst/>
            </a:pPr>
            <a:endParaRPr lang="en-US" dirty="0"/>
          </a:p>
          <a:p>
            <a:pPr marL="0" marR="0" indent="0" algn="ctr" defTabSz="914400" rtl="0" eaLnBrk="1" fontAlgn="base" latinLnBrk="0" hangingPunct="1">
              <a:lnSpc>
                <a:spcPct val="100000"/>
              </a:lnSpc>
              <a:spcBef>
                <a:spcPct val="0"/>
              </a:spcBef>
              <a:spcAft>
                <a:spcPct val="0"/>
              </a:spcAft>
              <a:buClrTx/>
              <a:buSzTx/>
              <a:buFontTx/>
              <a:buNone/>
              <a:tabLst/>
            </a:pPr>
            <a:r>
              <a:rPr kumimoji="0" lang="en-US" sz="3600" b="1" i="0" u="none" strike="noStrike" cap="none" normalizeH="0" baseline="0" dirty="0" smtClean="0">
                <a:ln>
                  <a:noFill/>
                </a:ln>
                <a:solidFill>
                  <a:schemeClr val="tx1"/>
                </a:solidFill>
                <a:effectLst/>
                <a:latin typeface="Comic Sans MS" panose="030F0702030302020204" pitchFamily="66" charset="0"/>
              </a:rPr>
              <a:t>One</a:t>
            </a:r>
            <a:r>
              <a:rPr kumimoji="0" lang="en-US" sz="3600" b="1" i="0" u="none" strike="noStrike" cap="none" normalizeH="0" dirty="0" smtClean="0">
                <a:ln>
                  <a:noFill/>
                </a:ln>
                <a:solidFill>
                  <a:schemeClr val="tx1"/>
                </a:solidFill>
                <a:effectLst/>
                <a:latin typeface="Comic Sans MS" panose="030F0702030302020204" pitchFamily="66" charset="0"/>
              </a:rPr>
              <a:t> thing I really want to go over again in the next few weeks is....</a:t>
            </a:r>
            <a:endParaRPr kumimoji="0" lang="en-US" sz="3600" b="1" i="0" u="none" strike="noStrike" cap="none" normalizeH="0" baseline="0" dirty="0" smtClean="0">
              <a:ln>
                <a:noFill/>
              </a:ln>
              <a:solidFill>
                <a:schemeClr val="tx1"/>
              </a:solidFill>
              <a:effectLst/>
              <a:latin typeface="Comic Sans MS" panose="030F0702030302020204" pitchFamily="66" charset="0"/>
            </a:endParaRPr>
          </a:p>
        </p:txBody>
      </p:sp>
    </p:spTree>
    <p:extLst>
      <p:ext uri="{BB962C8B-B14F-4D97-AF65-F5344CB8AC3E}">
        <p14:creationId xmlns:p14="http://schemas.microsoft.com/office/powerpoint/2010/main" val="19982779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Homework Questions: Due 21/2/19</a:t>
            </a:r>
            <a:endParaRPr lang="en-GB" dirty="0"/>
          </a:p>
        </p:txBody>
      </p:sp>
      <p:sp>
        <p:nvSpPr>
          <p:cNvPr id="3" name="Content Placeholder 2"/>
          <p:cNvSpPr>
            <a:spLocks noGrp="1"/>
          </p:cNvSpPr>
          <p:nvPr>
            <p:ph idx="1"/>
          </p:nvPr>
        </p:nvSpPr>
        <p:spPr>
          <a:xfrm>
            <a:off x="457200" y="1600200"/>
            <a:ext cx="8229600" cy="4709120"/>
          </a:xfrm>
          <a:solidFill>
            <a:schemeClr val="bg1"/>
          </a:solidFill>
          <a:ln>
            <a:solidFill>
              <a:schemeClr val="tx1"/>
            </a:solidFill>
          </a:ln>
        </p:spPr>
        <p:txBody>
          <a:bodyPr/>
          <a:lstStyle/>
          <a:p>
            <a:r>
              <a:rPr lang="en-GB" dirty="0" smtClean="0"/>
              <a:t>Explain how different factors have contributed to the formation and characteristics of a brown earth soil (10).</a:t>
            </a:r>
          </a:p>
          <a:p>
            <a:r>
              <a:rPr lang="en-GB" dirty="0"/>
              <a:t>Explain how different factors have contributed to the formation and characteristics of a </a:t>
            </a:r>
            <a:r>
              <a:rPr lang="en-GB" dirty="0" err="1" smtClean="0"/>
              <a:t>gley</a:t>
            </a:r>
            <a:r>
              <a:rPr lang="en-GB" dirty="0" smtClean="0"/>
              <a:t> soil </a:t>
            </a:r>
            <a:r>
              <a:rPr lang="en-GB" dirty="0"/>
              <a:t>(10</a:t>
            </a:r>
            <a:r>
              <a:rPr lang="en-GB" dirty="0" smtClean="0"/>
              <a:t>).</a:t>
            </a:r>
          </a:p>
          <a:p>
            <a:r>
              <a:rPr lang="en-GB" dirty="0" smtClean="0"/>
              <a:t>Draw a fully annotated soil profile of a </a:t>
            </a:r>
            <a:r>
              <a:rPr lang="en-GB" dirty="0" err="1" smtClean="0"/>
              <a:t>podzol</a:t>
            </a:r>
            <a:r>
              <a:rPr lang="en-GB" dirty="0" smtClean="0"/>
              <a:t> soil to show its main characteristics (8).</a:t>
            </a:r>
            <a:endParaRPr lang="en-GB" dirty="0"/>
          </a:p>
          <a:p>
            <a:endParaRPr lang="en-GB" dirty="0" smtClean="0"/>
          </a:p>
          <a:p>
            <a:endParaRPr lang="en-GB" dirty="0"/>
          </a:p>
        </p:txBody>
      </p:sp>
    </p:spTree>
    <p:extLst>
      <p:ext uri="{BB962C8B-B14F-4D97-AF65-F5344CB8AC3E}">
        <p14:creationId xmlns:p14="http://schemas.microsoft.com/office/powerpoint/2010/main" val="353939369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 y="0"/>
            <a:ext cx="9175223" cy="6870398"/>
          </a:xfrm>
          <a:prstGeom prst="rect">
            <a:avLst/>
          </a:prstGeom>
        </p:spPr>
      </p:pic>
      <p:sp>
        <p:nvSpPr>
          <p:cNvPr id="2" name="Title 1"/>
          <p:cNvSpPr>
            <a:spLocks noGrp="1"/>
          </p:cNvSpPr>
          <p:nvPr>
            <p:ph type="title"/>
          </p:nvPr>
        </p:nvSpPr>
        <p:spPr>
          <a:xfrm rot="20992309">
            <a:off x="472811" y="1772816"/>
            <a:ext cx="8229600" cy="1143000"/>
          </a:xfrm>
          <a:solidFill>
            <a:schemeClr val="bg1"/>
          </a:solidFill>
          <a:ln>
            <a:solidFill>
              <a:schemeClr val="tx1"/>
            </a:solidFill>
          </a:ln>
        </p:spPr>
        <p:txBody>
          <a:bodyPr/>
          <a:lstStyle/>
          <a:p>
            <a:r>
              <a:rPr lang="en-GB" sz="7200" dirty="0" smtClean="0"/>
              <a:t>Hydrosphere</a:t>
            </a:r>
            <a:endParaRPr lang="en-GB" sz="7200" dirty="0"/>
          </a:p>
        </p:txBody>
      </p:sp>
      <p:sp>
        <p:nvSpPr>
          <p:cNvPr id="18434" name="AutoShape 2" descr="Image result for hydrospher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1026" name="Picture 2" descr="Image result for water clip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1920" y="3284984"/>
            <a:ext cx="3810000" cy="2247901"/>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What do you need to know?</a:t>
            </a:r>
            <a:endParaRPr lang="en-GB" dirty="0"/>
          </a:p>
        </p:txBody>
      </p:sp>
      <p:sp>
        <p:nvSpPr>
          <p:cNvPr id="3" name="Content Placeholder 2"/>
          <p:cNvSpPr>
            <a:spLocks noGrp="1"/>
          </p:cNvSpPr>
          <p:nvPr>
            <p:ph idx="1"/>
          </p:nvPr>
        </p:nvSpPr>
        <p:spPr>
          <a:xfrm>
            <a:off x="467544" y="1772816"/>
            <a:ext cx="8229600" cy="4525963"/>
          </a:xfrm>
          <a:solidFill>
            <a:schemeClr val="bg1"/>
          </a:solidFill>
          <a:ln>
            <a:solidFill>
              <a:schemeClr val="tx1"/>
            </a:solidFill>
          </a:ln>
        </p:spPr>
        <p:txBody>
          <a:bodyPr/>
          <a:lstStyle/>
          <a:p>
            <a:r>
              <a:rPr lang="en-GB" dirty="0" smtClean="0"/>
              <a:t>Hydrological Cycle within a drainage Basin.</a:t>
            </a:r>
          </a:p>
          <a:p>
            <a:r>
              <a:rPr lang="en-GB" dirty="0" smtClean="0"/>
              <a:t>Interpretations of hydrographs.</a:t>
            </a:r>
            <a:r>
              <a:rPr lang="en-GB" dirty="0"/>
              <a:t> </a:t>
            </a:r>
            <a:endParaRPr lang="en-GB" dirty="0" smtClean="0"/>
          </a:p>
          <a:p>
            <a:r>
              <a:rPr lang="en-GB" dirty="0" smtClean="0"/>
              <a:t>River </a:t>
            </a:r>
            <a:r>
              <a:rPr lang="en-GB" dirty="0"/>
              <a:t>formations: V Shape Valley, Waterfall, Meander, Oxbow Lake.</a:t>
            </a:r>
          </a:p>
          <a:p>
            <a:endParaRPr lang="en-GB" dirty="0"/>
          </a:p>
        </p:txBody>
      </p:sp>
    </p:spTree>
    <p:extLst>
      <p:ext uri="{BB962C8B-B14F-4D97-AF65-F5344CB8AC3E}">
        <p14:creationId xmlns:p14="http://schemas.microsoft.com/office/powerpoint/2010/main" val="4365568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5638" y="-6394"/>
            <a:ext cx="9175275" cy="6870787"/>
          </a:xfrm>
          <a:prstGeom prst="rect">
            <a:avLst/>
          </a:prstGeom>
        </p:spPr>
      </p:pic>
      <p:pic>
        <p:nvPicPr>
          <p:cNvPr id="4" name="Picture 3"/>
          <p:cNvPicPr>
            <a:picLocks noChangeAspect="1"/>
          </p:cNvPicPr>
          <p:nvPr/>
        </p:nvPicPr>
        <p:blipFill>
          <a:blip r:embed="rId3"/>
          <a:stretch>
            <a:fillRect/>
          </a:stretch>
        </p:blipFill>
        <p:spPr>
          <a:xfrm>
            <a:off x="0" y="379612"/>
            <a:ext cx="3970784" cy="6098773"/>
          </a:xfrm>
          <a:prstGeom prst="rect">
            <a:avLst/>
          </a:prstGeom>
        </p:spPr>
      </p:pic>
      <p:sp>
        <p:nvSpPr>
          <p:cNvPr id="7" name="Title 1"/>
          <p:cNvSpPr>
            <a:spLocks noGrp="1"/>
          </p:cNvSpPr>
          <p:nvPr>
            <p:ph type="title"/>
          </p:nvPr>
        </p:nvSpPr>
        <p:spPr>
          <a:xfrm>
            <a:off x="4007948" y="2492896"/>
            <a:ext cx="5136052" cy="1355616"/>
          </a:xfrm>
          <a:solidFill>
            <a:schemeClr val="bg1"/>
          </a:solidFill>
          <a:ln>
            <a:solidFill>
              <a:schemeClr val="tx1"/>
            </a:solidFill>
          </a:ln>
        </p:spPr>
        <p:txBody>
          <a:bodyPr/>
          <a:lstStyle/>
          <a:p>
            <a:r>
              <a:rPr lang="en-GB" sz="4800" dirty="0" smtClean="0"/>
              <a:t>Hydrological Cycle</a:t>
            </a:r>
            <a:endParaRPr lang="en-GB" sz="4800" dirty="0"/>
          </a:p>
        </p:txBody>
      </p:sp>
    </p:spTree>
    <p:extLst>
      <p:ext uri="{BB962C8B-B14F-4D97-AF65-F5344CB8AC3E}">
        <p14:creationId xmlns:p14="http://schemas.microsoft.com/office/powerpoint/2010/main" val="385137565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staellite earth"/>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5392" y="733912"/>
            <a:ext cx="3543300" cy="426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075" name="Text Box 3"/>
          <p:cNvSpPr txBox="1">
            <a:spLocks noChangeArrowheads="1"/>
          </p:cNvSpPr>
          <p:nvPr/>
        </p:nvSpPr>
        <p:spPr bwMode="auto">
          <a:xfrm>
            <a:off x="3993603" y="822758"/>
            <a:ext cx="4646886" cy="120032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n-GB" altLang="en-US" sz="2400" b="1" dirty="0" smtClean="0">
                <a:latin typeface="Century Gothic" panose="020B0502020202020204" pitchFamily="34" charset="0"/>
              </a:rPr>
              <a:t>The earths surface is full of water but where is it all found/stored?</a:t>
            </a:r>
            <a:endParaRPr lang="en-GB" altLang="en-US" sz="2400" dirty="0">
              <a:latin typeface="Century Gothic" panose="020B0502020202020204" pitchFamily="34" charset="0"/>
            </a:endParaRPr>
          </a:p>
        </p:txBody>
      </p:sp>
      <p:sp>
        <p:nvSpPr>
          <p:cNvPr id="2052" name="Text Box 4"/>
          <p:cNvSpPr txBox="1">
            <a:spLocks noChangeArrowheads="1"/>
          </p:cNvSpPr>
          <p:nvPr/>
        </p:nvSpPr>
        <p:spPr bwMode="auto">
          <a:xfrm>
            <a:off x="3993603" y="2212171"/>
            <a:ext cx="2914650" cy="169277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457200" indent="-457200">
              <a:spcBef>
                <a:spcPct val="50000"/>
              </a:spcBef>
              <a:buFont typeface="+mj-lt"/>
              <a:buAutoNum type="arabicPeriod"/>
            </a:pPr>
            <a:r>
              <a:rPr lang="en-GB" altLang="en-US" sz="2400" dirty="0">
                <a:latin typeface="Century Gothic" panose="020B0502020202020204" pitchFamily="34" charset="0"/>
              </a:rPr>
              <a:t> </a:t>
            </a:r>
            <a:r>
              <a:rPr lang="en-GB" altLang="en-US" sz="2000" dirty="0">
                <a:latin typeface="Century Gothic" panose="020B0502020202020204" pitchFamily="34" charset="0"/>
              </a:rPr>
              <a:t>SEAS AND OCEANS</a:t>
            </a:r>
          </a:p>
          <a:p>
            <a:pPr marL="457200" indent="-457200">
              <a:spcBef>
                <a:spcPct val="50000"/>
              </a:spcBef>
              <a:buFont typeface="+mj-lt"/>
              <a:buAutoNum type="arabicPeriod"/>
            </a:pPr>
            <a:r>
              <a:rPr lang="en-GB" altLang="en-US" sz="2000" dirty="0">
                <a:latin typeface="Century Gothic" panose="020B0502020202020204" pitchFamily="34" charset="0"/>
              </a:rPr>
              <a:t>LAKES</a:t>
            </a:r>
          </a:p>
          <a:p>
            <a:pPr marL="457200" indent="-457200">
              <a:spcBef>
                <a:spcPct val="50000"/>
              </a:spcBef>
              <a:buFont typeface="+mj-lt"/>
              <a:buAutoNum type="arabicPeriod"/>
            </a:pPr>
            <a:r>
              <a:rPr lang="en-GB" altLang="en-US" sz="2000" dirty="0">
                <a:latin typeface="Century Gothic" panose="020B0502020202020204" pitchFamily="34" charset="0"/>
              </a:rPr>
              <a:t>RIVERS</a:t>
            </a:r>
            <a:endParaRPr lang="en-GB" altLang="en-US" sz="2400" dirty="0">
              <a:latin typeface="Century Gothic" panose="020B0502020202020204" pitchFamily="34" charset="0"/>
            </a:endParaRPr>
          </a:p>
        </p:txBody>
      </p:sp>
      <p:sp>
        <p:nvSpPr>
          <p:cNvPr id="4" name="Cloud 3"/>
          <p:cNvSpPr/>
          <p:nvPr/>
        </p:nvSpPr>
        <p:spPr>
          <a:xfrm>
            <a:off x="4716016" y="3645024"/>
            <a:ext cx="4292162" cy="2887936"/>
          </a:xfrm>
          <a:prstGeom prst="cloud">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Text Box 3"/>
          <p:cNvSpPr txBox="1">
            <a:spLocks noChangeArrowheads="1"/>
          </p:cNvSpPr>
          <p:nvPr/>
        </p:nvSpPr>
        <p:spPr bwMode="auto">
          <a:xfrm>
            <a:off x="5479997" y="4055789"/>
            <a:ext cx="2964902" cy="13388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50000"/>
              </a:spcBef>
              <a:buFontTx/>
              <a:buNone/>
            </a:pPr>
            <a:r>
              <a:rPr lang="en-GB" altLang="en-US" sz="1800" dirty="0" smtClean="0">
                <a:latin typeface="Century Gothic" panose="020B0502020202020204" pitchFamily="34" charset="0"/>
              </a:rPr>
              <a:t>71% of the Earth’s surface is water</a:t>
            </a:r>
          </a:p>
          <a:p>
            <a:pPr algn="ctr">
              <a:spcBef>
                <a:spcPct val="50000"/>
              </a:spcBef>
              <a:buFontTx/>
              <a:buNone/>
            </a:pPr>
            <a:r>
              <a:rPr lang="en-GB" altLang="en-US" sz="1800" dirty="0" smtClean="0">
                <a:latin typeface="Century Gothic" panose="020B0502020202020204" pitchFamily="34" charset="0"/>
              </a:rPr>
              <a:t>95.5% of the water is held in the oceans</a:t>
            </a:r>
            <a:endParaRPr lang="en-GB" altLang="en-US" sz="1800" dirty="0">
              <a:latin typeface="Century Gothic" panose="020B0502020202020204" pitchFamily="34" charset="0"/>
            </a:endParaRPr>
          </a:p>
        </p:txBody>
      </p:sp>
    </p:spTree>
    <p:extLst>
      <p:ext uri="{BB962C8B-B14F-4D97-AF65-F5344CB8AC3E}">
        <p14:creationId xmlns:p14="http://schemas.microsoft.com/office/powerpoint/2010/main" val="1781400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52"/>
                                        </p:tgtEl>
                                        <p:attrNameLst>
                                          <p:attrName>style.visibility</p:attrName>
                                        </p:attrNameLst>
                                      </p:cBhvr>
                                      <p:to>
                                        <p:strVal val="visible"/>
                                      </p:to>
                                    </p:set>
                                    <p:anim calcmode="lin" valueType="num">
                                      <p:cBhvr additive="base">
                                        <p:cTn id="7" dur="500" fill="hold"/>
                                        <p:tgtEl>
                                          <p:spTgt spid="2052"/>
                                        </p:tgtEl>
                                        <p:attrNameLst>
                                          <p:attrName>ppt_x</p:attrName>
                                        </p:attrNameLst>
                                      </p:cBhvr>
                                      <p:tavLst>
                                        <p:tav tm="0">
                                          <p:val>
                                            <p:strVal val="#ppt_x"/>
                                          </p:val>
                                        </p:tav>
                                        <p:tav tm="100000">
                                          <p:val>
                                            <p:strVal val="#ppt_x"/>
                                          </p:val>
                                        </p:tav>
                                      </p:tavLst>
                                    </p:anim>
                                    <p:anim calcmode="lin" valueType="num">
                                      <p:cBhvr additive="base">
                                        <p:cTn id="8" dur="500" fill="hold"/>
                                        <p:tgtEl>
                                          <p:spTgt spid="205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2" grpId="0"/>
      <p:bldP spid="4" grpId="0" animBg="1"/>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Rectangle 3"/>
          <p:cNvSpPr>
            <a:spLocks noGrp="1" noChangeArrowheads="1"/>
          </p:cNvSpPr>
          <p:nvPr>
            <p:ph type="body" idx="1"/>
          </p:nvPr>
        </p:nvSpPr>
        <p:spPr>
          <a:xfrm>
            <a:off x="271956" y="1870843"/>
            <a:ext cx="8777452" cy="4327525"/>
          </a:xfrm>
          <a:solidFill>
            <a:schemeClr val="bg1"/>
          </a:solidFill>
          <a:ln>
            <a:solidFill>
              <a:schemeClr val="tx1"/>
            </a:solidFill>
          </a:ln>
        </p:spPr>
        <p:txBody>
          <a:bodyPr/>
          <a:lstStyle/>
          <a:p>
            <a:pPr marL="0" indent="0">
              <a:lnSpc>
                <a:spcPct val="90000"/>
              </a:lnSpc>
              <a:buNone/>
            </a:pPr>
            <a:r>
              <a:rPr lang="en-GB" altLang="en-US" sz="2400" dirty="0">
                <a:latin typeface="Century Gothic" panose="020B0502020202020204" pitchFamily="34" charset="0"/>
              </a:rPr>
              <a:t>The constant movement (transfer) of water between the sea, land and atmosphere is called the </a:t>
            </a:r>
            <a:r>
              <a:rPr lang="en-GB" altLang="en-US" sz="2400" b="1" dirty="0">
                <a:latin typeface="Century Gothic" panose="020B0502020202020204" pitchFamily="34" charset="0"/>
              </a:rPr>
              <a:t>hydrological cycle or water cycle</a:t>
            </a:r>
          </a:p>
          <a:p>
            <a:pPr>
              <a:lnSpc>
                <a:spcPct val="90000"/>
              </a:lnSpc>
            </a:pPr>
            <a:endParaRPr lang="en-GB" altLang="en-US" sz="2400" b="1" dirty="0">
              <a:latin typeface="Century Gothic" panose="020B0502020202020204" pitchFamily="34" charset="0"/>
            </a:endParaRPr>
          </a:p>
          <a:p>
            <a:pPr marL="0" indent="0">
              <a:lnSpc>
                <a:spcPct val="90000"/>
              </a:lnSpc>
              <a:buNone/>
            </a:pPr>
            <a:r>
              <a:rPr lang="en-GB" altLang="en-US" sz="2400" dirty="0">
                <a:latin typeface="Century Gothic" panose="020B0502020202020204" pitchFamily="34" charset="0"/>
              </a:rPr>
              <a:t>This involves</a:t>
            </a:r>
            <a:r>
              <a:rPr lang="en-GB" altLang="en-US" sz="2400" b="1" dirty="0">
                <a:latin typeface="Century Gothic" panose="020B0502020202020204" pitchFamily="34" charset="0"/>
              </a:rPr>
              <a:t> </a:t>
            </a:r>
            <a:r>
              <a:rPr lang="en-GB" altLang="en-US" sz="2400" b="1" dirty="0" smtClean="0">
                <a:latin typeface="Century Gothic" panose="020B0502020202020204" pitchFamily="34" charset="0"/>
              </a:rPr>
              <a:t>stages such as precipitation</a:t>
            </a:r>
            <a:r>
              <a:rPr lang="en-GB" altLang="en-US" sz="2400" b="1" dirty="0">
                <a:latin typeface="Century Gothic" panose="020B0502020202020204" pitchFamily="34" charset="0"/>
              </a:rPr>
              <a:t>, surface runoff, evaporation, transpiration and </a:t>
            </a:r>
            <a:r>
              <a:rPr lang="en-GB" altLang="en-US" sz="2400" b="1" dirty="0" smtClean="0">
                <a:latin typeface="Century Gothic" panose="020B0502020202020204" pitchFamily="34" charset="0"/>
              </a:rPr>
              <a:t>condensation. </a:t>
            </a:r>
            <a:endParaRPr lang="en-GB" altLang="en-US" sz="2400" b="1" dirty="0">
              <a:latin typeface="Century Gothic" panose="020B0502020202020204" pitchFamily="34" charset="0"/>
            </a:endParaRPr>
          </a:p>
          <a:p>
            <a:pPr>
              <a:lnSpc>
                <a:spcPct val="90000"/>
              </a:lnSpc>
            </a:pPr>
            <a:endParaRPr lang="en-GB" altLang="en-US" sz="2400" b="1" dirty="0">
              <a:latin typeface="Century Gothic" panose="020B0502020202020204" pitchFamily="34" charset="0"/>
            </a:endParaRPr>
          </a:p>
          <a:p>
            <a:pPr>
              <a:lnSpc>
                <a:spcPct val="90000"/>
              </a:lnSpc>
              <a:buFontTx/>
              <a:buNone/>
            </a:pPr>
            <a:endParaRPr lang="en-GB" altLang="en-US" sz="2400" b="1" dirty="0">
              <a:latin typeface="Century Gothic" panose="020B0502020202020204" pitchFamily="34" charset="0"/>
            </a:endParaRPr>
          </a:p>
        </p:txBody>
      </p:sp>
      <p:sp>
        <p:nvSpPr>
          <p:cNvPr id="5" name="Rectangle 4"/>
          <p:cNvSpPr/>
          <p:nvPr/>
        </p:nvSpPr>
        <p:spPr>
          <a:xfrm>
            <a:off x="472598" y="555211"/>
            <a:ext cx="8158003" cy="923330"/>
          </a:xfrm>
          <a:prstGeom prst="rect">
            <a:avLst/>
          </a:prstGeom>
          <a:solidFill>
            <a:schemeClr val="bg1"/>
          </a:solidFill>
          <a:ln>
            <a:solidFill>
              <a:schemeClr val="tx1"/>
            </a:solidFill>
          </a:ln>
        </p:spPr>
        <p:txBody>
          <a:bodyPr wrap="none" lIns="91440" tIns="45720" rIns="91440" bIns="45720">
            <a:spAutoFit/>
          </a:bodyPr>
          <a:lstStyle/>
          <a:p>
            <a:pPr algn="ctr"/>
            <a:r>
              <a:rPr lang="en-GB" sz="5400" b="1" spc="50" dirty="0" smtClean="0">
                <a:ln w="9525" cmpd="sng">
                  <a:solidFill>
                    <a:schemeClr val="accent1"/>
                  </a:solidFill>
                  <a:prstDash val="solid"/>
                </a:ln>
                <a:effectLst>
                  <a:glow rad="38100">
                    <a:schemeClr val="accent1">
                      <a:alpha val="40000"/>
                    </a:schemeClr>
                  </a:glow>
                </a:effectLst>
                <a:latin typeface="Century Gothic" panose="020B0502020202020204" pitchFamily="34" charset="0"/>
              </a:rPr>
              <a:t>The H</a:t>
            </a:r>
            <a:r>
              <a:rPr lang="en-GB" sz="5400" b="1" cap="none" spc="50" dirty="0" smtClean="0">
                <a:ln w="9525" cmpd="sng">
                  <a:solidFill>
                    <a:schemeClr val="accent1"/>
                  </a:solidFill>
                  <a:prstDash val="solid"/>
                </a:ln>
                <a:effectLst>
                  <a:glow rad="38100">
                    <a:schemeClr val="accent1">
                      <a:alpha val="40000"/>
                    </a:schemeClr>
                  </a:glow>
                </a:effectLst>
                <a:latin typeface="Century Gothic" panose="020B0502020202020204" pitchFamily="34" charset="0"/>
              </a:rPr>
              <a:t>ydrological </a:t>
            </a:r>
            <a:r>
              <a:rPr lang="en-GB" sz="5400" b="1" cap="none" spc="50" dirty="0">
                <a:ln w="9525" cmpd="sng">
                  <a:solidFill>
                    <a:schemeClr val="accent1"/>
                  </a:solidFill>
                  <a:prstDash val="solid"/>
                </a:ln>
                <a:effectLst>
                  <a:glow rad="38100">
                    <a:schemeClr val="accent1">
                      <a:alpha val="40000"/>
                    </a:schemeClr>
                  </a:glow>
                </a:effectLst>
                <a:latin typeface="Century Gothic" panose="020B0502020202020204" pitchFamily="34" charset="0"/>
              </a:rPr>
              <a:t>Cycle</a:t>
            </a:r>
            <a:endParaRPr lang="en-GB" sz="5400" b="1" cap="none" spc="50" dirty="0">
              <a:ln w="9525" cmpd="sng">
                <a:solidFill>
                  <a:schemeClr val="accent1"/>
                </a:solidFill>
                <a:prstDash val="solid"/>
              </a:ln>
              <a:effectLst>
                <a:glow rad="38100">
                  <a:schemeClr val="accent1">
                    <a:alpha val="40000"/>
                  </a:schemeClr>
                </a:glow>
              </a:effectLst>
            </a:endParaRPr>
          </a:p>
        </p:txBody>
      </p:sp>
    </p:spTree>
    <p:extLst>
      <p:ext uri="{BB962C8B-B14F-4D97-AF65-F5344CB8AC3E}">
        <p14:creationId xmlns:p14="http://schemas.microsoft.com/office/powerpoint/2010/main" val="28567147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Tasks</a:t>
            </a:r>
            <a:endParaRPr lang="en-GB" dirty="0"/>
          </a:p>
        </p:txBody>
      </p:sp>
      <p:sp>
        <p:nvSpPr>
          <p:cNvPr id="3" name="Content Placeholder 2"/>
          <p:cNvSpPr>
            <a:spLocks noGrp="1"/>
          </p:cNvSpPr>
          <p:nvPr>
            <p:ph idx="1"/>
          </p:nvPr>
        </p:nvSpPr>
        <p:spPr>
          <a:solidFill>
            <a:schemeClr val="bg1"/>
          </a:solidFill>
          <a:ln>
            <a:solidFill>
              <a:schemeClr val="tx1"/>
            </a:solidFill>
          </a:ln>
        </p:spPr>
        <p:txBody>
          <a:bodyPr/>
          <a:lstStyle/>
          <a:p>
            <a:r>
              <a:rPr lang="en-GB" dirty="0" smtClean="0"/>
              <a:t>Copy Figure 3.2 (Page 39).</a:t>
            </a:r>
          </a:p>
          <a:p>
            <a:r>
              <a:rPr lang="en-GB" dirty="0" smtClean="0"/>
              <a:t>Write a definition for:</a:t>
            </a:r>
          </a:p>
          <a:p>
            <a:pPr algn="ctr"/>
            <a:r>
              <a:rPr lang="en-GB" sz="2000" dirty="0"/>
              <a:t>Evaporation                      </a:t>
            </a:r>
          </a:p>
          <a:p>
            <a:pPr algn="ctr"/>
            <a:r>
              <a:rPr lang="en-GB" sz="2000" dirty="0"/>
              <a:t>Precipitation</a:t>
            </a:r>
          </a:p>
          <a:p>
            <a:pPr algn="ctr"/>
            <a:r>
              <a:rPr lang="en-GB" sz="2000" dirty="0"/>
              <a:t>Condensation</a:t>
            </a:r>
          </a:p>
          <a:p>
            <a:pPr algn="ctr"/>
            <a:r>
              <a:rPr lang="en-GB" sz="2000" dirty="0"/>
              <a:t>Surface Run Off</a:t>
            </a:r>
          </a:p>
          <a:p>
            <a:pPr algn="ctr"/>
            <a:r>
              <a:rPr lang="en-GB" sz="2000" dirty="0"/>
              <a:t>Transpiration</a:t>
            </a:r>
          </a:p>
          <a:p>
            <a:pPr algn="ctr"/>
            <a:r>
              <a:rPr lang="en-GB" sz="2000" dirty="0"/>
              <a:t>Infiltration</a:t>
            </a:r>
          </a:p>
          <a:p>
            <a:pPr algn="ctr"/>
            <a:r>
              <a:rPr lang="en-GB" sz="2000" dirty="0"/>
              <a:t>Percolation</a:t>
            </a:r>
          </a:p>
          <a:p>
            <a:pPr algn="ctr"/>
            <a:r>
              <a:rPr lang="en-GB" sz="2000" dirty="0"/>
              <a:t>Through Flow</a:t>
            </a:r>
          </a:p>
          <a:p>
            <a:pPr algn="ctr"/>
            <a:r>
              <a:rPr lang="en-GB" sz="2000" dirty="0"/>
              <a:t>Ground Water</a:t>
            </a:r>
          </a:p>
          <a:p>
            <a:pPr marL="0" indent="0">
              <a:buNone/>
            </a:pPr>
            <a:endParaRPr lang="en-GB" dirty="0"/>
          </a:p>
        </p:txBody>
      </p:sp>
    </p:spTree>
    <p:extLst>
      <p:ext uri="{BB962C8B-B14F-4D97-AF65-F5344CB8AC3E}">
        <p14:creationId xmlns:p14="http://schemas.microsoft.com/office/powerpoint/2010/main" val="51239891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Hydrological Cycle from Memory</a:t>
            </a:r>
            <a:endParaRPr lang="en-GB" dirty="0"/>
          </a:p>
        </p:txBody>
      </p:sp>
      <p:sp>
        <p:nvSpPr>
          <p:cNvPr id="4" name="Content Placeholder 3"/>
          <p:cNvSpPr>
            <a:spLocks noGrp="1"/>
          </p:cNvSpPr>
          <p:nvPr>
            <p:ph idx="1"/>
          </p:nvPr>
        </p:nvSpPr>
        <p:spPr>
          <a:xfrm>
            <a:off x="457200" y="1600200"/>
            <a:ext cx="8229600" cy="2116832"/>
          </a:xfrm>
          <a:solidFill>
            <a:schemeClr val="bg1"/>
          </a:solidFill>
          <a:ln>
            <a:solidFill>
              <a:schemeClr val="tx1"/>
            </a:solidFill>
          </a:ln>
        </p:spPr>
        <p:txBody>
          <a:bodyPr/>
          <a:lstStyle/>
          <a:p>
            <a:r>
              <a:rPr lang="en-GB" dirty="0" smtClean="0"/>
              <a:t>On your scrap paper, you have five minutes to draw the hydrological cycle from memory. You must label the following:</a:t>
            </a:r>
          </a:p>
          <a:p>
            <a:pPr algn="ctr"/>
            <a:endParaRPr lang="en-GB" dirty="0"/>
          </a:p>
        </p:txBody>
      </p:sp>
      <p:sp>
        <p:nvSpPr>
          <p:cNvPr id="3" name="TextBox 2"/>
          <p:cNvSpPr txBox="1"/>
          <p:nvPr/>
        </p:nvSpPr>
        <p:spPr>
          <a:xfrm>
            <a:off x="683568" y="3899594"/>
            <a:ext cx="7776864" cy="2585323"/>
          </a:xfrm>
          <a:prstGeom prst="rect">
            <a:avLst/>
          </a:prstGeom>
          <a:solidFill>
            <a:schemeClr val="bg1"/>
          </a:solidFill>
          <a:ln>
            <a:solidFill>
              <a:schemeClr val="tx1"/>
            </a:solidFill>
          </a:ln>
        </p:spPr>
        <p:txBody>
          <a:bodyPr wrap="square" rtlCol="0">
            <a:spAutoFit/>
          </a:bodyPr>
          <a:lstStyle/>
          <a:p>
            <a:pPr marL="571500" indent="-571500">
              <a:buFont typeface="Arial" panose="020B0604020202020204" pitchFamily="34" charset="0"/>
              <a:buChar char="•"/>
            </a:pPr>
            <a:r>
              <a:rPr lang="en-GB" sz="1800" dirty="0"/>
              <a:t>Evaporation                      </a:t>
            </a:r>
          </a:p>
          <a:p>
            <a:pPr marL="571500" indent="-571500">
              <a:buFont typeface="Arial" panose="020B0604020202020204" pitchFamily="34" charset="0"/>
              <a:buChar char="•"/>
            </a:pPr>
            <a:r>
              <a:rPr lang="en-GB" sz="1800" dirty="0"/>
              <a:t>Precipitation</a:t>
            </a:r>
          </a:p>
          <a:p>
            <a:pPr marL="571500" indent="-571500">
              <a:buFont typeface="Arial" panose="020B0604020202020204" pitchFamily="34" charset="0"/>
              <a:buChar char="•"/>
            </a:pPr>
            <a:r>
              <a:rPr lang="en-GB" sz="1800" dirty="0"/>
              <a:t>Condensation</a:t>
            </a:r>
          </a:p>
          <a:p>
            <a:pPr marL="571500" indent="-571500">
              <a:buFont typeface="Arial" panose="020B0604020202020204" pitchFamily="34" charset="0"/>
              <a:buChar char="•"/>
            </a:pPr>
            <a:r>
              <a:rPr lang="en-GB" sz="1800" dirty="0"/>
              <a:t>Surface Run Off</a:t>
            </a:r>
          </a:p>
          <a:p>
            <a:pPr marL="571500" indent="-571500">
              <a:buFont typeface="Arial" panose="020B0604020202020204" pitchFamily="34" charset="0"/>
              <a:buChar char="•"/>
            </a:pPr>
            <a:r>
              <a:rPr lang="en-GB" sz="1800" dirty="0"/>
              <a:t>Transpiration</a:t>
            </a:r>
          </a:p>
          <a:p>
            <a:pPr marL="571500" indent="-571500">
              <a:buFont typeface="Arial" panose="020B0604020202020204" pitchFamily="34" charset="0"/>
              <a:buChar char="•"/>
            </a:pPr>
            <a:r>
              <a:rPr lang="en-GB" sz="1800" dirty="0" smtClean="0"/>
              <a:t>Infiltration</a:t>
            </a:r>
          </a:p>
          <a:p>
            <a:pPr marL="571500" indent="-571500">
              <a:buFont typeface="Arial" panose="020B0604020202020204" pitchFamily="34" charset="0"/>
              <a:buChar char="•"/>
            </a:pPr>
            <a:r>
              <a:rPr lang="en-GB" sz="1800" dirty="0" smtClean="0"/>
              <a:t>Percolation</a:t>
            </a:r>
          </a:p>
          <a:p>
            <a:pPr marL="571500" indent="-571500">
              <a:buFont typeface="Arial" panose="020B0604020202020204" pitchFamily="34" charset="0"/>
              <a:buChar char="•"/>
            </a:pPr>
            <a:r>
              <a:rPr lang="en-GB" sz="1800" dirty="0" smtClean="0"/>
              <a:t>Through Flow</a:t>
            </a:r>
          </a:p>
          <a:p>
            <a:pPr marL="571500" indent="-571500">
              <a:buFont typeface="Arial" panose="020B0604020202020204" pitchFamily="34" charset="0"/>
              <a:buChar char="•"/>
            </a:pPr>
            <a:r>
              <a:rPr lang="en-GB" sz="1800" dirty="0" smtClean="0"/>
              <a:t>Ground Water</a:t>
            </a:r>
            <a:endParaRPr lang="en-GB" sz="1800" dirty="0"/>
          </a:p>
        </p:txBody>
      </p:sp>
    </p:spTree>
    <p:extLst>
      <p:ext uri="{BB962C8B-B14F-4D97-AF65-F5344CB8AC3E}">
        <p14:creationId xmlns:p14="http://schemas.microsoft.com/office/powerpoint/2010/main" val="343762162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Tasks</a:t>
            </a:r>
            <a:endParaRPr lang="en-GB" dirty="0"/>
          </a:p>
        </p:txBody>
      </p:sp>
      <p:sp>
        <p:nvSpPr>
          <p:cNvPr id="3" name="Content Placeholder 2"/>
          <p:cNvSpPr>
            <a:spLocks noGrp="1"/>
          </p:cNvSpPr>
          <p:nvPr>
            <p:ph idx="1"/>
          </p:nvPr>
        </p:nvSpPr>
        <p:spPr>
          <a:xfrm>
            <a:off x="0" y="5082"/>
            <a:ext cx="9144000" cy="6852917"/>
          </a:xfrm>
          <a:solidFill>
            <a:schemeClr val="bg1"/>
          </a:solidFill>
          <a:ln>
            <a:solidFill>
              <a:schemeClr val="tx1"/>
            </a:solidFill>
          </a:ln>
        </p:spPr>
        <p:txBody>
          <a:bodyPr/>
          <a:lstStyle/>
          <a:p>
            <a:r>
              <a:rPr lang="en-GB" sz="2400" dirty="0" smtClean="0"/>
              <a:t>Evaporation = water is heated, water vapour is transferred from land (sea, rivers </a:t>
            </a:r>
            <a:r>
              <a:rPr lang="en-GB" sz="2400" dirty="0" err="1" smtClean="0"/>
              <a:t>etc</a:t>
            </a:r>
            <a:r>
              <a:rPr lang="en-GB" sz="2400" dirty="0" smtClean="0"/>
              <a:t>) into atmosphere.</a:t>
            </a:r>
          </a:p>
          <a:p>
            <a:r>
              <a:rPr lang="en-GB" sz="2400" dirty="0" smtClean="0"/>
              <a:t>Precipitation = rain/snow that falls from sky.</a:t>
            </a:r>
          </a:p>
          <a:p>
            <a:r>
              <a:rPr lang="en-GB" sz="2400" dirty="0" smtClean="0"/>
              <a:t>Condensation = water vapour cools down and condenses (joins together) to form clouds. </a:t>
            </a:r>
          </a:p>
          <a:p>
            <a:r>
              <a:rPr lang="en-GB" sz="2400" dirty="0" smtClean="0"/>
              <a:t>Transpiration = water vapour is transferred from leaves of plants into atmosphere. </a:t>
            </a:r>
          </a:p>
          <a:p>
            <a:r>
              <a:rPr lang="en-GB" sz="2400" dirty="0" smtClean="0"/>
              <a:t>Surface Run Off = all the water that flows over the surface into water supplies. </a:t>
            </a:r>
          </a:p>
          <a:p>
            <a:r>
              <a:rPr lang="en-GB" sz="2400" dirty="0" smtClean="0"/>
              <a:t>Infiltration = movement of water into the ground through soil.</a:t>
            </a:r>
          </a:p>
          <a:p>
            <a:r>
              <a:rPr lang="en-GB" sz="2400" dirty="0" smtClean="0"/>
              <a:t>Percolation = “like filtering” = movement of water down through cracks in rocks.</a:t>
            </a:r>
          </a:p>
          <a:p>
            <a:r>
              <a:rPr lang="en-GB" sz="2400" dirty="0" smtClean="0"/>
              <a:t>Through Flow = the downward movement of water through the soil towards water supplies (rivers, sea </a:t>
            </a:r>
            <a:r>
              <a:rPr lang="en-GB" sz="2400" dirty="0" err="1" smtClean="0"/>
              <a:t>etc</a:t>
            </a:r>
            <a:r>
              <a:rPr lang="en-GB" sz="2400" dirty="0" smtClean="0"/>
              <a:t>). </a:t>
            </a:r>
          </a:p>
          <a:p>
            <a:r>
              <a:rPr lang="en-GB" sz="2400" dirty="0" smtClean="0"/>
              <a:t>Ground Water = water which is stored underground (water table, in rocks </a:t>
            </a:r>
            <a:r>
              <a:rPr lang="en-GB" sz="2400" dirty="0" err="1" smtClean="0"/>
              <a:t>etc</a:t>
            </a:r>
            <a:r>
              <a:rPr lang="en-GB" sz="2400" dirty="0" smtClean="0"/>
              <a:t>) – eventually reaches surface. </a:t>
            </a:r>
          </a:p>
          <a:p>
            <a:endParaRPr lang="en-GB" sz="2400" dirty="0"/>
          </a:p>
        </p:txBody>
      </p:sp>
    </p:spTree>
    <p:extLst>
      <p:ext uri="{BB962C8B-B14F-4D97-AF65-F5344CB8AC3E}">
        <p14:creationId xmlns:p14="http://schemas.microsoft.com/office/powerpoint/2010/main" val="43769738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Homework Questions: Due 21/2/19</a:t>
            </a:r>
            <a:endParaRPr lang="en-GB" dirty="0"/>
          </a:p>
        </p:txBody>
      </p:sp>
      <p:sp>
        <p:nvSpPr>
          <p:cNvPr id="3" name="Content Placeholder 2"/>
          <p:cNvSpPr>
            <a:spLocks noGrp="1"/>
          </p:cNvSpPr>
          <p:nvPr>
            <p:ph idx="1"/>
          </p:nvPr>
        </p:nvSpPr>
        <p:spPr>
          <a:xfrm>
            <a:off x="457200" y="1600200"/>
            <a:ext cx="8229600" cy="4709120"/>
          </a:xfrm>
          <a:solidFill>
            <a:schemeClr val="bg1"/>
          </a:solidFill>
          <a:ln>
            <a:solidFill>
              <a:schemeClr val="tx1"/>
            </a:solidFill>
          </a:ln>
        </p:spPr>
        <p:txBody>
          <a:bodyPr/>
          <a:lstStyle/>
          <a:p>
            <a:r>
              <a:rPr lang="en-GB" dirty="0" smtClean="0"/>
              <a:t>Explain how different factors have contributed to the formation and characteristics of a brown earth soil (10).</a:t>
            </a:r>
          </a:p>
          <a:p>
            <a:r>
              <a:rPr lang="en-GB" dirty="0"/>
              <a:t>Explain how different factors have contributed to the formation and characteristics of a </a:t>
            </a:r>
            <a:r>
              <a:rPr lang="en-GB" dirty="0" err="1" smtClean="0"/>
              <a:t>gley</a:t>
            </a:r>
            <a:r>
              <a:rPr lang="en-GB" dirty="0" smtClean="0"/>
              <a:t> soil </a:t>
            </a:r>
            <a:r>
              <a:rPr lang="en-GB" dirty="0"/>
              <a:t>(10</a:t>
            </a:r>
            <a:r>
              <a:rPr lang="en-GB" dirty="0" smtClean="0"/>
              <a:t>).</a:t>
            </a:r>
          </a:p>
          <a:p>
            <a:r>
              <a:rPr lang="en-GB" dirty="0" smtClean="0"/>
              <a:t>Draw a fully annotated soil profile of a </a:t>
            </a:r>
            <a:r>
              <a:rPr lang="en-GB" dirty="0" err="1" smtClean="0"/>
              <a:t>podzol</a:t>
            </a:r>
            <a:r>
              <a:rPr lang="en-GB" dirty="0" smtClean="0"/>
              <a:t> soil to show its main characteristics (8).</a:t>
            </a:r>
            <a:endParaRPr lang="en-GB" dirty="0"/>
          </a:p>
          <a:p>
            <a:endParaRPr lang="en-GB" dirty="0" smtClean="0"/>
          </a:p>
          <a:p>
            <a:endParaRPr lang="en-GB" dirty="0"/>
          </a:p>
        </p:txBody>
      </p:sp>
    </p:spTree>
    <p:extLst>
      <p:ext uri="{BB962C8B-B14F-4D97-AF65-F5344CB8AC3E}">
        <p14:creationId xmlns:p14="http://schemas.microsoft.com/office/powerpoint/2010/main" val="151707029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stretch>
            <a:fillRect/>
          </a:stretch>
        </p:blipFill>
        <p:spPr>
          <a:xfrm>
            <a:off x="854481" y="855723"/>
            <a:ext cx="7620000" cy="4813300"/>
          </a:xfrm>
          <a:prstGeom prst="rect">
            <a:avLst/>
          </a:prstGeom>
        </p:spPr>
      </p:pic>
      <p:sp>
        <p:nvSpPr>
          <p:cNvPr id="2" name="Freeform 1"/>
          <p:cNvSpPr/>
          <p:nvPr/>
        </p:nvSpPr>
        <p:spPr>
          <a:xfrm>
            <a:off x="7150894" y="1304925"/>
            <a:ext cx="314326" cy="809626"/>
          </a:xfrm>
          <a:custGeom>
            <a:avLst/>
            <a:gdLst/>
            <a:ahLst/>
            <a:cxnLst/>
            <a:rect l="0" t="0" r="0" b="0"/>
            <a:pathLst>
              <a:path w="419101" h="809626">
                <a:moveTo>
                  <a:pt x="0" y="28575"/>
                </a:moveTo>
                <a:lnTo>
                  <a:pt x="9525" y="19050"/>
                </a:lnTo>
                <a:lnTo>
                  <a:pt x="9525" y="9525"/>
                </a:lnTo>
                <a:lnTo>
                  <a:pt x="19050" y="0"/>
                </a:lnTo>
                <a:lnTo>
                  <a:pt x="28575" y="9525"/>
                </a:lnTo>
                <a:lnTo>
                  <a:pt x="38100" y="9525"/>
                </a:lnTo>
                <a:lnTo>
                  <a:pt x="47625" y="9525"/>
                </a:lnTo>
                <a:lnTo>
                  <a:pt x="66675" y="28575"/>
                </a:lnTo>
                <a:lnTo>
                  <a:pt x="76200" y="38100"/>
                </a:lnTo>
                <a:lnTo>
                  <a:pt x="95250" y="47625"/>
                </a:lnTo>
                <a:lnTo>
                  <a:pt x="114300" y="66675"/>
                </a:lnTo>
                <a:lnTo>
                  <a:pt x="123825" y="95250"/>
                </a:lnTo>
                <a:lnTo>
                  <a:pt x="142875" y="114300"/>
                </a:lnTo>
                <a:lnTo>
                  <a:pt x="152400" y="133350"/>
                </a:lnTo>
                <a:lnTo>
                  <a:pt x="171450" y="161925"/>
                </a:lnTo>
                <a:lnTo>
                  <a:pt x="180975" y="180975"/>
                </a:lnTo>
                <a:lnTo>
                  <a:pt x="190500" y="200025"/>
                </a:lnTo>
                <a:lnTo>
                  <a:pt x="209550" y="228600"/>
                </a:lnTo>
                <a:lnTo>
                  <a:pt x="219075" y="257175"/>
                </a:lnTo>
                <a:lnTo>
                  <a:pt x="228600" y="285750"/>
                </a:lnTo>
                <a:lnTo>
                  <a:pt x="247650" y="314325"/>
                </a:lnTo>
                <a:lnTo>
                  <a:pt x="257175" y="342900"/>
                </a:lnTo>
                <a:lnTo>
                  <a:pt x="266700" y="371475"/>
                </a:lnTo>
                <a:lnTo>
                  <a:pt x="276225" y="409575"/>
                </a:lnTo>
                <a:lnTo>
                  <a:pt x="295275" y="447675"/>
                </a:lnTo>
                <a:lnTo>
                  <a:pt x="304800" y="476250"/>
                </a:lnTo>
                <a:lnTo>
                  <a:pt x="314325" y="504825"/>
                </a:lnTo>
                <a:lnTo>
                  <a:pt x="323850" y="542925"/>
                </a:lnTo>
                <a:lnTo>
                  <a:pt x="342900" y="571500"/>
                </a:lnTo>
                <a:lnTo>
                  <a:pt x="352425" y="590550"/>
                </a:lnTo>
                <a:lnTo>
                  <a:pt x="361950" y="628650"/>
                </a:lnTo>
                <a:lnTo>
                  <a:pt x="371475" y="657225"/>
                </a:lnTo>
                <a:lnTo>
                  <a:pt x="381000" y="676275"/>
                </a:lnTo>
                <a:lnTo>
                  <a:pt x="381000" y="704850"/>
                </a:lnTo>
                <a:lnTo>
                  <a:pt x="390525" y="723900"/>
                </a:lnTo>
                <a:lnTo>
                  <a:pt x="400050" y="742950"/>
                </a:lnTo>
                <a:lnTo>
                  <a:pt x="409575" y="762000"/>
                </a:lnTo>
                <a:lnTo>
                  <a:pt x="409575" y="781050"/>
                </a:lnTo>
                <a:lnTo>
                  <a:pt x="419100" y="809625"/>
                </a:lnTo>
                <a:lnTo>
                  <a:pt x="419100" y="809625"/>
                </a:lnTo>
              </a:path>
            </a:pathLst>
          </a:custGeom>
          <a:ln w="38100" cap="flat" cmpd="sng" algn="ctr">
            <a:solidFill>
              <a:srgbClr val="000000"/>
            </a:solidFill>
            <a:prstDash val="solid"/>
            <a:miter lim="800000"/>
            <a:headEnd type="none" w="med" len="med"/>
            <a:tailEnd type="none" w="med" len="med"/>
          </a:ln>
          <a:effectLst/>
          <a:extLst>
            <a:ext uri="{AF507438-7753-43e0-B8FC-AC1667EBCBE1}">
              <a14:hiddenEffects xmlns="" xmlns:a14="http://schemas.microsoft.com/office/drawing/2010/main">
                <a:effectLst>
                  <a:outerShdw blurRad="25400" dist="35921" dir="2700002">
                    <a:scrgbClr r="0" g="0" b="0">
                      <a:alpha val="60000"/>
                    </a:scrgbClr>
                  </a:outerShdw>
                </a:effectLst>
              </a14:hiddenEffects>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 name="Freeform 2"/>
          <p:cNvSpPr/>
          <p:nvPr/>
        </p:nvSpPr>
        <p:spPr>
          <a:xfrm>
            <a:off x="7343775" y="1905000"/>
            <a:ext cx="207170" cy="76201"/>
          </a:xfrm>
          <a:custGeom>
            <a:avLst/>
            <a:gdLst/>
            <a:ahLst/>
            <a:cxnLst/>
            <a:rect l="0" t="0" r="0" b="0"/>
            <a:pathLst>
              <a:path w="276226" h="76201">
                <a:moveTo>
                  <a:pt x="9525" y="38100"/>
                </a:moveTo>
                <a:lnTo>
                  <a:pt x="0" y="38100"/>
                </a:lnTo>
                <a:lnTo>
                  <a:pt x="0" y="38100"/>
                </a:lnTo>
                <a:lnTo>
                  <a:pt x="9525" y="47625"/>
                </a:lnTo>
                <a:lnTo>
                  <a:pt x="9525" y="47625"/>
                </a:lnTo>
                <a:lnTo>
                  <a:pt x="9525" y="47625"/>
                </a:lnTo>
                <a:lnTo>
                  <a:pt x="19050" y="57150"/>
                </a:lnTo>
                <a:lnTo>
                  <a:pt x="19050" y="66675"/>
                </a:lnTo>
                <a:lnTo>
                  <a:pt x="28575" y="66675"/>
                </a:lnTo>
                <a:lnTo>
                  <a:pt x="38100" y="76200"/>
                </a:lnTo>
                <a:lnTo>
                  <a:pt x="47625" y="76200"/>
                </a:lnTo>
                <a:lnTo>
                  <a:pt x="57150" y="76200"/>
                </a:lnTo>
                <a:lnTo>
                  <a:pt x="66675" y="76200"/>
                </a:lnTo>
                <a:lnTo>
                  <a:pt x="76200" y="76200"/>
                </a:lnTo>
                <a:lnTo>
                  <a:pt x="85725" y="76200"/>
                </a:lnTo>
                <a:lnTo>
                  <a:pt x="95250" y="66675"/>
                </a:lnTo>
                <a:lnTo>
                  <a:pt x="104775" y="66675"/>
                </a:lnTo>
                <a:lnTo>
                  <a:pt x="114300" y="57150"/>
                </a:lnTo>
                <a:lnTo>
                  <a:pt x="133350" y="47625"/>
                </a:lnTo>
                <a:lnTo>
                  <a:pt x="152400" y="38100"/>
                </a:lnTo>
                <a:lnTo>
                  <a:pt x="161925" y="28575"/>
                </a:lnTo>
                <a:lnTo>
                  <a:pt x="180975" y="19050"/>
                </a:lnTo>
                <a:lnTo>
                  <a:pt x="200025" y="19050"/>
                </a:lnTo>
                <a:lnTo>
                  <a:pt x="219075" y="9525"/>
                </a:lnTo>
                <a:lnTo>
                  <a:pt x="228600" y="0"/>
                </a:lnTo>
                <a:lnTo>
                  <a:pt x="247650" y="0"/>
                </a:lnTo>
                <a:lnTo>
                  <a:pt x="257175" y="0"/>
                </a:lnTo>
                <a:lnTo>
                  <a:pt x="276225" y="9525"/>
                </a:lnTo>
                <a:lnTo>
                  <a:pt x="276225" y="9525"/>
                </a:lnTo>
              </a:path>
            </a:pathLst>
          </a:custGeom>
          <a:ln w="38100" cap="flat" cmpd="sng" algn="ctr">
            <a:solidFill>
              <a:srgbClr val="000000"/>
            </a:solidFill>
            <a:prstDash val="solid"/>
            <a:miter lim="800000"/>
            <a:headEnd type="none" w="med" len="med"/>
            <a:tailEnd type="none" w="med" len="med"/>
          </a:ln>
          <a:effectLst/>
          <a:extLst>
            <a:ext uri="{AF507438-7753-43e0-B8FC-AC1667EBCBE1}">
              <a14:hiddenEffects xmlns="" xmlns:a14="http://schemas.microsoft.com/office/drawing/2010/main">
                <a:effectLst>
                  <a:outerShdw blurRad="25400" dist="35921" dir="2700002">
                    <a:scrgbClr r="0" g="0" b="0">
                      <a:alpha val="60000"/>
                    </a:scrgbClr>
                  </a:outerShdw>
                </a:effectLst>
              </a14:hiddenEffects>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 name="Freeform 3"/>
          <p:cNvSpPr/>
          <p:nvPr/>
        </p:nvSpPr>
        <p:spPr>
          <a:xfrm>
            <a:off x="6829425" y="4514851"/>
            <a:ext cx="550070" cy="571501"/>
          </a:xfrm>
          <a:custGeom>
            <a:avLst/>
            <a:gdLst/>
            <a:ahLst/>
            <a:cxnLst/>
            <a:rect l="0" t="0" r="0" b="0"/>
            <a:pathLst>
              <a:path w="733426" h="571501">
                <a:moveTo>
                  <a:pt x="685800" y="0"/>
                </a:moveTo>
                <a:lnTo>
                  <a:pt x="695325" y="0"/>
                </a:lnTo>
                <a:lnTo>
                  <a:pt x="704850" y="9525"/>
                </a:lnTo>
                <a:lnTo>
                  <a:pt x="714375" y="9525"/>
                </a:lnTo>
                <a:lnTo>
                  <a:pt x="723900" y="19050"/>
                </a:lnTo>
                <a:lnTo>
                  <a:pt x="723900" y="28575"/>
                </a:lnTo>
                <a:lnTo>
                  <a:pt x="733425" y="28575"/>
                </a:lnTo>
                <a:lnTo>
                  <a:pt x="733425" y="38100"/>
                </a:lnTo>
                <a:lnTo>
                  <a:pt x="733425" y="57150"/>
                </a:lnTo>
                <a:lnTo>
                  <a:pt x="733425" y="66675"/>
                </a:lnTo>
                <a:lnTo>
                  <a:pt x="733425" y="76200"/>
                </a:lnTo>
                <a:lnTo>
                  <a:pt x="733425" y="95250"/>
                </a:lnTo>
                <a:lnTo>
                  <a:pt x="733425" y="104775"/>
                </a:lnTo>
                <a:lnTo>
                  <a:pt x="723900" y="123825"/>
                </a:lnTo>
                <a:lnTo>
                  <a:pt x="714375" y="142875"/>
                </a:lnTo>
                <a:lnTo>
                  <a:pt x="704850" y="152400"/>
                </a:lnTo>
                <a:lnTo>
                  <a:pt x="695325" y="171450"/>
                </a:lnTo>
                <a:lnTo>
                  <a:pt x="685800" y="190500"/>
                </a:lnTo>
                <a:lnTo>
                  <a:pt x="676275" y="209550"/>
                </a:lnTo>
                <a:lnTo>
                  <a:pt x="657225" y="219075"/>
                </a:lnTo>
                <a:lnTo>
                  <a:pt x="647700" y="238125"/>
                </a:lnTo>
                <a:lnTo>
                  <a:pt x="628650" y="257175"/>
                </a:lnTo>
                <a:lnTo>
                  <a:pt x="619125" y="276225"/>
                </a:lnTo>
                <a:lnTo>
                  <a:pt x="600075" y="285750"/>
                </a:lnTo>
                <a:lnTo>
                  <a:pt x="581025" y="304800"/>
                </a:lnTo>
                <a:lnTo>
                  <a:pt x="561975" y="323850"/>
                </a:lnTo>
                <a:lnTo>
                  <a:pt x="542925" y="333375"/>
                </a:lnTo>
                <a:lnTo>
                  <a:pt x="523875" y="352425"/>
                </a:lnTo>
                <a:lnTo>
                  <a:pt x="504825" y="361950"/>
                </a:lnTo>
                <a:lnTo>
                  <a:pt x="485775" y="381000"/>
                </a:lnTo>
                <a:lnTo>
                  <a:pt x="466725" y="390525"/>
                </a:lnTo>
                <a:lnTo>
                  <a:pt x="447675" y="409575"/>
                </a:lnTo>
                <a:lnTo>
                  <a:pt x="419100" y="419100"/>
                </a:lnTo>
                <a:lnTo>
                  <a:pt x="400050" y="428625"/>
                </a:lnTo>
                <a:lnTo>
                  <a:pt x="381000" y="447675"/>
                </a:lnTo>
                <a:lnTo>
                  <a:pt x="361950" y="457200"/>
                </a:lnTo>
                <a:lnTo>
                  <a:pt x="333375" y="466725"/>
                </a:lnTo>
                <a:lnTo>
                  <a:pt x="314325" y="476250"/>
                </a:lnTo>
                <a:lnTo>
                  <a:pt x="295275" y="485775"/>
                </a:lnTo>
                <a:lnTo>
                  <a:pt x="276225" y="485775"/>
                </a:lnTo>
                <a:lnTo>
                  <a:pt x="247650" y="495300"/>
                </a:lnTo>
                <a:lnTo>
                  <a:pt x="228600" y="504825"/>
                </a:lnTo>
                <a:lnTo>
                  <a:pt x="209550" y="504825"/>
                </a:lnTo>
                <a:lnTo>
                  <a:pt x="190500" y="514350"/>
                </a:lnTo>
                <a:lnTo>
                  <a:pt x="171450" y="523875"/>
                </a:lnTo>
                <a:lnTo>
                  <a:pt x="152400" y="523875"/>
                </a:lnTo>
                <a:lnTo>
                  <a:pt x="133350" y="533400"/>
                </a:lnTo>
                <a:lnTo>
                  <a:pt x="114300" y="542925"/>
                </a:lnTo>
                <a:lnTo>
                  <a:pt x="95250" y="542925"/>
                </a:lnTo>
                <a:lnTo>
                  <a:pt x="76200" y="542925"/>
                </a:lnTo>
                <a:lnTo>
                  <a:pt x="66675" y="552450"/>
                </a:lnTo>
                <a:lnTo>
                  <a:pt x="47625" y="552450"/>
                </a:lnTo>
                <a:lnTo>
                  <a:pt x="28575" y="561975"/>
                </a:lnTo>
                <a:lnTo>
                  <a:pt x="19050" y="561975"/>
                </a:lnTo>
                <a:lnTo>
                  <a:pt x="9525" y="561975"/>
                </a:lnTo>
                <a:lnTo>
                  <a:pt x="0" y="571500"/>
                </a:lnTo>
                <a:lnTo>
                  <a:pt x="0" y="571500"/>
                </a:lnTo>
              </a:path>
            </a:pathLst>
          </a:custGeom>
          <a:ln w="38100" cap="flat" cmpd="sng" algn="ctr">
            <a:solidFill>
              <a:srgbClr val="000000"/>
            </a:solidFill>
            <a:prstDash val="solid"/>
            <a:miter lim="800000"/>
            <a:headEnd type="none" w="med" len="med"/>
            <a:tailEnd type="none" w="med" len="med"/>
          </a:ln>
          <a:effectLst/>
          <a:extLst>
            <a:ext uri="{AF507438-7753-43e0-B8FC-AC1667EBCBE1}">
              <a14:hiddenEffects xmlns="" xmlns:a14="http://schemas.microsoft.com/office/drawing/2010/main">
                <a:effectLst>
                  <a:outerShdw blurRad="25400" dist="35921" dir="2700002">
                    <a:scrgbClr r="0" g="0" b="0">
                      <a:alpha val="60000"/>
                    </a:scrgbClr>
                  </a:outerShdw>
                </a:effectLst>
              </a14:hiddenEffects>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 name="Freeform 4"/>
          <p:cNvSpPr/>
          <p:nvPr/>
        </p:nvSpPr>
        <p:spPr>
          <a:xfrm>
            <a:off x="6800850" y="4981576"/>
            <a:ext cx="150020" cy="152401"/>
          </a:xfrm>
          <a:custGeom>
            <a:avLst/>
            <a:gdLst/>
            <a:ahLst/>
            <a:cxnLst/>
            <a:rect l="0" t="0" r="0" b="0"/>
            <a:pathLst>
              <a:path w="200026" h="152401">
                <a:moveTo>
                  <a:pt x="95250" y="0"/>
                </a:moveTo>
                <a:lnTo>
                  <a:pt x="95250" y="0"/>
                </a:lnTo>
                <a:lnTo>
                  <a:pt x="85725" y="0"/>
                </a:lnTo>
                <a:lnTo>
                  <a:pt x="85725" y="0"/>
                </a:lnTo>
                <a:lnTo>
                  <a:pt x="85725" y="0"/>
                </a:lnTo>
                <a:lnTo>
                  <a:pt x="85725" y="0"/>
                </a:lnTo>
                <a:lnTo>
                  <a:pt x="85725" y="9525"/>
                </a:lnTo>
                <a:lnTo>
                  <a:pt x="76200" y="9525"/>
                </a:lnTo>
                <a:lnTo>
                  <a:pt x="76200" y="19050"/>
                </a:lnTo>
                <a:lnTo>
                  <a:pt x="57150" y="19050"/>
                </a:lnTo>
                <a:lnTo>
                  <a:pt x="47625" y="28575"/>
                </a:lnTo>
                <a:lnTo>
                  <a:pt x="38100" y="38100"/>
                </a:lnTo>
                <a:lnTo>
                  <a:pt x="28575" y="38100"/>
                </a:lnTo>
                <a:lnTo>
                  <a:pt x="19050" y="57150"/>
                </a:lnTo>
                <a:lnTo>
                  <a:pt x="9525" y="57150"/>
                </a:lnTo>
                <a:lnTo>
                  <a:pt x="9525" y="57150"/>
                </a:lnTo>
                <a:lnTo>
                  <a:pt x="0" y="66675"/>
                </a:lnTo>
                <a:lnTo>
                  <a:pt x="0" y="76200"/>
                </a:lnTo>
                <a:lnTo>
                  <a:pt x="0" y="76200"/>
                </a:lnTo>
                <a:lnTo>
                  <a:pt x="0" y="85725"/>
                </a:lnTo>
                <a:lnTo>
                  <a:pt x="9525" y="95250"/>
                </a:lnTo>
                <a:lnTo>
                  <a:pt x="19050" y="104775"/>
                </a:lnTo>
                <a:lnTo>
                  <a:pt x="28575" y="114300"/>
                </a:lnTo>
                <a:lnTo>
                  <a:pt x="47625" y="123825"/>
                </a:lnTo>
                <a:lnTo>
                  <a:pt x="66675" y="133350"/>
                </a:lnTo>
                <a:lnTo>
                  <a:pt x="95250" y="133350"/>
                </a:lnTo>
                <a:lnTo>
                  <a:pt x="114300" y="142875"/>
                </a:lnTo>
                <a:lnTo>
                  <a:pt x="133350" y="142875"/>
                </a:lnTo>
                <a:lnTo>
                  <a:pt x="152400" y="142875"/>
                </a:lnTo>
                <a:lnTo>
                  <a:pt x="161925" y="152400"/>
                </a:lnTo>
                <a:lnTo>
                  <a:pt x="171450" y="152400"/>
                </a:lnTo>
                <a:lnTo>
                  <a:pt x="200025" y="152400"/>
                </a:lnTo>
                <a:lnTo>
                  <a:pt x="200025" y="152400"/>
                </a:lnTo>
              </a:path>
            </a:pathLst>
          </a:custGeom>
          <a:ln w="38100" cap="flat" cmpd="sng" algn="ctr">
            <a:solidFill>
              <a:srgbClr val="000000"/>
            </a:solidFill>
            <a:prstDash val="solid"/>
            <a:miter lim="800000"/>
            <a:headEnd type="none" w="med" len="med"/>
            <a:tailEnd type="none" w="med" len="med"/>
          </a:ln>
          <a:effectLst/>
          <a:extLst>
            <a:ext uri="{AF507438-7753-43e0-B8FC-AC1667EBCBE1}">
              <a14:hiddenEffects xmlns="" xmlns:a14="http://schemas.microsoft.com/office/drawing/2010/main">
                <a:effectLst>
                  <a:outerShdw blurRad="25400" dist="35921" dir="2700002">
                    <a:scrgbClr r="0" g="0" b="0">
                      <a:alpha val="60000"/>
                    </a:scrgbClr>
                  </a:outerShdw>
                </a:effectLst>
              </a14:hiddenEffects>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7" name="Freeform 6"/>
          <p:cNvSpPr/>
          <p:nvPr/>
        </p:nvSpPr>
        <p:spPr>
          <a:xfrm>
            <a:off x="1993107" y="1190626"/>
            <a:ext cx="300038" cy="495301"/>
          </a:xfrm>
          <a:custGeom>
            <a:avLst/>
            <a:gdLst/>
            <a:ahLst/>
            <a:cxnLst/>
            <a:rect l="0" t="0" r="0" b="0"/>
            <a:pathLst>
              <a:path w="400051" h="495301">
                <a:moveTo>
                  <a:pt x="0" y="495300"/>
                </a:moveTo>
                <a:lnTo>
                  <a:pt x="0" y="485775"/>
                </a:lnTo>
                <a:lnTo>
                  <a:pt x="0" y="466725"/>
                </a:lnTo>
                <a:lnTo>
                  <a:pt x="0" y="447675"/>
                </a:lnTo>
                <a:lnTo>
                  <a:pt x="9525" y="428625"/>
                </a:lnTo>
                <a:lnTo>
                  <a:pt x="19050" y="409575"/>
                </a:lnTo>
                <a:lnTo>
                  <a:pt x="28575" y="381000"/>
                </a:lnTo>
                <a:lnTo>
                  <a:pt x="38100" y="361950"/>
                </a:lnTo>
                <a:lnTo>
                  <a:pt x="57150" y="342900"/>
                </a:lnTo>
                <a:lnTo>
                  <a:pt x="66675" y="314325"/>
                </a:lnTo>
                <a:lnTo>
                  <a:pt x="76200" y="285750"/>
                </a:lnTo>
                <a:lnTo>
                  <a:pt x="104775" y="266700"/>
                </a:lnTo>
                <a:lnTo>
                  <a:pt x="114300" y="238125"/>
                </a:lnTo>
                <a:lnTo>
                  <a:pt x="133350" y="209550"/>
                </a:lnTo>
                <a:lnTo>
                  <a:pt x="152400" y="190500"/>
                </a:lnTo>
                <a:lnTo>
                  <a:pt x="171450" y="161925"/>
                </a:lnTo>
                <a:lnTo>
                  <a:pt x="180975" y="142875"/>
                </a:lnTo>
                <a:lnTo>
                  <a:pt x="200025" y="123825"/>
                </a:lnTo>
                <a:lnTo>
                  <a:pt x="219075" y="104775"/>
                </a:lnTo>
                <a:lnTo>
                  <a:pt x="238125" y="85725"/>
                </a:lnTo>
                <a:lnTo>
                  <a:pt x="247650" y="76200"/>
                </a:lnTo>
                <a:lnTo>
                  <a:pt x="266700" y="57150"/>
                </a:lnTo>
                <a:lnTo>
                  <a:pt x="285750" y="47625"/>
                </a:lnTo>
                <a:lnTo>
                  <a:pt x="295275" y="28575"/>
                </a:lnTo>
                <a:lnTo>
                  <a:pt x="314325" y="28575"/>
                </a:lnTo>
                <a:lnTo>
                  <a:pt x="333375" y="19050"/>
                </a:lnTo>
                <a:lnTo>
                  <a:pt x="352425" y="9525"/>
                </a:lnTo>
                <a:lnTo>
                  <a:pt x="371475" y="0"/>
                </a:lnTo>
                <a:lnTo>
                  <a:pt x="400050" y="0"/>
                </a:lnTo>
                <a:lnTo>
                  <a:pt x="400050" y="0"/>
                </a:lnTo>
              </a:path>
            </a:pathLst>
          </a:custGeom>
          <a:ln w="38100" cap="flat" cmpd="sng" algn="ctr">
            <a:solidFill>
              <a:srgbClr val="000000"/>
            </a:solidFill>
            <a:prstDash val="solid"/>
            <a:miter lim="800000"/>
            <a:headEnd type="none" w="med" len="med"/>
            <a:tailEnd type="none" w="med" len="med"/>
          </a:ln>
          <a:effectLst/>
          <a:extLst>
            <a:ext uri="{AF507438-7753-43e0-B8FC-AC1667EBCBE1}">
              <a14:hiddenEffects xmlns="" xmlns:a14="http://schemas.microsoft.com/office/drawing/2010/main">
                <a:effectLst>
                  <a:outerShdw blurRad="25400" dist="35921" dir="2700002">
                    <a:scrgbClr r="0" g="0" b="0">
                      <a:alpha val="60000"/>
                    </a:scrgbClr>
                  </a:outerShdw>
                </a:effectLst>
              </a14:hiddenEffects>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8" name="Freeform 7"/>
          <p:cNvSpPr/>
          <p:nvPr/>
        </p:nvSpPr>
        <p:spPr>
          <a:xfrm>
            <a:off x="2300287" y="1114425"/>
            <a:ext cx="178595" cy="295276"/>
          </a:xfrm>
          <a:custGeom>
            <a:avLst/>
            <a:gdLst/>
            <a:ahLst/>
            <a:cxnLst/>
            <a:rect l="0" t="0" r="0" b="0"/>
            <a:pathLst>
              <a:path w="238126" h="295276">
                <a:moveTo>
                  <a:pt x="19050" y="9525"/>
                </a:moveTo>
                <a:lnTo>
                  <a:pt x="9525" y="9525"/>
                </a:lnTo>
                <a:lnTo>
                  <a:pt x="9525" y="9525"/>
                </a:lnTo>
                <a:lnTo>
                  <a:pt x="0" y="9525"/>
                </a:lnTo>
                <a:lnTo>
                  <a:pt x="0" y="9525"/>
                </a:lnTo>
                <a:lnTo>
                  <a:pt x="9525" y="0"/>
                </a:lnTo>
                <a:lnTo>
                  <a:pt x="9525" y="9525"/>
                </a:lnTo>
                <a:lnTo>
                  <a:pt x="19050" y="9525"/>
                </a:lnTo>
                <a:lnTo>
                  <a:pt x="28575" y="0"/>
                </a:lnTo>
                <a:lnTo>
                  <a:pt x="38100" y="9525"/>
                </a:lnTo>
                <a:lnTo>
                  <a:pt x="57150" y="9525"/>
                </a:lnTo>
                <a:lnTo>
                  <a:pt x="76200" y="9525"/>
                </a:lnTo>
                <a:lnTo>
                  <a:pt x="95250" y="9525"/>
                </a:lnTo>
                <a:lnTo>
                  <a:pt x="114300" y="9525"/>
                </a:lnTo>
                <a:lnTo>
                  <a:pt x="133350" y="9525"/>
                </a:lnTo>
                <a:lnTo>
                  <a:pt x="142875" y="9525"/>
                </a:lnTo>
                <a:lnTo>
                  <a:pt x="161925" y="9525"/>
                </a:lnTo>
                <a:lnTo>
                  <a:pt x="171450" y="9525"/>
                </a:lnTo>
                <a:lnTo>
                  <a:pt x="190500" y="9525"/>
                </a:lnTo>
                <a:lnTo>
                  <a:pt x="200025" y="9525"/>
                </a:lnTo>
                <a:lnTo>
                  <a:pt x="209550" y="19050"/>
                </a:lnTo>
                <a:lnTo>
                  <a:pt x="219075" y="19050"/>
                </a:lnTo>
                <a:lnTo>
                  <a:pt x="219075" y="19050"/>
                </a:lnTo>
                <a:lnTo>
                  <a:pt x="228600" y="28575"/>
                </a:lnTo>
                <a:lnTo>
                  <a:pt x="238125" y="38100"/>
                </a:lnTo>
                <a:lnTo>
                  <a:pt x="238125" y="47625"/>
                </a:lnTo>
                <a:lnTo>
                  <a:pt x="238125" y="57150"/>
                </a:lnTo>
                <a:lnTo>
                  <a:pt x="238125" y="66675"/>
                </a:lnTo>
                <a:lnTo>
                  <a:pt x="228600" y="76200"/>
                </a:lnTo>
                <a:lnTo>
                  <a:pt x="228600" y="95250"/>
                </a:lnTo>
                <a:lnTo>
                  <a:pt x="219075" y="104775"/>
                </a:lnTo>
                <a:lnTo>
                  <a:pt x="209550" y="104775"/>
                </a:lnTo>
                <a:lnTo>
                  <a:pt x="200025" y="114300"/>
                </a:lnTo>
                <a:lnTo>
                  <a:pt x="190500" y="133350"/>
                </a:lnTo>
                <a:lnTo>
                  <a:pt x="171450" y="133350"/>
                </a:lnTo>
                <a:lnTo>
                  <a:pt x="161925" y="142875"/>
                </a:lnTo>
                <a:lnTo>
                  <a:pt x="152400" y="152400"/>
                </a:lnTo>
                <a:lnTo>
                  <a:pt x="133350" y="161925"/>
                </a:lnTo>
                <a:lnTo>
                  <a:pt x="123825" y="171450"/>
                </a:lnTo>
                <a:lnTo>
                  <a:pt x="114300" y="190500"/>
                </a:lnTo>
                <a:lnTo>
                  <a:pt x="104775" y="200025"/>
                </a:lnTo>
                <a:lnTo>
                  <a:pt x="95250" y="200025"/>
                </a:lnTo>
                <a:lnTo>
                  <a:pt x="85725" y="219075"/>
                </a:lnTo>
                <a:lnTo>
                  <a:pt x="76200" y="228600"/>
                </a:lnTo>
                <a:lnTo>
                  <a:pt x="66675" y="228600"/>
                </a:lnTo>
                <a:lnTo>
                  <a:pt x="66675" y="238125"/>
                </a:lnTo>
                <a:lnTo>
                  <a:pt x="66675" y="247650"/>
                </a:lnTo>
                <a:lnTo>
                  <a:pt x="57150" y="257175"/>
                </a:lnTo>
                <a:lnTo>
                  <a:pt x="57150" y="266700"/>
                </a:lnTo>
                <a:lnTo>
                  <a:pt x="57150" y="276225"/>
                </a:lnTo>
                <a:lnTo>
                  <a:pt x="57150" y="276225"/>
                </a:lnTo>
                <a:lnTo>
                  <a:pt x="57150" y="285750"/>
                </a:lnTo>
                <a:lnTo>
                  <a:pt x="57150" y="295275"/>
                </a:lnTo>
                <a:lnTo>
                  <a:pt x="57150" y="295275"/>
                </a:lnTo>
              </a:path>
            </a:pathLst>
          </a:custGeom>
          <a:ln w="38100" cap="flat" cmpd="sng" algn="ctr">
            <a:solidFill>
              <a:srgbClr val="000000"/>
            </a:solidFill>
            <a:prstDash val="solid"/>
            <a:miter lim="800000"/>
            <a:headEnd type="none" w="med" len="med"/>
            <a:tailEnd type="none" w="med" len="med"/>
          </a:ln>
          <a:effectLst/>
          <a:extLst>
            <a:ext uri="{AF507438-7753-43e0-B8FC-AC1667EBCBE1}">
              <a14:hiddenEffects xmlns="" xmlns:a14="http://schemas.microsoft.com/office/drawing/2010/main">
                <a:effectLst>
                  <a:outerShdw blurRad="25400" dist="35921" dir="2700002">
                    <a:scrgbClr r="0" g="0" b="0">
                      <a:alpha val="60000"/>
                    </a:scrgbClr>
                  </a:outerShdw>
                </a:effectLst>
              </a14:hiddenEffects>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9" name="Freeform 8"/>
          <p:cNvSpPr/>
          <p:nvPr/>
        </p:nvSpPr>
        <p:spPr>
          <a:xfrm>
            <a:off x="3836194" y="2886075"/>
            <a:ext cx="221457" cy="828676"/>
          </a:xfrm>
          <a:custGeom>
            <a:avLst/>
            <a:gdLst/>
            <a:ahLst/>
            <a:cxnLst/>
            <a:rect l="0" t="0" r="0" b="0"/>
            <a:pathLst>
              <a:path w="295276" h="828676">
                <a:moveTo>
                  <a:pt x="219075" y="828675"/>
                </a:moveTo>
                <a:lnTo>
                  <a:pt x="219075" y="828675"/>
                </a:lnTo>
                <a:lnTo>
                  <a:pt x="228600" y="828675"/>
                </a:lnTo>
                <a:lnTo>
                  <a:pt x="238125" y="828675"/>
                </a:lnTo>
                <a:lnTo>
                  <a:pt x="247650" y="819150"/>
                </a:lnTo>
                <a:lnTo>
                  <a:pt x="257175" y="819150"/>
                </a:lnTo>
                <a:lnTo>
                  <a:pt x="266700" y="819150"/>
                </a:lnTo>
                <a:lnTo>
                  <a:pt x="266700" y="809625"/>
                </a:lnTo>
                <a:lnTo>
                  <a:pt x="266700" y="809625"/>
                </a:lnTo>
                <a:lnTo>
                  <a:pt x="276225" y="800100"/>
                </a:lnTo>
                <a:lnTo>
                  <a:pt x="276225" y="790575"/>
                </a:lnTo>
                <a:lnTo>
                  <a:pt x="285750" y="781050"/>
                </a:lnTo>
                <a:lnTo>
                  <a:pt x="285750" y="781050"/>
                </a:lnTo>
                <a:lnTo>
                  <a:pt x="295275" y="771525"/>
                </a:lnTo>
                <a:lnTo>
                  <a:pt x="295275" y="762000"/>
                </a:lnTo>
                <a:lnTo>
                  <a:pt x="295275" y="752475"/>
                </a:lnTo>
                <a:lnTo>
                  <a:pt x="295275" y="742950"/>
                </a:lnTo>
                <a:lnTo>
                  <a:pt x="295275" y="733425"/>
                </a:lnTo>
                <a:lnTo>
                  <a:pt x="285750" y="723900"/>
                </a:lnTo>
                <a:lnTo>
                  <a:pt x="285750" y="714375"/>
                </a:lnTo>
                <a:lnTo>
                  <a:pt x="276225" y="704850"/>
                </a:lnTo>
                <a:lnTo>
                  <a:pt x="266700" y="685800"/>
                </a:lnTo>
                <a:lnTo>
                  <a:pt x="257175" y="676275"/>
                </a:lnTo>
                <a:lnTo>
                  <a:pt x="247650" y="666750"/>
                </a:lnTo>
                <a:lnTo>
                  <a:pt x="228600" y="647700"/>
                </a:lnTo>
                <a:lnTo>
                  <a:pt x="219075" y="628650"/>
                </a:lnTo>
                <a:lnTo>
                  <a:pt x="200025" y="619125"/>
                </a:lnTo>
                <a:lnTo>
                  <a:pt x="190500" y="600075"/>
                </a:lnTo>
                <a:lnTo>
                  <a:pt x="171450" y="581025"/>
                </a:lnTo>
                <a:lnTo>
                  <a:pt x="152400" y="561975"/>
                </a:lnTo>
                <a:lnTo>
                  <a:pt x="133350" y="542925"/>
                </a:lnTo>
                <a:lnTo>
                  <a:pt x="114300" y="523875"/>
                </a:lnTo>
                <a:lnTo>
                  <a:pt x="95250" y="504825"/>
                </a:lnTo>
                <a:lnTo>
                  <a:pt x="76200" y="485775"/>
                </a:lnTo>
                <a:lnTo>
                  <a:pt x="66675" y="466725"/>
                </a:lnTo>
                <a:lnTo>
                  <a:pt x="47625" y="457200"/>
                </a:lnTo>
                <a:lnTo>
                  <a:pt x="38100" y="438150"/>
                </a:lnTo>
                <a:lnTo>
                  <a:pt x="28575" y="419100"/>
                </a:lnTo>
                <a:lnTo>
                  <a:pt x="19050" y="400050"/>
                </a:lnTo>
                <a:lnTo>
                  <a:pt x="9525" y="381000"/>
                </a:lnTo>
                <a:lnTo>
                  <a:pt x="9525" y="361950"/>
                </a:lnTo>
                <a:lnTo>
                  <a:pt x="0" y="342900"/>
                </a:lnTo>
                <a:lnTo>
                  <a:pt x="0" y="333375"/>
                </a:lnTo>
                <a:lnTo>
                  <a:pt x="0" y="304800"/>
                </a:lnTo>
                <a:lnTo>
                  <a:pt x="9525" y="285750"/>
                </a:lnTo>
                <a:lnTo>
                  <a:pt x="9525" y="276225"/>
                </a:lnTo>
                <a:lnTo>
                  <a:pt x="19050" y="247650"/>
                </a:lnTo>
                <a:lnTo>
                  <a:pt x="19050" y="228600"/>
                </a:lnTo>
                <a:lnTo>
                  <a:pt x="28575" y="219075"/>
                </a:lnTo>
                <a:lnTo>
                  <a:pt x="28575" y="190500"/>
                </a:lnTo>
                <a:lnTo>
                  <a:pt x="38100" y="171450"/>
                </a:lnTo>
                <a:lnTo>
                  <a:pt x="47625" y="152400"/>
                </a:lnTo>
                <a:lnTo>
                  <a:pt x="66675" y="133350"/>
                </a:lnTo>
                <a:lnTo>
                  <a:pt x="76200" y="114300"/>
                </a:lnTo>
                <a:lnTo>
                  <a:pt x="76200" y="95250"/>
                </a:lnTo>
                <a:lnTo>
                  <a:pt x="95250" y="85725"/>
                </a:lnTo>
                <a:lnTo>
                  <a:pt x="104775" y="66675"/>
                </a:lnTo>
                <a:lnTo>
                  <a:pt x="104775" y="57150"/>
                </a:lnTo>
                <a:lnTo>
                  <a:pt x="114300" y="47625"/>
                </a:lnTo>
                <a:lnTo>
                  <a:pt x="123825" y="38100"/>
                </a:lnTo>
                <a:lnTo>
                  <a:pt x="123825" y="19050"/>
                </a:lnTo>
                <a:lnTo>
                  <a:pt x="133350" y="0"/>
                </a:lnTo>
                <a:lnTo>
                  <a:pt x="133350" y="0"/>
                </a:lnTo>
              </a:path>
            </a:pathLst>
          </a:custGeom>
          <a:ln w="38100" cap="flat" cmpd="sng" algn="ctr">
            <a:solidFill>
              <a:srgbClr val="000000"/>
            </a:solidFill>
            <a:prstDash val="solid"/>
            <a:miter lim="800000"/>
            <a:headEnd type="none" w="med" len="med"/>
            <a:tailEnd type="none" w="med" len="med"/>
          </a:ln>
          <a:effectLst/>
          <a:extLst>
            <a:ext uri="{AF507438-7753-43e0-B8FC-AC1667EBCBE1}">
              <a14:hiddenEffects xmlns="" xmlns:a14="http://schemas.microsoft.com/office/drawing/2010/main">
                <a:effectLst>
                  <a:outerShdw blurRad="25400" dist="35921" dir="2700002">
                    <a:scrgbClr r="0" g="0" b="0">
                      <a:alpha val="60000"/>
                    </a:scrgbClr>
                  </a:outerShdw>
                </a:effectLst>
              </a14:hiddenEffects>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0" name="Freeform 9"/>
          <p:cNvSpPr/>
          <p:nvPr/>
        </p:nvSpPr>
        <p:spPr>
          <a:xfrm>
            <a:off x="3757613" y="2895600"/>
            <a:ext cx="142876" cy="142876"/>
          </a:xfrm>
          <a:custGeom>
            <a:avLst/>
            <a:gdLst/>
            <a:ahLst/>
            <a:cxnLst/>
            <a:rect l="0" t="0" r="0" b="0"/>
            <a:pathLst>
              <a:path w="190501" h="142876">
                <a:moveTo>
                  <a:pt x="190500" y="0"/>
                </a:moveTo>
                <a:lnTo>
                  <a:pt x="190500" y="9525"/>
                </a:lnTo>
                <a:lnTo>
                  <a:pt x="180975" y="9525"/>
                </a:lnTo>
                <a:lnTo>
                  <a:pt x="171450" y="19050"/>
                </a:lnTo>
                <a:lnTo>
                  <a:pt x="161925" y="28575"/>
                </a:lnTo>
                <a:lnTo>
                  <a:pt x="152400" y="38100"/>
                </a:lnTo>
                <a:lnTo>
                  <a:pt x="142875" y="47625"/>
                </a:lnTo>
                <a:lnTo>
                  <a:pt x="133350" y="57150"/>
                </a:lnTo>
                <a:lnTo>
                  <a:pt x="114300" y="66675"/>
                </a:lnTo>
                <a:lnTo>
                  <a:pt x="104775" y="85725"/>
                </a:lnTo>
                <a:lnTo>
                  <a:pt x="85725" y="95250"/>
                </a:lnTo>
                <a:lnTo>
                  <a:pt x="76200" y="104775"/>
                </a:lnTo>
                <a:lnTo>
                  <a:pt x="57150" y="114300"/>
                </a:lnTo>
                <a:lnTo>
                  <a:pt x="38100" y="123825"/>
                </a:lnTo>
                <a:lnTo>
                  <a:pt x="28575" y="133350"/>
                </a:lnTo>
                <a:lnTo>
                  <a:pt x="19050" y="133350"/>
                </a:lnTo>
                <a:lnTo>
                  <a:pt x="0" y="142875"/>
                </a:lnTo>
                <a:lnTo>
                  <a:pt x="0" y="142875"/>
                </a:lnTo>
              </a:path>
            </a:pathLst>
          </a:custGeom>
          <a:ln w="38100" cap="flat" cmpd="sng" algn="ctr">
            <a:solidFill>
              <a:srgbClr val="000000"/>
            </a:solidFill>
            <a:prstDash val="solid"/>
            <a:miter lim="800000"/>
            <a:headEnd type="none" w="med" len="med"/>
            <a:tailEnd type="none" w="med" len="med"/>
          </a:ln>
          <a:effectLst/>
          <a:extLst>
            <a:ext uri="{AF507438-7753-43e0-B8FC-AC1667EBCBE1}">
              <a14:hiddenEffects xmlns="" xmlns:a14="http://schemas.microsoft.com/office/drawing/2010/main">
                <a:effectLst>
                  <a:outerShdw blurRad="25400" dist="35921" dir="2700002">
                    <a:scrgbClr r="0" g="0" b="0">
                      <a:alpha val="60000"/>
                    </a:scrgbClr>
                  </a:outerShdw>
                </a:effectLst>
              </a14:hiddenEffects>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1" name="Freeform 10"/>
          <p:cNvSpPr/>
          <p:nvPr/>
        </p:nvSpPr>
        <p:spPr>
          <a:xfrm>
            <a:off x="3893344" y="2847976"/>
            <a:ext cx="150020" cy="95251"/>
          </a:xfrm>
          <a:custGeom>
            <a:avLst/>
            <a:gdLst/>
            <a:ahLst/>
            <a:cxnLst/>
            <a:rect l="0" t="0" r="0" b="0"/>
            <a:pathLst>
              <a:path w="200026" h="95251">
                <a:moveTo>
                  <a:pt x="0" y="9525"/>
                </a:moveTo>
                <a:lnTo>
                  <a:pt x="0" y="9525"/>
                </a:lnTo>
                <a:lnTo>
                  <a:pt x="0" y="0"/>
                </a:lnTo>
                <a:lnTo>
                  <a:pt x="9525" y="0"/>
                </a:lnTo>
                <a:lnTo>
                  <a:pt x="19050" y="9525"/>
                </a:lnTo>
                <a:lnTo>
                  <a:pt x="38100" y="9525"/>
                </a:lnTo>
                <a:lnTo>
                  <a:pt x="47625" y="9525"/>
                </a:lnTo>
                <a:lnTo>
                  <a:pt x="57150" y="19050"/>
                </a:lnTo>
                <a:lnTo>
                  <a:pt x="76200" y="28575"/>
                </a:lnTo>
                <a:lnTo>
                  <a:pt x="95250" y="38100"/>
                </a:lnTo>
                <a:lnTo>
                  <a:pt x="114300" y="57150"/>
                </a:lnTo>
                <a:lnTo>
                  <a:pt x="142875" y="66675"/>
                </a:lnTo>
                <a:lnTo>
                  <a:pt x="161925" y="85725"/>
                </a:lnTo>
                <a:lnTo>
                  <a:pt x="200025" y="95250"/>
                </a:lnTo>
                <a:lnTo>
                  <a:pt x="200025" y="95250"/>
                </a:lnTo>
              </a:path>
            </a:pathLst>
          </a:custGeom>
          <a:ln w="38100" cap="flat" cmpd="sng" algn="ctr">
            <a:solidFill>
              <a:srgbClr val="000000"/>
            </a:solidFill>
            <a:prstDash val="solid"/>
            <a:miter lim="800000"/>
            <a:headEnd type="none" w="med" len="med"/>
            <a:tailEnd type="none" w="med" len="med"/>
          </a:ln>
          <a:effectLst/>
          <a:extLst>
            <a:ext uri="{AF507438-7753-43e0-B8FC-AC1667EBCBE1}">
              <a14:hiddenEffects xmlns="" xmlns:a14="http://schemas.microsoft.com/office/drawing/2010/main">
                <a:effectLst>
                  <a:outerShdw blurRad="25400" dist="35921" dir="2700002">
                    <a:scrgbClr r="0" g="0" b="0">
                      <a:alpha val="60000"/>
                    </a:scrgbClr>
                  </a:outerShdw>
                </a:effectLst>
              </a14:hiddenEffects>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2" name="Freeform 11"/>
          <p:cNvSpPr/>
          <p:nvPr/>
        </p:nvSpPr>
        <p:spPr>
          <a:xfrm>
            <a:off x="5164932" y="2981325"/>
            <a:ext cx="142876" cy="923926"/>
          </a:xfrm>
          <a:custGeom>
            <a:avLst/>
            <a:gdLst/>
            <a:ahLst/>
            <a:cxnLst/>
            <a:rect l="0" t="0" r="0" b="0"/>
            <a:pathLst>
              <a:path w="190501" h="923926">
                <a:moveTo>
                  <a:pt x="0" y="923925"/>
                </a:moveTo>
                <a:lnTo>
                  <a:pt x="0" y="923925"/>
                </a:lnTo>
                <a:lnTo>
                  <a:pt x="9525" y="904875"/>
                </a:lnTo>
                <a:lnTo>
                  <a:pt x="19050" y="895350"/>
                </a:lnTo>
                <a:lnTo>
                  <a:pt x="28575" y="885825"/>
                </a:lnTo>
                <a:lnTo>
                  <a:pt x="38100" y="876300"/>
                </a:lnTo>
                <a:lnTo>
                  <a:pt x="47625" y="866775"/>
                </a:lnTo>
                <a:lnTo>
                  <a:pt x="57150" y="857250"/>
                </a:lnTo>
                <a:lnTo>
                  <a:pt x="66675" y="838200"/>
                </a:lnTo>
                <a:lnTo>
                  <a:pt x="66675" y="819150"/>
                </a:lnTo>
                <a:lnTo>
                  <a:pt x="76200" y="800100"/>
                </a:lnTo>
                <a:lnTo>
                  <a:pt x="85725" y="790575"/>
                </a:lnTo>
                <a:lnTo>
                  <a:pt x="104775" y="762000"/>
                </a:lnTo>
                <a:lnTo>
                  <a:pt x="114300" y="742950"/>
                </a:lnTo>
                <a:lnTo>
                  <a:pt x="123825" y="723900"/>
                </a:lnTo>
                <a:lnTo>
                  <a:pt x="133350" y="704850"/>
                </a:lnTo>
                <a:lnTo>
                  <a:pt x="142875" y="685800"/>
                </a:lnTo>
                <a:lnTo>
                  <a:pt x="152400" y="666750"/>
                </a:lnTo>
                <a:lnTo>
                  <a:pt x="161925" y="647700"/>
                </a:lnTo>
                <a:lnTo>
                  <a:pt x="171450" y="628650"/>
                </a:lnTo>
                <a:lnTo>
                  <a:pt x="171450" y="619125"/>
                </a:lnTo>
                <a:lnTo>
                  <a:pt x="180975" y="600075"/>
                </a:lnTo>
                <a:lnTo>
                  <a:pt x="190500" y="581025"/>
                </a:lnTo>
                <a:lnTo>
                  <a:pt x="190500" y="561975"/>
                </a:lnTo>
                <a:lnTo>
                  <a:pt x="190500" y="542925"/>
                </a:lnTo>
                <a:lnTo>
                  <a:pt x="190500" y="523875"/>
                </a:lnTo>
                <a:lnTo>
                  <a:pt x="190500" y="504825"/>
                </a:lnTo>
                <a:lnTo>
                  <a:pt x="190500" y="495300"/>
                </a:lnTo>
                <a:lnTo>
                  <a:pt x="180975" y="476250"/>
                </a:lnTo>
                <a:lnTo>
                  <a:pt x="171450" y="457200"/>
                </a:lnTo>
                <a:lnTo>
                  <a:pt x="171450" y="447675"/>
                </a:lnTo>
                <a:lnTo>
                  <a:pt x="161925" y="428625"/>
                </a:lnTo>
                <a:lnTo>
                  <a:pt x="152400" y="409575"/>
                </a:lnTo>
                <a:lnTo>
                  <a:pt x="142875" y="400050"/>
                </a:lnTo>
                <a:lnTo>
                  <a:pt x="142875" y="381000"/>
                </a:lnTo>
                <a:lnTo>
                  <a:pt x="133350" y="361950"/>
                </a:lnTo>
                <a:lnTo>
                  <a:pt x="123825" y="352425"/>
                </a:lnTo>
                <a:lnTo>
                  <a:pt x="114300" y="333375"/>
                </a:lnTo>
                <a:lnTo>
                  <a:pt x="114300" y="323850"/>
                </a:lnTo>
                <a:lnTo>
                  <a:pt x="104775" y="314325"/>
                </a:lnTo>
                <a:lnTo>
                  <a:pt x="104775" y="304800"/>
                </a:lnTo>
                <a:lnTo>
                  <a:pt x="104775" y="285750"/>
                </a:lnTo>
                <a:lnTo>
                  <a:pt x="95250" y="276225"/>
                </a:lnTo>
                <a:lnTo>
                  <a:pt x="95250" y="257175"/>
                </a:lnTo>
                <a:lnTo>
                  <a:pt x="85725" y="247650"/>
                </a:lnTo>
                <a:lnTo>
                  <a:pt x="85725" y="228600"/>
                </a:lnTo>
                <a:lnTo>
                  <a:pt x="76200" y="219075"/>
                </a:lnTo>
                <a:lnTo>
                  <a:pt x="76200" y="200025"/>
                </a:lnTo>
                <a:lnTo>
                  <a:pt x="76200" y="180975"/>
                </a:lnTo>
                <a:lnTo>
                  <a:pt x="66675" y="161925"/>
                </a:lnTo>
                <a:lnTo>
                  <a:pt x="66675" y="152400"/>
                </a:lnTo>
                <a:lnTo>
                  <a:pt x="66675" y="142875"/>
                </a:lnTo>
                <a:lnTo>
                  <a:pt x="66675" y="123825"/>
                </a:lnTo>
                <a:lnTo>
                  <a:pt x="76200" y="114300"/>
                </a:lnTo>
                <a:lnTo>
                  <a:pt x="76200" y="95250"/>
                </a:lnTo>
                <a:lnTo>
                  <a:pt x="76200" y="85725"/>
                </a:lnTo>
                <a:lnTo>
                  <a:pt x="85725" y="66675"/>
                </a:lnTo>
                <a:lnTo>
                  <a:pt x="95250" y="57150"/>
                </a:lnTo>
                <a:lnTo>
                  <a:pt x="104775" y="47625"/>
                </a:lnTo>
                <a:lnTo>
                  <a:pt x="114300" y="38100"/>
                </a:lnTo>
                <a:lnTo>
                  <a:pt x="123825" y="28575"/>
                </a:lnTo>
                <a:lnTo>
                  <a:pt x="133350" y="19050"/>
                </a:lnTo>
                <a:lnTo>
                  <a:pt x="152400" y="0"/>
                </a:lnTo>
                <a:lnTo>
                  <a:pt x="152400" y="0"/>
                </a:lnTo>
              </a:path>
            </a:pathLst>
          </a:custGeom>
          <a:ln w="38100" cap="flat" cmpd="sng" algn="ctr">
            <a:solidFill>
              <a:srgbClr val="000000"/>
            </a:solidFill>
            <a:prstDash val="solid"/>
            <a:miter lim="800000"/>
            <a:headEnd type="none" w="med" len="med"/>
            <a:tailEnd type="none" w="med" len="med"/>
          </a:ln>
          <a:effectLst/>
          <a:extLst>
            <a:ext uri="{AF507438-7753-43e0-B8FC-AC1667EBCBE1}">
              <a14:hiddenEffects xmlns="" xmlns:a14="http://schemas.microsoft.com/office/drawing/2010/main">
                <a:effectLst>
                  <a:outerShdw blurRad="25400" dist="35921" dir="2700002">
                    <a:scrgbClr r="0" g="0" b="0">
                      <a:alpha val="60000"/>
                    </a:scrgbClr>
                  </a:outerShdw>
                </a:effectLst>
              </a14:hiddenEffects>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3" name="Freeform 12"/>
          <p:cNvSpPr/>
          <p:nvPr/>
        </p:nvSpPr>
        <p:spPr>
          <a:xfrm>
            <a:off x="5179219" y="2924176"/>
            <a:ext cx="100013" cy="76201"/>
          </a:xfrm>
          <a:custGeom>
            <a:avLst/>
            <a:gdLst/>
            <a:ahLst/>
            <a:cxnLst/>
            <a:rect l="0" t="0" r="0" b="0"/>
            <a:pathLst>
              <a:path w="133351" h="76201">
                <a:moveTo>
                  <a:pt x="133350" y="0"/>
                </a:moveTo>
                <a:lnTo>
                  <a:pt x="133350" y="0"/>
                </a:lnTo>
                <a:lnTo>
                  <a:pt x="133350" y="0"/>
                </a:lnTo>
                <a:lnTo>
                  <a:pt x="133350" y="9525"/>
                </a:lnTo>
                <a:lnTo>
                  <a:pt x="133350" y="9525"/>
                </a:lnTo>
                <a:lnTo>
                  <a:pt x="133350" y="9525"/>
                </a:lnTo>
                <a:lnTo>
                  <a:pt x="123825" y="9525"/>
                </a:lnTo>
                <a:lnTo>
                  <a:pt x="114300" y="19050"/>
                </a:lnTo>
                <a:lnTo>
                  <a:pt x="114300" y="19050"/>
                </a:lnTo>
                <a:lnTo>
                  <a:pt x="95250" y="28575"/>
                </a:lnTo>
                <a:lnTo>
                  <a:pt x="95250" y="38100"/>
                </a:lnTo>
                <a:lnTo>
                  <a:pt x="76200" y="38100"/>
                </a:lnTo>
                <a:lnTo>
                  <a:pt x="66675" y="47625"/>
                </a:lnTo>
                <a:lnTo>
                  <a:pt x="57150" y="57150"/>
                </a:lnTo>
                <a:lnTo>
                  <a:pt x="47625" y="57150"/>
                </a:lnTo>
                <a:lnTo>
                  <a:pt x="38100" y="66675"/>
                </a:lnTo>
                <a:lnTo>
                  <a:pt x="28575" y="66675"/>
                </a:lnTo>
                <a:lnTo>
                  <a:pt x="19050" y="66675"/>
                </a:lnTo>
                <a:lnTo>
                  <a:pt x="9525" y="66675"/>
                </a:lnTo>
                <a:lnTo>
                  <a:pt x="9525" y="76200"/>
                </a:lnTo>
                <a:lnTo>
                  <a:pt x="0" y="76200"/>
                </a:lnTo>
                <a:lnTo>
                  <a:pt x="0" y="66675"/>
                </a:lnTo>
                <a:lnTo>
                  <a:pt x="0" y="66675"/>
                </a:lnTo>
                <a:lnTo>
                  <a:pt x="0" y="66675"/>
                </a:lnTo>
              </a:path>
            </a:pathLst>
          </a:custGeom>
          <a:ln w="38100" cap="flat" cmpd="sng" algn="ctr">
            <a:solidFill>
              <a:srgbClr val="000000"/>
            </a:solidFill>
            <a:prstDash val="solid"/>
            <a:miter lim="800000"/>
            <a:headEnd type="none" w="med" len="med"/>
            <a:tailEnd type="none" w="med" len="med"/>
          </a:ln>
          <a:effectLst/>
          <a:extLst>
            <a:ext uri="{AF507438-7753-43e0-B8FC-AC1667EBCBE1}">
              <a14:hiddenEffects xmlns="" xmlns:a14="http://schemas.microsoft.com/office/drawing/2010/main">
                <a:effectLst>
                  <a:outerShdw blurRad="25400" dist="35921" dir="2700002">
                    <a:scrgbClr r="0" g="0" b="0">
                      <a:alpha val="60000"/>
                    </a:scrgbClr>
                  </a:outerShdw>
                </a:effectLst>
              </a14:hiddenEffects>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4" name="Freeform 13"/>
          <p:cNvSpPr/>
          <p:nvPr/>
        </p:nvSpPr>
        <p:spPr>
          <a:xfrm>
            <a:off x="5257800" y="2924175"/>
            <a:ext cx="171451" cy="142876"/>
          </a:xfrm>
          <a:custGeom>
            <a:avLst/>
            <a:gdLst/>
            <a:ahLst/>
            <a:cxnLst/>
            <a:rect l="0" t="0" r="0" b="0"/>
            <a:pathLst>
              <a:path w="228601" h="142876">
                <a:moveTo>
                  <a:pt x="0" y="0"/>
                </a:moveTo>
                <a:lnTo>
                  <a:pt x="9525" y="0"/>
                </a:lnTo>
                <a:lnTo>
                  <a:pt x="28575" y="0"/>
                </a:lnTo>
                <a:lnTo>
                  <a:pt x="47625" y="9525"/>
                </a:lnTo>
                <a:lnTo>
                  <a:pt x="66675" y="19050"/>
                </a:lnTo>
                <a:lnTo>
                  <a:pt x="85725" y="28575"/>
                </a:lnTo>
                <a:lnTo>
                  <a:pt x="104775" y="38100"/>
                </a:lnTo>
                <a:lnTo>
                  <a:pt x="123825" y="57150"/>
                </a:lnTo>
                <a:lnTo>
                  <a:pt x="152400" y="76200"/>
                </a:lnTo>
                <a:lnTo>
                  <a:pt x="171450" y="95250"/>
                </a:lnTo>
                <a:lnTo>
                  <a:pt x="190500" y="114300"/>
                </a:lnTo>
                <a:lnTo>
                  <a:pt x="228600" y="142875"/>
                </a:lnTo>
                <a:lnTo>
                  <a:pt x="228600" y="142875"/>
                </a:lnTo>
              </a:path>
            </a:pathLst>
          </a:custGeom>
          <a:ln w="38100" cap="flat" cmpd="sng" algn="ctr">
            <a:solidFill>
              <a:srgbClr val="000000"/>
            </a:solidFill>
            <a:prstDash val="solid"/>
            <a:miter lim="800000"/>
            <a:headEnd type="none" w="med" len="med"/>
            <a:tailEnd type="none" w="med" len="med"/>
          </a:ln>
          <a:effectLst/>
          <a:extLst>
            <a:ext uri="{AF507438-7753-43e0-B8FC-AC1667EBCBE1}">
              <a14:hiddenEffects xmlns="" xmlns:a14="http://schemas.microsoft.com/office/drawing/2010/main">
                <a:effectLst>
                  <a:outerShdw blurRad="25400" dist="35921" dir="2700002">
                    <a:scrgbClr r="0" g="0" b="0">
                      <a:alpha val="60000"/>
                    </a:scrgbClr>
                  </a:outerShdw>
                </a:effectLst>
              </a14:hiddenEffects>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5" name="Freeform 14"/>
          <p:cNvSpPr/>
          <p:nvPr/>
        </p:nvSpPr>
        <p:spPr>
          <a:xfrm>
            <a:off x="1478756" y="3819526"/>
            <a:ext cx="350045" cy="762001"/>
          </a:xfrm>
          <a:custGeom>
            <a:avLst/>
            <a:gdLst/>
            <a:ahLst/>
            <a:cxnLst/>
            <a:rect l="0" t="0" r="0" b="0"/>
            <a:pathLst>
              <a:path w="466726" h="762001">
                <a:moveTo>
                  <a:pt x="466725" y="742950"/>
                </a:moveTo>
                <a:lnTo>
                  <a:pt x="466725" y="742950"/>
                </a:lnTo>
                <a:lnTo>
                  <a:pt x="457200" y="742950"/>
                </a:lnTo>
                <a:lnTo>
                  <a:pt x="457200" y="752475"/>
                </a:lnTo>
                <a:lnTo>
                  <a:pt x="447675" y="752475"/>
                </a:lnTo>
                <a:lnTo>
                  <a:pt x="447675" y="752475"/>
                </a:lnTo>
                <a:lnTo>
                  <a:pt x="438150" y="752475"/>
                </a:lnTo>
                <a:lnTo>
                  <a:pt x="438150" y="762000"/>
                </a:lnTo>
                <a:lnTo>
                  <a:pt x="438150" y="752475"/>
                </a:lnTo>
                <a:lnTo>
                  <a:pt x="438150" y="752475"/>
                </a:lnTo>
                <a:lnTo>
                  <a:pt x="428625" y="762000"/>
                </a:lnTo>
                <a:lnTo>
                  <a:pt x="428625" y="762000"/>
                </a:lnTo>
                <a:lnTo>
                  <a:pt x="419100" y="752475"/>
                </a:lnTo>
                <a:lnTo>
                  <a:pt x="419100" y="752475"/>
                </a:lnTo>
                <a:lnTo>
                  <a:pt x="409575" y="742950"/>
                </a:lnTo>
                <a:lnTo>
                  <a:pt x="400050" y="742950"/>
                </a:lnTo>
                <a:lnTo>
                  <a:pt x="390525" y="733425"/>
                </a:lnTo>
                <a:lnTo>
                  <a:pt x="371475" y="723900"/>
                </a:lnTo>
                <a:lnTo>
                  <a:pt x="361950" y="704850"/>
                </a:lnTo>
                <a:lnTo>
                  <a:pt x="342900" y="695325"/>
                </a:lnTo>
                <a:lnTo>
                  <a:pt x="333375" y="676275"/>
                </a:lnTo>
                <a:lnTo>
                  <a:pt x="314325" y="666750"/>
                </a:lnTo>
                <a:lnTo>
                  <a:pt x="295275" y="638175"/>
                </a:lnTo>
                <a:lnTo>
                  <a:pt x="266700" y="628650"/>
                </a:lnTo>
                <a:lnTo>
                  <a:pt x="247650" y="609600"/>
                </a:lnTo>
                <a:lnTo>
                  <a:pt x="228600" y="581025"/>
                </a:lnTo>
                <a:lnTo>
                  <a:pt x="209550" y="561975"/>
                </a:lnTo>
                <a:lnTo>
                  <a:pt x="180975" y="533400"/>
                </a:lnTo>
                <a:lnTo>
                  <a:pt x="171450" y="514350"/>
                </a:lnTo>
                <a:lnTo>
                  <a:pt x="142875" y="485775"/>
                </a:lnTo>
                <a:lnTo>
                  <a:pt x="123825" y="466725"/>
                </a:lnTo>
                <a:lnTo>
                  <a:pt x="104775" y="428625"/>
                </a:lnTo>
                <a:lnTo>
                  <a:pt x="85725" y="409575"/>
                </a:lnTo>
                <a:lnTo>
                  <a:pt x="76200" y="381000"/>
                </a:lnTo>
                <a:lnTo>
                  <a:pt x="57150" y="352425"/>
                </a:lnTo>
                <a:lnTo>
                  <a:pt x="38100" y="314325"/>
                </a:lnTo>
                <a:lnTo>
                  <a:pt x="28575" y="285750"/>
                </a:lnTo>
                <a:lnTo>
                  <a:pt x="19050" y="247650"/>
                </a:lnTo>
                <a:lnTo>
                  <a:pt x="9525" y="209550"/>
                </a:lnTo>
                <a:lnTo>
                  <a:pt x="9525" y="171450"/>
                </a:lnTo>
                <a:lnTo>
                  <a:pt x="0" y="142875"/>
                </a:lnTo>
                <a:lnTo>
                  <a:pt x="0" y="104775"/>
                </a:lnTo>
                <a:lnTo>
                  <a:pt x="0" y="66675"/>
                </a:lnTo>
                <a:lnTo>
                  <a:pt x="0" y="38100"/>
                </a:lnTo>
                <a:lnTo>
                  <a:pt x="0" y="0"/>
                </a:lnTo>
                <a:lnTo>
                  <a:pt x="0" y="0"/>
                </a:lnTo>
              </a:path>
            </a:pathLst>
          </a:custGeom>
          <a:ln w="38100" cap="flat" cmpd="sng" algn="ctr">
            <a:solidFill>
              <a:srgbClr val="000000"/>
            </a:solidFill>
            <a:prstDash val="solid"/>
            <a:miter lim="800000"/>
            <a:headEnd type="none" w="med" len="med"/>
            <a:tailEnd type="none" w="med" len="med"/>
          </a:ln>
          <a:effectLst/>
          <a:extLst>
            <a:ext uri="{AF507438-7753-43e0-B8FC-AC1667EBCBE1}">
              <a14:hiddenEffects xmlns="" xmlns:a14="http://schemas.microsoft.com/office/drawing/2010/main">
                <a:effectLst>
                  <a:outerShdw blurRad="25400" dist="35921" dir="2700002">
                    <a:scrgbClr r="0" g="0" b="0">
                      <a:alpha val="60000"/>
                    </a:scrgbClr>
                  </a:outerShdw>
                </a:effectLst>
              </a14:hiddenEffects>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6" name="Freeform 15"/>
          <p:cNvSpPr/>
          <p:nvPr/>
        </p:nvSpPr>
        <p:spPr>
          <a:xfrm>
            <a:off x="1428750" y="3790950"/>
            <a:ext cx="35720" cy="285751"/>
          </a:xfrm>
          <a:custGeom>
            <a:avLst/>
            <a:gdLst/>
            <a:ahLst/>
            <a:cxnLst/>
            <a:rect l="0" t="0" r="0" b="0"/>
            <a:pathLst>
              <a:path w="47626" h="285751">
                <a:moveTo>
                  <a:pt x="47625" y="0"/>
                </a:moveTo>
                <a:lnTo>
                  <a:pt x="38100" y="9525"/>
                </a:lnTo>
                <a:lnTo>
                  <a:pt x="28575" y="19050"/>
                </a:lnTo>
                <a:lnTo>
                  <a:pt x="19050" y="38100"/>
                </a:lnTo>
                <a:lnTo>
                  <a:pt x="19050" y="57150"/>
                </a:lnTo>
                <a:lnTo>
                  <a:pt x="19050" y="76200"/>
                </a:lnTo>
                <a:lnTo>
                  <a:pt x="9525" y="95250"/>
                </a:lnTo>
                <a:lnTo>
                  <a:pt x="9525" y="114300"/>
                </a:lnTo>
                <a:lnTo>
                  <a:pt x="9525" y="142875"/>
                </a:lnTo>
                <a:lnTo>
                  <a:pt x="0" y="161925"/>
                </a:lnTo>
                <a:lnTo>
                  <a:pt x="0" y="190500"/>
                </a:lnTo>
                <a:lnTo>
                  <a:pt x="0" y="209550"/>
                </a:lnTo>
                <a:lnTo>
                  <a:pt x="0" y="238125"/>
                </a:lnTo>
                <a:lnTo>
                  <a:pt x="9525" y="257175"/>
                </a:lnTo>
                <a:lnTo>
                  <a:pt x="19050" y="285750"/>
                </a:lnTo>
                <a:lnTo>
                  <a:pt x="19050" y="285750"/>
                </a:lnTo>
              </a:path>
            </a:pathLst>
          </a:custGeom>
          <a:ln w="38100" cap="flat" cmpd="sng" algn="ctr">
            <a:solidFill>
              <a:srgbClr val="000000"/>
            </a:solidFill>
            <a:prstDash val="solid"/>
            <a:miter lim="800000"/>
            <a:headEnd type="none" w="med" len="med"/>
            <a:tailEnd type="none" w="med" len="med"/>
          </a:ln>
          <a:effectLst/>
          <a:extLst>
            <a:ext uri="{AF507438-7753-43e0-B8FC-AC1667EBCBE1}">
              <a14:hiddenEffects xmlns="" xmlns:a14="http://schemas.microsoft.com/office/drawing/2010/main">
                <a:effectLst>
                  <a:outerShdw blurRad="25400" dist="35921" dir="2700002">
                    <a:scrgbClr r="0" g="0" b="0">
                      <a:alpha val="60000"/>
                    </a:scrgbClr>
                  </a:outerShdw>
                </a:effectLst>
              </a14:hiddenEffects>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7" name="Freeform 16"/>
          <p:cNvSpPr/>
          <p:nvPr/>
        </p:nvSpPr>
        <p:spPr>
          <a:xfrm>
            <a:off x="2686050" y="3486150"/>
            <a:ext cx="335757" cy="752476"/>
          </a:xfrm>
          <a:custGeom>
            <a:avLst/>
            <a:gdLst/>
            <a:ahLst/>
            <a:cxnLst/>
            <a:rect l="0" t="0" r="0" b="0"/>
            <a:pathLst>
              <a:path w="447676" h="752476">
                <a:moveTo>
                  <a:pt x="0" y="742950"/>
                </a:moveTo>
                <a:lnTo>
                  <a:pt x="0" y="752475"/>
                </a:lnTo>
                <a:lnTo>
                  <a:pt x="9525" y="752475"/>
                </a:lnTo>
                <a:lnTo>
                  <a:pt x="19050" y="752475"/>
                </a:lnTo>
                <a:lnTo>
                  <a:pt x="28575" y="752475"/>
                </a:lnTo>
                <a:lnTo>
                  <a:pt x="38100" y="752475"/>
                </a:lnTo>
                <a:lnTo>
                  <a:pt x="38100" y="752475"/>
                </a:lnTo>
                <a:lnTo>
                  <a:pt x="57150" y="752475"/>
                </a:lnTo>
                <a:lnTo>
                  <a:pt x="66675" y="742950"/>
                </a:lnTo>
                <a:lnTo>
                  <a:pt x="76200" y="742950"/>
                </a:lnTo>
                <a:lnTo>
                  <a:pt x="85725" y="733425"/>
                </a:lnTo>
                <a:lnTo>
                  <a:pt x="104775" y="733425"/>
                </a:lnTo>
                <a:lnTo>
                  <a:pt x="114300" y="723900"/>
                </a:lnTo>
                <a:lnTo>
                  <a:pt x="123825" y="714375"/>
                </a:lnTo>
                <a:lnTo>
                  <a:pt x="133350" y="704850"/>
                </a:lnTo>
                <a:lnTo>
                  <a:pt x="152400" y="695325"/>
                </a:lnTo>
                <a:lnTo>
                  <a:pt x="161925" y="685800"/>
                </a:lnTo>
                <a:lnTo>
                  <a:pt x="171450" y="676275"/>
                </a:lnTo>
                <a:lnTo>
                  <a:pt x="180975" y="657225"/>
                </a:lnTo>
                <a:lnTo>
                  <a:pt x="200025" y="647700"/>
                </a:lnTo>
                <a:lnTo>
                  <a:pt x="219075" y="628650"/>
                </a:lnTo>
                <a:lnTo>
                  <a:pt x="228600" y="609600"/>
                </a:lnTo>
                <a:lnTo>
                  <a:pt x="247650" y="590550"/>
                </a:lnTo>
                <a:lnTo>
                  <a:pt x="257175" y="581025"/>
                </a:lnTo>
                <a:lnTo>
                  <a:pt x="276225" y="561975"/>
                </a:lnTo>
                <a:lnTo>
                  <a:pt x="295275" y="533400"/>
                </a:lnTo>
                <a:lnTo>
                  <a:pt x="314325" y="523875"/>
                </a:lnTo>
                <a:lnTo>
                  <a:pt x="333375" y="495300"/>
                </a:lnTo>
                <a:lnTo>
                  <a:pt x="342900" y="476250"/>
                </a:lnTo>
                <a:lnTo>
                  <a:pt x="361950" y="447675"/>
                </a:lnTo>
                <a:lnTo>
                  <a:pt x="371475" y="428625"/>
                </a:lnTo>
                <a:lnTo>
                  <a:pt x="390525" y="400050"/>
                </a:lnTo>
                <a:lnTo>
                  <a:pt x="409575" y="371475"/>
                </a:lnTo>
                <a:lnTo>
                  <a:pt x="419100" y="342900"/>
                </a:lnTo>
                <a:lnTo>
                  <a:pt x="419100" y="304800"/>
                </a:lnTo>
                <a:lnTo>
                  <a:pt x="428625" y="276225"/>
                </a:lnTo>
                <a:lnTo>
                  <a:pt x="438150" y="238125"/>
                </a:lnTo>
                <a:lnTo>
                  <a:pt x="447675" y="209550"/>
                </a:lnTo>
                <a:lnTo>
                  <a:pt x="447675" y="171450"/>
                </a:lnTo>
                <a:lnTo>
                  <a:pt x="447675" y="133350"/>
                </a:lnTo>
                <a:lnTo>
                  <a:pt x="447675" y="95250"/>
                </a:lnTo>
                <a:lnTo>
                  <a:pt x="447675" y="66675"/>
                </a:lnTo>
                <a:lnTo>
                  <a:pt x="438150" y="28575"/>
                </a:lnTo>
                <a:lnTo>
                  <a:pt x="438150" y="19050"/>
                </a:lnTo>
                <a:lnTo>
                  <a:pt x="438150" y="0"/>
                </a:lnTo>
                <a:lnTo>
                  <a:pt x="438150" y="0"/>
                </a:lnTo>
              </a:path>
            </a:pathLst>
          </a:custGeom>
          <a:ln w="38100" cap="flat" cmpd="sng" algn="ctr">
            <a:solidFill>
              <a:srgbClr val="000000"/>
            </a:solidFill>
            <a:prstDash val="solid"/>
            <a:miter lim="800000"/>
            <a:headEnd type="none" w="med" len="med"/>
            <a:tailEnd type="none" w="med" len="med"/>
          </a:ln>
          <a:effectLst/>
          <a:extLst>
            <a:ext uri="{AF507438-7753-43e0-B8FC-AC1667EBCBE1}">
              <a14:hiddenEffects xmlns="" xmlns:a14="http://schemas.microsoft.com/office/drawing/2010/main">
                <a:effectLst>
                  <a:outerShdw blurRad="25400" dist="35921" dir="2700002">
                    <a:scrgbClr r="0" g="0" b="0">
                      <a:alpha val="60000"/>
                    </a:scrgbClr>
                  </a:outerShdw>
                </a:effectLst>
              </a14:hiddenEffects>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 name="Freeform 17"/>
          <p:cNvSpPr/>
          <p:nvPr/>
        </p:nvSpPr>
        <p:spPr>
          <a:xfrm>
            <a:off x="2993232" y="3219450"/>
            <a:ext cx="100013" cy="142876"/>
          </a:xfrm>
          <a:custGeom>
            <a:avLst/>
            <a:gdLst/>
            <a:ahLst/>
            <a:cxnLst/>
            <a:rect l="0" t="0" r="0" b="0"/>
            <a:pathLst>
              <a:path w="133351" h="142876">
                <a:moveTo>
                  <a:pt x="0" y="38100"/>
                </a:moveTo>
                <a:lnTo>
                  <a:pt x="0" y="28575"/>
                </a:lnTo>
                <a:lnTo>
                  <a:pt x="9525" y="28575"/>
                </a:lnTo>
                <a:lnTo>
                  <a:pt x="19050" y="19050"/>
                </a:lnTo>
                <a:lnTo>
                  <a:pt x="28575" y="9525"/>
                </a:lnTo>
                <a:lnTo>
                  <a:pt x="38100" y="9525"/>
                </a:lnTo>
                <a:lnTo>
                  <a:pt x="47625" y="0"/>
                </a:lnTo>
                <a:lnTo>
                  <a:pt x="57150" y="0"/>
                </a:lnTo>
                <a:lnTo>
                  <a:pt x="66675" y="0"/>
                </a:lnTo>
                <a:lnTo>
                  <a:pt x="76200" y="0"/>
                </a:lnTo>
                <a:lnTo>
                  <a:pt x="85725" y="0"/>
                </a:lnTo>
                <a:lnTo>
                  <a:pt x="95250" y="0"/>
                </a:lnTo>
                <a:lnTo>
                  <a:pt x="104775" y="9525"/>
                </a:lnTo>
                <a:lnTo>
                  <a:pt x="114300" y="9525"/>
                </a:lnTo>
                <a:lnTo>
                  <a:pt x="114300" y="9525"/>
                </a:lnTo>
                <a:lnTo>
                  <a:pt x="123825" y="19050"/>
                </a:lnTo>
                <a:lnTo>
                  <a:pt x="123825" y="19050"/>
                </a:lnTo>
                <a:lnTo>
                  <a:pt x="123825" y="19050"/>
                </a:lnTo>
                <a:lnTo>
                  <a:pt x="133350" y="28575"/>
                </a:lnTo>
                <a:lnTo>
                  <a:pt x="133350" y="38100"/>
                </a:lnTo>
                <a:lnTo>
                  <a:pt x="123825" y="47625"/>
                </a:lnTo>
                <a:lnTo>
                  <a:pt x="123825" y="57150"/>
                </a:lnTo>
                <a:lnTo>
                  <a:pt x="123825" y="66675"/>
                </a:lnTo>
                <a:lnTo>
                  <a:pt x="114300" y="76200"/>
                </a:lnTo>
                <a:lnTo>
                  <a:pt x="114300" y="95250"/>
                </a:lnTo>
                <a:lnTo>
                  <a:pt x="114300" y="114300"/>
                </a:lnTo>
                <a:lnTo>
                  <a:pt x="104775" y="123825"/>
                </a:lnTo>
                <a:lnTo>
                  <a:pt x="104775" y="142875"/>
                </a:lnTo>
                <a:lnTo>
                  <a:pt x="104775" y="142875"/>
                </a:lnTo>
              </a:path>
            </a:pathLst>
          </a:custGeom>
          <a:ln w="38100" cap="flat" cmpd="sng" algn="ctr">
            <a:solidFill>
              <a:srgbClr val="000000"/>
            </a:solidFill>
            <a:prstDash val="solid"/>
            <a:miter lim="800000"/>
            <a:headEnd type="none" w="med" len="med"/>
            <a:tailEnd type="none" w="med" len="med"/>
          </a:ln>
          <a:effectLst/>
          <a:extLst>
            <a:ext uri="{AF507438-7753-43e0-B8FC-AC1667EBCBE1}">
              <a14:hiddenEffects xmlns="" xmlns:a14="http://schemas.microsoft.com/office/drawing/2010/main">
                <a:effectLst>
                  <a:outerShdw blurRad="25400" dist="35921" dir="2700002">
                    <a:scrgbClr r="0" g="0" b="0">
                      <a:alpha val="60000"/>
                    </a:scrgbClr>
                  </a:outerShdw>
                </a:effectLst>
              </a14:hiddenEffects>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Tree>
    <p:extLst>
      <p:ext uri="{BB962C8B-B14F-4D97-AF65-F5344CB8AC3E}">
        <p14:creationId xmlns:p14="http://schemas.microsoft.com/office/powerpoint/2010/main" val="45143527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92696"/>
            <a:ext cx="8229600" cy="1143000"/>
          </a:xfrm>
        </p:spPr>
        <p:txBody>
          <a:bodyPr/>
          <a:lstStyle/>
          <a:p>
            <a:r>
              <a:rPr lang="en-GB" sz="7200" dirty="0" smtClean="0"/>
              <a:t>Drainage Basins</a:t>
            </a:r>
            <a:endParaRPr lang="en-GB" sz="7200" dirty="0"/>
          </a:p>
        </p:txBody>
      </p:sp>
      <p:sp>
        <p:nvSpPr>
          <p:cNvPr id="18434" name="AutoShape 2" descr="Image result for hydrospher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16386" name="Picture 2" descr="Image result for drainage basin"/>
          <p:cNvPicPr>
            <a:picLocks noChangeAspect="1" noChangeArrowheads="1"/>
          </p:cNvPicPr>
          <p:nvPr/>
        </p:nvPicPr>
        <p:blipFill>
          <a:blip r:embed="rId2" cstate="print"/>
          <a:srcRect/>
          <a:stretch>
            <a:fillRect/>
          </a:stretch>
        </p:blipFill>
        <p:spPr bwMode="auto">
          <a:xfrm>
            <a:off x="2123730" y="1916832"/>
            <a:ext cx="4896544" cy="4570110"/>
          </a:xfrm>
          <a:prstGeom prst="rect">
            <a:avLst/>
          </a:prstGeom>
          <a:noFill/>
        </p:spPr>
      </p:pic>
    </p:spTree>
    <p:extLst>
      <p:ext uri="{BB962C8B-B14F-4D97-AF65-F5344CB8AC3E}">
        <p14:creationId xmlns:p14="http://schemas.microsoft.com/office/powerpoint/2010/main" val="125710966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3568" y="476672"/>
            <a:ext cx="4182556" cy="923330"/>
          </a:xfrm>
          <a:prstGeom prst="rect">
            <a:avLst/>
          </a:prstGeom>
          <a:noFill/>
        </p:spPr>
        <p:txBody>
          <a:bodyPr wrap="none" lIns="91440" tIns="45720" rIns="91440" bIns="45720">
            <a:spAutoFit/>
          </a:bodyPr>
          <a:lstStyle/>
          <a:p>
            <a:pPr algn="ctr" eaLnBrk="1" fontAlgn="auto" hangingPunct="1">
              <a:spcBef>
                <a:spcPts val="0"/>
              </a:spcBef>
              <a:spcAft>
                <a:spcPts val="0"/>
              </a:spcAft>
            </a:pPr>
            <a:r>
              <a:rPr lang="en-GB" sz="5400" spc="50" dirty="0" smtClean="0">
                <a:ln w="9525" cmpd="sng">
                  <a:solidFill>
                    <a:srgbClr val="5B9BD5"/>
                  </a:solidFill>
                  <a:prstDash val="solid"/>
                </a:ln>
                <a:solidFill>
                  <a:srgbClr val="70AD47">
                    <a:tint val="1000"/>
                  </a:srgbClr>
                </a:solidFill>
                <a:effectLst>
                  <a:glow rad="38100">
                    <a:srgbClr val="5B9BD5">
                      <a:alpha val="40000"/>
                    </a:srgbClr>
                  </a:glow>
                </a:effectLst>
                <a:latin typeface="Century Gothic" panose="020B0502020202020204" pitchFamily="34" charset="0"/>
                <a:ea typeface="+mn-ea"/>
              </a:rPr>
              <a:t>River basins</a:t>
            </a:r>
            <a:endParaRPr lang="en-GB" sz="5400" spc="50" dirty="0">
              <a:ln w="9525" cmpd="sng">
                <a:solidFill>
                  <a:srgbClr val="5B9BD5"/>
                </a:solidFill>
                <a:prstDash val="solid"/>
              </a:ln>
              <a:solidFill>
                <a:srgbClr val="70AD47">
                  <a:tint val="1000"/>
                </a:srgbClr>
              </a:solidFill>
              <a:effectLst>
                <a:glow rad="38100">
                  <a:srgbClr val="5B9BD5">
                    <a:alpha val="40000"/>
                  </a:srgbClr>
                </a:glow>
              </a:effectLst>
              <a:latin typeface="Calibri"/>
              <a:ea typeface="+mn-ea"/>
            </a:endParaRPr>
          </a:p>
        </p:txBody>
      </p:sp>
      <p:sp>
        <p:nvSpPr>
          <p:cNvPr id="3" name="TextBox 2"/>
          <p:cNvSpPr txBox="1"/>
          <p:nvPr/>
        </p:nvSpPr>
        <p:spPr>
          <a:xfrm>
            <a:off x="390198" y="1718442"/>
            <a:ext cx="8205952" cy="2677656"/>
          </a:xfrm>
          <a:prstGeom prst="rect">
            <a:avLst/>
          </a:prstGeom>
          <a:noFill/>
        </p:spPr>
        <p:txBody>
          <a:bodyPr wrap="square" rtlCol="0">
            <a:spAutoFit/>
          </a:bodyPr>
          <a:lstStyle/>
          <a:p>
            <a:pPr eaLnBrk="1" fontAlgn="auto" hangingPunct="1">
              <a:spcBef>
                <a:spcPts val="0"/>
              </a:spcBef>
              <a:spcAft>
                <a:spcPts val="0"/>
              </a:spcAft>
            </a:pPr>
            <a:r>
              <a:rPr lang="en-GB" sz="2800" b="0" dirty="0" smtClean="0">
                <a:solidFill>
                  <a:prstClr val="black"/>
                </a:solidFill>
                <a:latin typeface="Century Gothic" panose="020B0502020202020204" pitchFamily="34" charset="0"/>
                <a:ea typeface="+mn-ea"/>
              </a:rPr>
              <a:t>Rivers start in upland areas and flow downhill across the land, ending in lakes or at the sea.</a:t>
            </a:r>
          </a:p>
          <a:p>
            <a:pPr eaLnBrk="1" fontAlgn="auto" hangingPunct="1">
              <a:spcBef>
                <a:spcPts val="0"/>
              </a:spcBef>
              <a:spcAft>
                <a:spcPts val="0"/>
              </a:spcAft>
            </a:pPr>
            <a:endParaRPr lang="en-GB" sz="2800" b="0" dirty="0">
              <a:solidFill>
                <a:prstClr val="black"/>
              </a:solidFill>
              <a:latin typeface="Century Gothic" panose="020B0502020202020204" pitchFamily="34" charset="0"/>
              <a:ea typeface="+mn-ea"/>
            </a:endParaRPr>
          </a:p>
          <a:p>
            <a:pPr eaLnBrk="1" fontAlgn="auto" hangingPunct="1">
              <a:spcBef>
                <a:spcPts val="0"/>
              </a:spcBef>
              <a:spcAft>
                <a:spcPts val="0"/>
              </a:spcAft>
            </a:pPr>
            <a:r>
              <a:rPr lang="en-GB" sz="2800" b="0" dirty="0" smtClean="0">
                <a:solidFill>
                  <a:prstClr val="black"/>
                </a:solidFill>
                <a:latin typeface="Century Gothic" panose="020B0502020202020204" pitchFamily="34" charset="0"/>
                <a:ea typeface="+mn-ea"/>
              </a:rPr>
              <a:t>. </a:t>
            </a:r>
          </a:p>
          <a:p>
            <a:pPr eaLnBrk="1" fontAlgn="auto" hangingPunct="1">
              <a:spcBef>
                <a:spcPts val="0"/>
              </a:spcBef>
              <a:spcAft>
                <a:spcPts val="0"/>
              </a:spcAft>
            </a:pPr>
            <a:endParaRPr lang="en-GB" sz="2800" b="0" dirty="0">
              <a:solidFill>
                <a:prstClr val="black"/>
              </a:solidFill>
              <a:latin typeface="Century Gothic" panose="020B0502020202020204" pitchFamily="34" charset="0"/>
              <a:ea typeface="+mn-ea"/>
            </a:endParaRPr>
          </a:p>
          <a:p>
            <a:pPr eaLnBrk="1" fontAlgn="auto" hangingPunct="1">
              <a:spcBef>
                <a:spcPts val="0"/>
              </a:spcBef>
              <a:spcAft>
                <a:spcPts val="0"/>
              </a:spcAft>
            </a:pPr>
            <a:endParaRPr lang="en-GB" sz="2800" b="0" dirty="0">
              <a:solidFill>
                <a:prstClr val="black"/>
              </a:solidFill>
              <a:latin typeface="Century Gothic" panose="020B0502020202020204" pitchFamily="34" charset="0"/>
              <a:ea typeface="+mn-ea"/>
            </a:endParaRPr>
          </a:p>
        </p:txBody>
      </p:sp>
      <p:pic>
        <p:nvPicPr>
          <p:cNvPr id="4" name="Picture 3"/>
          <p:cNvPicPr>
            <a:picLocks noChangeAspect="1"/>
          </p:cNvPicPr>
          <p:nvPr/>
        </p:nvPicPr>
        <p:blipFill>
          <a:blip r:embed="rId2" cstate="print"/>
          <a:stretch>
            <a:fillRect/>
          </a:stretch>
        </p:blipFill>
        <p:spPr>
          <a:xfrm>
            <a:off x="5148064" y="3176666"/>
            <a:ext cx="3860856" cy="3397553"/>
          </a:xfrm>
          <a:prstGeom prst="rect">
            <a:avLst/>
          </a:prstGeom>
        </p:spPr>
      </p:pic>
      <p:sp>
        <p:nvSpPr>
          <p:cNvPr id="5" name="Rectangle 4"/>
          <p:cNvSpPr/>
          <p:nvPr/>
        </p:nvSpPr>
        <p:spPr>
          <a:xfrm>
            <a:off x="390208" y="3057270"/>
            <a:ext cx="3996559" cy="3539430"/>
          </a:xfrm>
          <a:prstGeom prst="rect">
            <a:avLst/>
          </a:prstGeom>
        </p:spPr>
        <p:txBody>
          <a:bodyPr wrap="square">
            <a:spAutoFit/>
          </a:bodyPr>
          <a:lstStyle/>
          <a:p>
            <a:pPr eaLnBrk="1" fontAlgn="auto" hangingPunct="1">
              <a:spcBef>
                <a:spcPts val="0"/>
              </a:spcBef>
              <a:spcAft>
                <a:spcPts val="0"/>
              </a:spcAft>
            </a:pPr>
            <a:r>
              <a:rPr lang="en-GB" sz="2800" b="0" dirty="0">
                <a:solidFill>
                  <a:prstClr val="black"/>
                </a:solidFill>
                <a:latin typeface="Century Gothic" panose="020B0502020202020204" pitchFamily="34" charset="0"/>
                <a:ea typeface="+mn-ea"/>
              </a:rPr>
              <a:t>A </a:t>
            </a:r>
            <a:r>
              <a:rPr lang="en-GB" sz="2800" dirty="0">
                <a:solidFill>
                  <a:prstClr val="black"/>
                </a:solidFill>
                <a:latin typeface="Century Gothic" panose="020B0502020202020204" pitchFamily="34" charset="0"/>
                <a:ea typeface="+mn-ea"/>
              </a:rPr>
              <a:t>drainage basin </a:t>
            </a:r>
            <a:r>
              <a:rPr lang="en-GB" sz="2800" b="0" dirty="0">
                <a:solidFill>
                  <a:prstClr val="black"/>
                </a:solidFill>
                <a:latin typeface="Century Gothic" panose="020B0502020202020204" pitchFamily="34" charset="0"/>
                <a:ea typeface="+mn-ea"/>
              </a:rPr>
              <a:t>forms part of the hydrological cycle as water is transferred in a continuous cycle from the land to the sea to the atmosphere</a:t>
            </a:r>
            <a:endParaRPr lang="en-GB" sz="1800" b="0" dirty="0">
              <a:solidFill>
                <a:prstClr val="black"/>
              </a:solidFill>
              <a:latin typeface="Calibri"/>
              <a:ea typeface="+mn-ea"/>
            </a:endParaRPr>
          </a:p>
        </p:txBody>
      </p:sp>
    </p:spTree>
    <p:extLst>
      <p:ext uri="{BB962C8B-B14F-4D97-AF65-F5344CB8AC3E}">
        <p14:creationId xmlns:p14="http://schemas.microsoft.com/office/powerpoint/2010/main" val="123874997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332656"/>
            <a:ext cx="5370381" cy="923330"/>
          </a:xfrm>
          <a:prstGeom prst="rect">
            <a:avLst/>
          </a:prstGeom>
          <a:noFill/>
        </p:spPr>
        <p:txBody>
          <a:bodyPr wrap="none" lIns="91440" tIns="45720" rIns="91440" bIns="45720">
            <a:spAutoFit/>
          </a:bodyPr>
          <a:lstStyle/>
          <a:p>
            <a:pPr algn="ctr" eaLnBrk="1" fontAlgn="auto" hangingPunct="1">
              <a:spcBef>
                <a:spcPts val="0"/>
              </a:spcBef>
              <a:spcAft>
                <a:spcPts val="0"/>
              </a:spcAft>
            </a:pPr>
            <a:r>
              <a:rPr lang="en-GB" sz="5400" spc="50" dirty="0" smtClean="0">
                <a:ln w="9525" cmpd="sng">
                  <a:solidFill>
                    <a:srgbClr val="5B9BD5"/>
                  </a:solidFill>
                  <a:prstDash val="solid"/>
                </a:ln>
                <a:solidFill>
                  <a:srgbClr val="70AD47">
                    <a:tint val="1000"/>
                  </a:srgbClr>
                </a:solidFill>
                <a:effectLst>
                  <a:glow rad="38100">
                    <a:srgbClr val="5B9BD5">
                      <a:alpha val="40000"/>
                    </a:srgbClr>
                  </a:glow>
                </a:effectLst>
                <a:latin typeface="Century Gothic" panose="020B0502020202020204" pitchFamily="34" charset="0"/>
                <a:ea typeface="+mn-ea"/>
              </a:rPr>
              <a:t>Drainage basin</a:t>
            </a:r>
            <a:endParaRPr lang="en-GB" sz="5400" spc="50" dirty="0">
              <a:ln w="9525" cmpd="sng">
                <a:solidFill>
                  <a:srgbClr val="5B9BD5"/>
                </a:solidFill>
                <a:prstDash val="solid"/>
              </a:ln>
              <a:solidFill>
                <a:srgbClr val="70AD47">
                  <a:tint val="1000"/>
                </a:srgbClr>
              </a:solidFill>
              <a:effectLst>
                <a:glow rad="38100">
                  <a:srgbClr val="5B9BD5">
                    <a:alpha val="40000"/>
                  </a:srgbClr>
                </a:glow>
              </a:effectLst>
              <a:latin typeface="Calibri"/>
              <a:ea typeface="+mn-ea"/>
            </a:endParaRPr>
          </a:p>
        </p:txBody>
      </p:sp>
      <p:sp>
        <p:nvSpPr>
          <p:cNvPr id="3" name="TextBox 2"/>
          <p:cNvSpPr txBox="1"/>
          <p:nvPr/>
        </p:nvSpPr>
        <p:spPr>
          <a:xfrm>
            <a:off x="390199" y="1718442"/>
            <a:ext cx="4410404" cy="6986528"/>
          </a:xfrm>
          <a:prstGeom prst="rect">
            <a:avLst/>
          </a:prstGeom>
          <a:noFill/>
        </p:spPr>
        <p:txBody>
          <a:bodyPr wrap="square" rtlCol="0">
            <a:spAutoFit/>
          </a:bodyPr>
          <a:lstStyle/>
          <a:p>
            <a:pPr eaLnBrk="1" fontAlgn="auto" hangingPunct="1">
              <a:spcBef>
                <a:spcPts val="0"/>
              </a:spcBef>
              <a:spcAft>
                <a:spcPts val="0"/>
              </a:spcAft>
            </a:pPr>
            <a:r>
              <a:rPr lang="en-GB" sz="2800" b="0" dirty="0" smtClean="0">
                <a:solidFill>
                  <a:prstClr val="black"/>
                </a:solidFill>
                <a:latin typeface="Century Gothic" panose="020B0502020202020204" pitchFamily="34" charset="0"/>
                <a:ea typeface="+mn-ea"/>
              </a:rPr>
              <a:t>A drainage basin is the area into which water will flow. </a:t>
            </a:r>
          </a:p>
          <a:p>
            <a:pPr eaLnBrk="1" fontAlgn="auto" hangingPunct="1">
              <a:spcBef>
                <a:spcPts val="0"/>
              </a:spcBef>
              <a:spcAft>
                <a:spcPts val="0"/>
              </a:spcAft>
            </a:pPr>
            <a:endParaRPr lang="en-GB" sz="2800" b="0" dirty="0">
              <a:solidFill>
                <a:prstClr val="black"/>
              </a:solidFill>
              <a:latin typeface="Century Gothic" panose="020B0502020202020204" pitchFamily="34" charset="0"/>
              <a:ea typeface="+mn-ea"/>
            </a:endParaRPr>
          </a:p>
          <a:p>
            <a:pPr eaLnBrk="1" fontAlgn="auto" hangingPunct="1">
              <a:spcBef>
                <a:spcPts val="0"/>
              </a:spcBef>
              <a:spcAft>
                <a:spcPts val="0"/>
              </a:spcAft>
            </a:pPr>
            <a:r>
              <a:rPr lang="en-GB" sz="2800" b="0" dirty="0" smtClean="0">
                <a:solidFill>
                  <a:prstClr val="black"/>
                </a:solidFill>
                <a:latin typeface="Century Gothic" panose="020B0502020202020204" pitchFamily="34" charset="0"/>
                <a:ea typeface="+mn-ea"/>
              </a:rPr>
              <a:t>Each river system will have its own drainage basin. </a:t>
            </a:r>
          </a:p>
          <a:p>
            <a:pPr eaLnBrk="1" fontAlgn="auto" hangingPunct="1">
              <a:spcBef>
                <a:spcPts val="0"/>
              </a:spcBef>
              <a:spcAft>
                <a:spcPts val="0"/>
              </a:spcAft>
            </a:pPr>
            <a:endParaRPr lang="en-GB" sz="2800" b="0" dirty="0">
              <a:solidFill>
                <a:prstClr val="black"/>
              </a:solidFill>
              <a:latin typeface="Century Gothic" panose="020B0502020202020204" pitchFamily="34" charset="0"/>
              <a:ea typeface="+mn-ea"/>
            </a:endParaRPr>
          </a:p>
          <a:p>
            <a:pPr eaLnBrk="1" fontAlgn="auto" hangingPunct="1">
              <a:spcBef>
                <a:spcPts val="0"/>
              </a:spcBef>
              <a:spcAft>
                <a:spcPts val="0"/>
              </a:spcAft>
            </a:pPr>
            <a:r>
              <a:rPr lang="en-GB" sz="2800" b="0" dirty="0" smtClean="0">
                <a:solidFill>
                  <a:prstClr val="black"/>
                </a:solidFill>
                <a:latin typeface="Century Gothic" panose="020B0502020202020204" pitchFamily="34" charset="0"/>
                <a:ea typeface="+mn-ea"/>
              </a:rPr>
              <a:t>Drainage basins are separated by watersheds. </a:t>
            </a:r>
          </a:p>
          <a:p>
            <a:pPr eaLnBrk="1" fontAlgn="auto" hangingPunct="1">
              <a:spcBef>
                <a:spcPts val="0"/>
              </a:spcBef>
              <a:spcAft>
                <a:spcPts val="0"/>
              </a:spcAft>
            </a:pPr>
            <a:endParaRPr lang="en-GB" sz="2800" b="0" dirty="0">
              <a:solidFill>
                <a:prstClr val="black"/>
              </a:solidFill>
              <a:latin typeface="Century Gothic" panose="020B0502020202020204" pitchFamily="34" charset="0"/>
              <a:ea typeface="+mn-ea"/>
            </a:endParaRPr>
          </a:p>
          <a:p>
            <a:pPr eaLnBrk="1" fontAlgn="auto" hangingPunct="1">
              <a:spcBef>
                <a:spcPts val="0"/>
              </a:spcBef>
              <a:spcAft>
                <a:spcPts val="0"/>
              </a:spcAft>
            </a:pPr>
            <a:endParaRPr lang="en-GB" sz="2800" b="0" dirty="0">
              <a:solidFill>
                <a:prstClr val="black"/>
              </a:solidFill>
              <a:latin typeface="Century Gothic" panose="020B0502020202020204" pitchFamily="34" charset="0"/>
              <a:ea typeface="+mn-ea"/>
            </a:endParaRPr>
          </a:p>
          <a:p>
            <a:pPr eaLnBrk="1" fontAlgn="auto" hangingPunct="1">
              <a:spcBef>
                <a:spcPts val="0"/>
              </a:spcBef>
              <a:spcAft>
                <a:spcPts val="0"/>
              </a:spcAft>
            </a:pPr>
            <a:endParaRPr lang="en-GB" sz="2800" b="0" dirty="0" smtClean="0">
              <a:solidFill>
                <a:prstClr val="black"/>
              </a:solidFill>
              <a:latin typeface="Century Gothic" panose="020B0502020202020204" pitchFamily="34" charset="0"/>
              <a:ea typeface="+mn-ea"/>
            </a:endParaRPr>
          </a:p>
          <a:p>
            <a:pPr eaLnBrk="1" fontAlgn="auto" hangingPunct="1">
              <a:spcBef>
                <a:spcPts val="0"/>
              </a:spcBef>
              <a:spcAft>
                <a:spcPts val="0"/>
              </a:spcAft>
            </a:pPr>
            <a:endParaRPr lang="en-GB" sz="2800" b="0" dirty="0">
              <a:solidFill>
                <a:prstClr val="black"/>
              </a:solidFill>
              <a:latin typeface="Century Gothic" panose="020B0502020202020204" pitchFamily="34" charset="0"/>
              <a:ea typeface="+mn-ea"/>
            </a:endParaRPr>
          </a:p>
          <a:p>
            <a:pPr eaLnBrk="1" fontAlgn="auto" hangingPunct="1">
              <a:spcBef>
                <a:spcPts val="0"/>
              </a:spcBef>
              <a:spcAft>
                <a:spcPts val="0"/>
              </a:spcAft>
            </a:pPr>
            <a:endParaRPr lang="en-GB" sz="2800" b="0" dirty="0">
              <a:solidFill>
                <a:prstClr val="black"/>
              </a:solidFill>
              <a:latin typeface="Century Gothic" panose="020B0502020202020204" pitchFamily="34" charset="0"/>
              <a:ea typeface="+mn-ea"/>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00611" y="1375643"/>
            <a:ext cx="4084657" cy="4962101"/>
          </a:xfrm>
          <a:prstGeom prst="rect">
            <a:avLst/>
          </a:prstGeom>
        </p:spPr>
      </p:pic>
    </p:spTree>
    <p:extLst>
      <p:ext uri="{BB962C8B-B14F-4D97-AF65-F5344CB8AC3E}">
        <p14:creationId xmlns:p14="http://schemas.microsoft.com/office/powerpoint/2010/main" val="220750214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61798" y="114396"/>
            <a:ext cx="5551138" cy="6743604"/>
          </a:xfrm>
          <a:prstGeom prst="rect">
            <a:avLst/>
          </a:prstGeom>
        </p:spPr>
      </p:pic>
      <p:sp>
        <p:nvSpPr>
          <p:cNvPr id="3" name="TextBox 2"/>
          <p:cNvSpPr txBox="1"/>
          <p:nvPr/>
        </p:nvSpPr>
        <p:spPr>
          <a:xfrm>
            <a:off x="354725" y="488731"/>
            <a:ext cx="2530365" cy="707886"/>
          </a:xfrm>
          <a:prstGeom prst="rect">
            <a:avLst/>
          </a:prstGeom>
          <a:solidFill>
            <a:schemeClr val="bg1"/>
          </a:solidFill>
        </p:spPr>
        <p:txBody>
          <a:bodyPr wrap="square" rtlCol="0">
            <a:spAutoFit/>
          </a:bodyPr>
          <a:lstStyle/>
          <a:p>
            <a:pPr eaLnBrk="1" fontAlgn="auto" hangingPunct="1">
              <a:spcBef>
                <a:spcPts val="0"/>
              </a:spcBef>
              <a:spcAft>
                <a:spcPts val="0"/>
              </a:spcAft>
            </a:pPr>
            <a:r>
              <a:rPr lang="en-GB" sz="2000" dirty="0">
                <a:solidFill>
                  <a:prstClr val="black"/>
                </a:solidFill>
                <a:latin typeface="Century Gothic" panose="020B0502020202020204" pitchFamily="34" charset="0"/>
                <a:ea typeface="+mn-ea"/>
              </a:rPr>
              <a:t>Source</a:t>
            </a:r>
            <a:r>
              <a:rPr lang="en-GB" sz="2000" b="0" dirty="0">
                <a:solidFill>
                  <a:prstClr val="black"/>
                </a:solidFill>
                <a:latin typeface="Century Gothic" panose="020B0502020202020204" pitchFamily="34" charset="0"/>
                <a:ea typeface="+mn-ea"/>
              </a:rPr>
              <a:t> – where the river starts</a:t>
            </a:r>
          </a:p>
        </p:txBody>
      </p:sp>
      <p:cxnSp>
        <p:nvCxnSpPr>
          <p:cNvPr id="9" name="Straight Arrow Connector 8"/>
          <p:cNvCxnSpPr/>
          <p:nvPr/>
        </p:nvCxnSpPr>
        <p:spPr>
          <a:xfrm>
            <a:off x="2778684" y="842676"/>
            <a:ext cx="1075997" cy="22938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5896304" y="488750"/>
            <a:ext cx="2530365" cy="1323439"/>
          </a:xfrm>
          <a:prstGeom prst="rect">
            <a:avLst/>
          </a:prstGeom>
          <a:solidFill>
            <a:schemeClr val="bg1"/>
          </a:solidFill>
        </p:spPr>
        <p:txBody>
          <a:bodyPr wrap="square" rtlCol="0">
            <a:spAutoFit/>
          </a:bodyPr>
          <a:lstStyle/>
          <a:p>
            <a:pPr eaLnBrk="1" fontAlgn="auto" hangingPunct="1">
              <a:spcBef>
                <a:spcPts val="0"/>
              </a:spcBef>
              <a:spcAft>
                <a:spcPts val="0"/>
              </a:spcAft>
            </a:pPr>
            <a:r>
              <a:rPr lang="en-GB" sz="2000" dirty="0" smtClean="0">
                <a:solidFill>
                  <a:prstClr val="black"/>
                </a:solidFill>
                <a:latin typeface="Century Gothic" panose="020B0502020202020204" pitchFamily="34" charset="0"/>
                <a:ea typeface="+mn-ea"/>
              </a:rPr>
              <a:t>Tributary </a:t>
            </a:r>
            <a:r>
              <a:rPr lang="en-GB" sz="2000" b="0" dirty="0" smtClean="0">
                <a:solidFill>
                  <a:prstClr val="black"/>
                </a:solidFill>
                <a:latin typeface="Century Gothic" panose="020B0502020202020204" pitchFamily="34" charset="0"/>
                <a:ea typeface="+mn-ea"/>
              </a:rPr>
              <a:t>– is a small stream that flows into a bigger one</a:t>
            </a:r>
            <a:endParaRPr lang="en-GB" sz="2000" b="0" dirty="0">
              <a:solidFill>
                <a:prstClr val="black"/>
              </a:solidFill>
              <a:latin typeface="Century Gothic" panose="020B0502020202020204" pitchFamily="34" charset="0"/>
              <a:ea typeface="+mn-ea"/>
            </a:endParaRPr>
          </a:p>
        </p:txBody>
      </p:sp>
      <p:cxnSp>
        <p:nvCxnSpPr>
          <p:cNvPr id="11" name="Straight Arrow Connector 10"/>
          <p:cNvCxnSpPr/>
          <p:nvPr/>
        </p:nvCxnSpPr>
        <p:spPr>
          <a:xfrm flipH="1">
            <a:off x="6124906" y="1504394"/>
            <a:ext cx="520262" cy="970792"/>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5265683" y="3159778"/>
            <a:ext cx="2530365" cy="1323439"/>
          </a:xfrm>
          <a:prstGeom prst="rect">
            <a:avLst/>
          </a:prstGeom>
          <a:solidFill>
            <a:schemeClr val="bg1"/>
          </a:solidFill>
        </p:spPr>
        <p:txBody>
          <a:bodyPr wrap="square" rtlCol="0">
            <a:spAutoFit/>
          </a:bodyPr>
          <a:lstStyle/>
          <a:p>
            <a:pPr eaLnBrk="1" fontAlgn="auto" hangingPunct="1">
              <a:spcBef>
                <a:spcPts val="0"/>
              </a:spcBef>
              <a:spcAft>
                <a:spcPts val="0"/>
              </a:spcAft>
            </a:pPr>
            <a:r>
              <a:rPr lang="en-GB" sz="2000" dirty="0" smtClean="0">
                <a:solidFill>
                  <a:prstClr val="black"/>
                </a:solidFill>
                <a:latin typeface="Century Gothic" panose="020B0502020202020204" pitchFamily="34" charset="0"/>
                <a:ea typeface="+mn-ea"/>
              </a:rPr>
              <a:t>Confluence </a:t>
            </a:r>
            <a:r>
              <a:rPr lang="en-GB" sz="2000" b="0" dirty="0" smtClean="0">
                <a:solidFill>
                  <a:prstClr val="black"/>
                </a:solidFill>
                <a:latin typeface="Century Gothic" panose="020B0502020202020204" pitchFamily="34" charset="0"/>
                <a:ea typeface="+mn-ea"/>
              </a:rPr>
              <a:t>– where a small rivers joins a larger one</a:t>
            </a:r>
            <a:endParaRPr lang="en-GB" sz="2000" b="0" dirty="0">
              <a:solidFill>
                <a:prstClr val="black"/>
              </a:solidFill>
              <a:latin typeface="Century Gothic" panose="020B0502020202020204" pitchFamily="34" charset="0"/>
              <a:ea typeface="+mn-ea"/>
            </a:endParaRPr>
          </a:p>
        </p:txBody>
      </p:sp>
      <p:cxnSp>
        <p:nvCxnSpPr>
          <p:cNvPr id="19" name="Straight Arrow Connector 18"/>
          <p:cNvCxnSpPr/>
          <p:nvPr/>
        </p:nvCxnSpPr>
        <p:spPr>
          <a:xfrm flipH="1">
            <a:off x="5155325" y="4175459"/>
            <a:ext cx="859221" cy="374335"/>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4666595" y="5731276"/>
            <a:ext cx="2530365" cy="707886"/>
          </a:xfrm>
          <a:prstGeom prst="rect">
            <a:avLst/>
          </a:prstGeom>
          <a:solidFill>
            <a:schemeClr val="bg1"/>
          </a:solidFill>
        </p:spPr>
        <p:txBody>
          <a:bodyPr wrap="square" rtlCol="0">
            <a:spAutoFit/>
          </a:bodyPr>
          <a:lstStyle/>
          <a:p>
            <a:pPr eaLnBrk="1" fontAlgn="auto" hangingPunct="1">
              <a:spcBef>
                <a:spcPts val="0"/>
              </a:spcBef>
              <a:spcAft>
                <a:spcPts val="0"/>
              </a:spcAft>
            </a:pPr>
            <a:r>
              <a:rPr lang="en-GB" sz="2000" dirty="0" smtClean="0">
                <a:solidFill>
                  <a:prstClr val="black"/>
                </a:solidFill>
                <a:latin typeface="Century Gothic" panose="020B0502020202020204" pitchFamily="34" charset="0"/>
                <a:ea typeface="+mn-ea"/>
              </a:rPr>
              <a:t>Mouth </a:t>
            </a:r>
            <a:r>
              <a:rPr lang="en-GB" sz="2000" b="0" dirty="0" smtClean="0">
                <a:solidFill>
                  <a:prstClr val="black"/>
                </a:solidFill>
                <a:latin typeface="Century Gothic" panose="020B0502020202020204" pitchFamily="34" charset="0"/>
                <a:ea typeface="+mn-ea"/>
              </a:rPr>
              <a:t>– where the river ends</a:t>
            </a:r>
            <a:endParaRPr lang="en-GB" sz="2000" b="0" dirty="0">
              <a:solidFill>
                <a:prstClr val="black"/>
              </a:solidFill>
              <a:latin typeface="Century Gothic" panose="020B0502020202020204" pitchFamily="34" charset="0"/>
              <a:ea typeface="+mn-ea"/>
            </a:endParaRPr>
          </a:p>
        </p:txBody>
      </p:sp>
      <p:cxnSp>
        <p:nvCxnSpPr>
          <p:cNvPr id="22" name="Straight Arrow Connector 21"/>
          <p:cNvCxnSpPr/>
          <p:nvPr/>
        </p:nvCxnSpPr>
        <p:spPr>
          <a:xfrm flipH="1" flipV="1">
            <a:off x="3949263" y="6069724"/>
            <a:ext cx="709450" cy="30288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204953" y="3034089"/>
            <a:ext cx="2530365" cy="1015663"/>
          </a:xfrm>
          <a:prstGeom prst="rect">
            <a:avLst/>
          </a:prstGeom>
          <a:solidFill>
            <a:schemeClr val="bg1"/>
          </a:solidFill>
        </p:spPr>
        <p:txBody>
          <a:bodyPr wrap="square" rtlCol="0">
            <a:spAutoFit/>
          </a:bodyPr>
          <a:lstStyle/>
          <a:p>
            <a:pPr eaLnBrk="1" fontAlgn="auto" hangingPunct="1">
              <a:spcBef>
                <a:spcPts val="0"/>
              </a:spcBef>
              <a:spcAft>
                <a:spcPts val="0"/>
              </a:spcAft>
            </a:pPr>
            <a:r>
              <a:rPr lang="en-GB" sz="2000" dirty="0" smtClean="0">
                <a:solidFill>
                  <a:prstClr val="black"/>
                </a:solidFill>
                <a:latin typeface="Century Gothic" panose="020B0502020202020204" pitchFamily="34" charset="0"/>
                <a:ea typeface="+mn-ea"/>
              </a:rPr>
              <a:t>Watershed </a:t>
            </a:r>
            <a:r>
              <a:rPr lang="en-GB" sz="2000" b="0" dirty="0" smtClean="0">
                <a:solidFill>
                  <a:prstClr val="black"/>
                </a:solidFill>
                <a:latin typeface="Century Gothic" panose="020B0502020202020204" pitchFamily="34" charset="0"/>
                <a:ea typeface="+mn-ea"/>
              </a:rPr>
              <a:t>– the boundary of the drainage basin</a:t>
            </a:r>
            <a:endParaRPr lang="en-GB" sz="2000" b="0" dirty="0">
              <a:solidFill>
                <a:prstClr val="black"/>
              </a:solidFill>
              <a:latin typeface="Century Gothic" panose="020B0502020202020204" pitchFamily="34" charset="0"/>
              <a:ea typeface="+mn-ea"/>
            </a:endParaRPr>
          </a:p>
        </p:txBody>
      </p:sp>
      <p:cxnSp>
        <p:nvCxnSpPr>
          <p:cNvPr id="25" name="Straight Arrow Connector 24"/>
          <p:cNvCxnSpPr/>
          <p:nvPr/>
        </p:nvCxnSpPr>
        <p:spPr>
          <a:xfrm>
            <a:off x="953826" y="4049744"/>
            <a:ext cx="1221827" cy="664146"/>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3171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500"/>
                                        <p:tgtEl>
                                          <p:spTgt spid="18"/>
                                        </p:tgtEl>
                                      </p:cBhvr>
                                    </p:animEffect>
                                  </p:childTnLst>
                                </p:cTn>
                              </p:par>
                              <p:par>
                                <p:cTn id="24" presetID="10" presetClass="entr" presetSubtype="0" fill="hold"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500"/>
                                        <p:tgtEl>
                                          <p:spTgt spid="19"/>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500"/>
                                        <p:tgtEl>
                                          <p:spTgt spid="21"/>
                                        </p:tgtEl>
                                      </p:cBhvr>
                                    </p:animEffect>
                                  </p:childTnLst>
                                </p:cTn>
                              </p:par>
                              <p:par>
                                <p:cTn id="32" presetID="10" presetClass="entr" presetSubtype="0" fill="hold" nodeType="with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500"/>
                                        <p:tgtEl>
                                          <p:spTgt spid="22"/>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fade">
                                      <p:cBhvr>
                                        <p:cTn id="39" dur="500"/>
                                        <p:tgtEl>
                                          <p:spTgt spid="25"/>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animBg="1"/>
      <p:bldP spid="18" grpId="0" animBg="1"/>
      <p:bldP spid="21" grpId="0" animBg="1"/>
      <p:bldP spid="2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p:cNvCxnSpPr/>
          <p:nvPr/>
        </p:nvCxnSpPr>
        <p:spPr>
          <a:xfrm flipV="1">
            <a:off x="307430" y="1166648"/>
            <a:ext cx="8324193" cy="47296"/>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2577663" y="404647"/>
            <a:ext cx="19708" cy="5460126"/>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H="1">
            <a:off x="4619298" y="404647"/>
            <a:ext cx="19708" cy="5460126"/>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a:off x="6428391" y="404647"/>
            <a:ext cx="19708" cy="5460126"/>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394139" y="549582"/>
            <a:ext cx="1998279" cy="461665"/>
          </a:xfrm>
          <a:prstGeom prst="rect">
            <a:avLst/>
          </a:prstGeom>
          <a:noFill/>
        </p:spPr>
        <p:txBody>
          <a:bodyPr wrap="square" rtlCol="0">
            <a:spAutoFit/>
          </a:bodyPr>
          <a:lstStyle/>
          <a:p>
            <a:pPr algn="ctr" eaLnBrk="1" fontAlgn="auto" hangingPunct="1">
              <a:spcBef>
                <a:spcPts val="0"/>
              </a:spcBef>
              <a:spcAft>
                <a:spcPts val="0"/>
              </a:spcAft>
            </a:pPr>
            <a:r>
              <a:rPr lang="en-GB" sz="2400" dirty="0" smtClean="0">
                <a:solidFill>
                  <a:prstClr val="black"/>
                </a:solidFill>
                <a:latin typeface="Century Gothic" panose="020B0502020202020204" pitchFamily="34" charset="0"/>
                <a:ea typeface="+mn-ea"/>
              </a:rPr>
              <a:t>Inputs </a:t>
            </a:r>
            <a:endParaRPr lang="en-GB" sz="2400" dirty="0">
              <a:solidFill>
                <a:prstClr val="black"/>
              </a:solidFill>
              <a:latin typeface="Century Gothic" panose="020B0502020202020204" pitchFamily="34" charset="0"/>
              <a:ea typeface="+mn-ea"/>
            </a:endParaRPr>
          </a:p>
        </p:txBody>
      </p:sp>
      <p:sp>
        <p:nvSpPr>
          <p:cNvPr id="17" name="TextBox 16"/>
          <p:cNvSpPr txBox="1"/>
          <p:nvPr/>
        </p:nvSpPr>
        <p:spPr>
          <a:xfrm>
            <a:off x="2597372" y="549581"/>
            <a:ext cx="1998279" cy="461665"/>
          </a:xfrm>
          <a:prstGeom prst="rect">
            <a:avLst/>
          </a:prstGeom>
          <a:noFill/>
        </p:spPr>
        <p:txBody>
          <a:bodyPr wrap="square" rtlCol="0">
            <a:spAutoFit/>
          </a:bodyPr>
          <a:lstStyle/>
          <a:p>
            <a:pPr algn="ctr" eaLnBrk="1" fontAlgn="auto" hangingPunct="1">
              <a:spcBef>
                <a:spcPts val="0"/>
              </a:spcBef>
              <a:spcAft>
                <a:spcPts val="0"/>
              </a:spcAft>
            </a:pPr>
            <a:r>
              <a:rPr lang="en-GB" sz="2400" dirty="0" smtClean="0">
                <a:solidFill>
                  <a:prstClr val="black"/>
                </a:solidFill>
                <a:latin typeface="Century Gothic" panose="020B0502020202020204" pitchFamily="34" charset="0"/>
                <a:ea typeface="+mn-ea"/>
              </a:rPr>
              <a:t>Storage </a:t>
            </a:r>
            <a:endParaRPr lang="en-GB" sz="2400" dirty="0">
              <a:solidFill>
                <a:prstClr val="black"/>
              </a:solidFill>
              <a:latin typeface="Century Gothic" panose="020B0502020202020204" pitchFamily="34" charset="0"/>
              <a:ea typeface="+mn-ea"/>
            </a:endParaRPr>
          </a:p>
        </p:txBody>
      </p:sp>
      <p:sp>
        <p:nvSpPr>
          <p:cNvPr id="18" name="TextBox 17"/>
          <p:cNvSpPr txBox="1"/>
          <p:nvPr/>
        </p:nvSpPr>
        <p:spPr>
          <a:xfrm>
            <a:off x="4595651" y="549580"/>
            <a:ext cx="1998279" cy="461665"/>
          </a:xfrm>
          <a:prstGeom prst="rect">
            <a:avLst/>
          </a:prstGeom>
          <a:noFill/>
        </p:spPr>
        <p:txBody>
          <a:bodyPr wrap="square" rtlCol="0">
            <a:spAutoFit/>
          </a:bodyPr>
          <a:lstStyle/>
          <a:p>
            <a:pPr algn="ctr" eaLnBrk="1" fontAlgn="auto" hangingPunct="1">
              <a:spcBef>
                <a:spcPts val="0"/>
              </a:spcBef>
              <a:spcAft>
                <a:spcPts val="0"/>
              </a:spcAft>
            </a:pPr>
            <a:r>
              <a:rPr lang="en-GB" sz="2400" dirty="0" smtClean="0">
                <a:solidFill>
                  <a:prstClr val="black"/>
                </a:solidFill>
                <a:latin typeface="Century Gothic" panose="020B0502020202020204" pitchFamily="34" charset="0"/>
                <a:ea typeface="+mn-ea"/>
              </a:rPr>
              <a:t>Transfers</a:t>
            </a:r>
            <a:endParaRPr lang="en-GB" sz="2400" dirty="0">
              <a:solidFill>
                <a:prstClr val="black"/>
              </a:solidFill>
              <a:latin typeface="Century Gothic" panose="020B0502020202020204" pitchFamily="34" charset="0"/>
              <a:ea typeface="+mn-ea"/>
            </a:endParaRPr>
          </a:p>
        </p:txBody>
      </p:sp>
      <p:sp>
        <p:nvSpPr>
          <p:cNvPr id="19" name="TextBox 18"/>
          <p:cNvSpPr txBox="1"/>
          <p:nvPr/>
        </p:nvSpPr>
        <p:spPr>
          <a:xfrm>
            <a:off x="6448097" y="549579"/>
            <a:ext cx="1998279" cy="461665"/>
          </a:xfrm>
          <a:prstGeom prst="rect">
            <a:avLst/>
          </a:prstGeom>
          <a:noFill/>
        </p:spPr>
        <p:txBody>
          <a:bodyPr wrap="square" rtlCol="0">
            <a:spAutoFit/>
          </a:bodyPr>
          <a:lstStyle/>
          <a:p>
            <a:pPr algn="ctr" eaLnBrk="1" fontAlgn="auto" hangingPunct="1">
              <a:spcBef>
                <a:spcPts val="0"/>
              </a:spcBef>
              <a:spcAft>
                <a:spcPts val="0"/>
              </a:spcAft>
            </a:pPr>
            <a:r>
              <a:rPr lang="en-GB" sz="2400" dirty="0" smtClean="0">
                <a:solidFill>
                  <a:prstClr val="black"/>
                </a:solidFill>
                <a:latin typeface="Century Gothic" panose="020B0502020202020204" pitchFamily="34" charset="0"/>
                <a:ea typeface="+mn-ea"/>
              </a:rPr>
              <a:t>Outputs </a:t>
            </a:r>
            <a:endParaRPr lang="en-GB" sz="2400" dirty="0">
              <a:solidFill>
                <a:prstClr val="black"/>
              </a:solidFill>
              <a:latin typeface="Century Gothic" panose="020B0502020202020204" pitchFamily="34" charset="0"/>
              <a:ea typeface="+mn-ea"/>
            </a:endParaRPr>
          </a:p>
        </p:txBody>
      </p:sp>
    </p:spTree>
    <p:extLst>
      <p:ext uri="{BB962C8B-B14F-4D97-AF65-F5344CB8AC3E}">
        <p14:creationId xmlns:p14="http://schemas.microsoft.com/office/powerpoint/2010/main" val="140138180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260648"/>
            <a:ext cx="8073044" cy="923330"/>
          </a:xfrm>
          <a:prstGeom prst="rect">
            <a:avLst/>
          </a:prstGeom>
          <a:noFill/>
        </p:spPr>
        <p:txBody>
          <a:bodyPr wrap="none" lIns="91440" tIns="45720" rIns="91440" bIns="45720">
            <a:spAutoFit/>
          </a:bodyPr>
          <a:lstStyle/>
          <a:p>
            <a:pPr algn="ctr" eaLnBrk="1" fontAlgn="auto" hangingPunct="1">
              <a:spcBef>
                <a:spcPts val="0"/>
              </a:spcBef>
              <a:spcAft>
                <a:spcPts val="0"/>
              </a:spcAft>
            </a:pPr>
            <a:r>
              <a:rPr lang="en-GB" sz="5400" spc="50" dirty="0" smtClean="0">
                <a:ln w="9525" cmpd="sng">
                  <a:solidFill>
                    <a:srgbClr val="5B9BD5"/>
                  </a:solidFill>
                  <a:prstDash val="solid"/>
                </a:ln>
                <a:solidFill>
                  <a:srgbClr val="70AD47">
                    <a:tint val="1000"/>
                  </a:srgbClr>
                </a:solidFill>
                <a:effectLst>
                  <a:glow rad="38100">
                    <a:srgbClr val="5B9BD5">
                      <a:alpha val="40000"/>
                    </a:srgbClr>
                  </a:glow>
                </a:effectLst>
                <a:latin typeface="Century Gothic" panose="020B0502020202020204" pitchFamily="34" charset="0"/>
                <a:ea typeface="+mn-ea"/>
              </a:rPr>
              <a:t>Drainage basin - inputs</a:t>
            </a:r>
            <a:endParaRPr lang="en-GB" sz="5400" spc="50" dirty="0">
              <a:ln w="9525" cmpd="sng">
                <a:solidFill>
                  <a:srgbClr val="5B9BD5"/>
                </a:solidFill>
                <a:prstDash val="solid"/>
              </a:ln>
              <a:solidFill>
                <a:srgbClr val="70AD47">
                  <a:tint val="1000"/>
                </a:srgbClr>
              </a:solidFill>
              <a:effectLst>
                <a:glow rad="38100">
                  <a:srgbClr val="5B9BD5">
                    <a:alpha val="40000"/>
                  </a:srgbClr>
                </a:glow>
              </a:effectLst>
              <a:latin typeface="Calibri"/>
              <a:ea typeface="+mn-ea"/>
            </a:endParaRPr>
          </a:p>
        </p:txBody>
      </p:sp>
      <p:sp>
        <p:nvSpPr>
          <p:cNvPr id="3" name="TextBox 2"/>
          <p:cNvSpPr txBox="1"/>
          <p:nvPr/>
        </p:nvSpPr>
        <p:spPr>
          <a:xfrm>
            <a:off x="323530" y="1196762"/>
            <a:ext cx="4410404" cy="7417415"/>
          </a:xfrm>
          <a:prstGeom prst="rect">
            <a:avLst/>
          </a:prstGeom>
          <a:noFill/>
        </p:spPr>
        <p:txBody>
          <a:bodyPr wrap="square" rtlCol="0">
            <a:spAutoFit/>
          </a:bodyPr>
          <a:lstStyle/>
          <a:p>
            <a:pPr eaLnBrk="1" fontAlgn="auto" hangingPunct="1">
              <a:spcBef>
                <a:spcPts val="0"/>
              </a:spcBef>
              <a:spcAft>
                <a:spcPts val="0"/>
              </a:spcAft>
            </a:pPr>
            <a:r>
              <a:rPr lang="en-GB" sz="2400" b="0" dirty="0" smtClean="0">
                <a:solidFill>
                  <a:prstClr val="black"/>
                </a:solidFill>
                <a:latin typeface="Century Gothic" panose="020B0502020202020204" pitchFamily="34" charset="0"/>
                <a:ea typeface="+mn-ea"/>
              </a:rPr>
              <a:t>A drainage basin has </a:t>
            </a:r>
            <a:r>
              <a:rPr lang="en-GB" sz="2400" dirty="0" smtClean="0">
                <a:solidFill>
                  <a:prstClr val="black"/>
                </a:solidFill>
                <a:latin typeface="Century Gothic" panose="020B0502020202020204" pitchFamily="34" charset="0"/>
                <a:ea typeface="+mn-ea"/>
              </a:rPr>
              <a:t>inputs, storage, transfers and outputs.</a:t>
            </a:r>
            <a:endParaRPr lang="en-GB" sz="2400" b="0" dirty="0" smtClean="0">
              <a:solidFill>
                <a:prstClr val="black"/>
              </a:solidFill>
              <a:latin typeface="Century Gothic" panose="020B0502020202020204" pitchFamily="34" charset="0"/>
              <a:ea typeface="+mn-ea"/>
            </a:endParaRPr>
          </a:p>
          <a:p>
            <a:pPr eaLnBrk="1" fontAlgn="auto" hangingPunct="1">
              <a:spcBef>
                <a:spcPts val="0"/>
              </a:spcBef>
              <a:spcAft>
                <a:spcPts val="0"/>
              </a:spcAft>
            </a:pPr>
            <a:endParaRPr lang="en-GB" sz="2400" b="0" dirty="0">
              <a:solidFill>
                <a:prstClr val="black"/>
              </a:solidFill>
              <a:latin typeface="Century Gothic" panose="020B0502020202020204" pitchFamily="34" charset="0"/>
              <a:ea typeface="+mn-ea"/>
            </a:endParaRPr>
          </a:p>
          <a:p>
            <a:pPr eaLnBrk="1" fontAlgn="auto" hangingPunct="1">
              <a:spcBef>
                <a:spcPts val="0"/>
              </a:spcBef>
              <a:spcAft>
                <a:spcPts val="0"/>
              </a:spcAft>
            </a:pPr>
            <a:r>
              <a:rPr lang="en-GB" sz="2400" b="0" dirty="0" smtClean="0">
                <a:solidFill>
                  <a:prstClr val="black"/>
                </a:solidFill>
                <a:latin typeface="Century Gothic" panose="020B0502020202020204" pitchFamily="34" charset="0"/>
                <a:ea typeface="+mn-ea"/>
              </a:rPr>
              <a:t>The main </a:t>
            </a:r>
            <a:r>
              <a:rPr lang="en-GB" sz="2400" dirty="0" smtClean="0">
                <a:solidFill>
                  <a:prstClr val="black"/>
                </a:solidFill>
                <a:latin typeface="Century Gothic" panose="020B0502020202020204" pitchFamily="34" charset="0"/>
                <a:ea typeface="+mn-ea"/>
              </a:rPr>
              <a:t>input</a:t>
            </a:r>
            <a:r>
              <a:rPr lang="en-GB" sz="2400" b="0" dirty="0" smtClean="0">
                <a:solidFill>
                  <a:prstClr val="black"/>
                </a:solidFill>
                <a:latin typeface="Century Gothic" panose="020B0502020202020204" pitchFamily="34" charset="0"/>
                <a:ea typeface="+mn-ea"/>
              </a:rPr>
              <a:t> is precipitation</a:t>
            </a:r>
          </a:p>
          <a:p>
            <a:pPr eaLnBrk="1" fontAlgn="auto" hangingPunct="1">
              <a:spcBef>
                <a:spcPts val="0"/>
              </a:spcBef>
              <a:spcAft>
                <a:spcPts val="0"/>
              </a:spcAft>
            </a:pPr>
            <a:r>
              <a:rPr lang="en-GB" sz="2400" b="0" dirty="0">
                <a:solidFill>
                  <a:prstClr val="black"/>
                </a:solidFill>
                <a:latin typeface="Century Gothic" panose="020B0502020202020204" pitchFamily="34" charset="0"/>
                <a:ea typeface="+mn-ea"/>
              </a:rPr>
              <a:t>m</a:t>
            </a:r>
            <a:r>
              <a:rPr lang="en-GB" sz="2400" b="0" dirty="0" smtClean="0">
                <a:solidFill>
                  <a:prstClr val="black"/>
                </a:solidFill>
                <a:latin typeface="Century Gothic" panose="020B0502020202020204" pitchFamily="34" charset="0"/>
                <a:ea typeface="+mn-ea"/>
              </a:rPr>
              <a:t>ainly in the form of rain and snow.</a:t>
            </a:r>
          </a:p>
          <a:p>
            <a:pPr eaLnBrk="1" fontAlgn="auto" hangingPunct="1">
              <a:spcBef>
                <a:spcPts val="0"/>
              </a:spcBef>
              <a:spcAft>
                <a:spcPts val="0"/>
              </a:spcAft>
            </a:pPr>
            <a:endParaRPr lang="en-GB" sz="2400" b="0" dirty="0">
              <a:solidFill>
                <a:prstClr val="black"/>
              </a:solidFill>
              <a:latin typeface="Century Gothic" panose="020B0502020202020204" pitchFamily="34" charset="0"/>
              <a:ea typeface="+mn-ea"/>
            </a:endParaRPr>
          </a:p>
          <a:p>
            <a:pPr eaLnBrk="1" fontAlgn="auto" hangingPunct="1">
              <a:spcBef>
                <a:spcPts val="0"/>
              </a:spcBef>
              <a:spcAft>
                <a:spcPts val="0"/>
              </a:spcAft>
            </a:pPr>
            <a:r>
              <a:rPr lang="en-GB" sz="2400" b="0" dirty="0" smtClean="0">
                <a:solidFill>
                  <a:prstClr val="black"/>
                </a:solidFill>
                <a:latin typeface="Century Gothic" panose="020B0502020202020204" pitchFamily="34" charset="0"/>
                <a:ea typeface="+mn-ea"/>
              </a:rPr>
              <a:t>The type, strength and rate of occurrence all have an impact on the amount of water in the system – </a:t>
            </a:r>
            <a:r>
              <a:rPr lang="en-GB" sz="2400" dirty="0" smtClean="0">
                <a:solidFill>
                  <a:prstClr val="black"/>
                </a:solidFill>
                <a:latin typeface="Century Gothic" panose="020B0502020202020204" pitchFamily="34" charset="0"/>
                <a:ea typeface="+mn-ea"/>
              </a:rPr>
              <a:t>open system</a:t>
            </a:r>
            <a:r>
              <a:rPr lang="en-GB" sz="2400" b="0" dirty="0" smtClean="0">
                <a:solidFill>
                  <a:prstClr val="black"/>
                </a:solidFill>
                <a:latin typeface="Century Gothic" panose="020B0502020202020204" pitchFamily="34" charset="0"/>
                <a:ea typeface="+mn-ea"/>
              </a:rPr>
              <a:t>. </a:t>
            </a:r>
            <a:endParaRPr lang="en-GB" sz="2400" b="0" dirty="0">
              <a:solidFill>
                <a:prstClr val="black"/>
              </a:solidFill>
              <a:latin typeface="Century Gothic" panose="020B0502020202020204" pitchFamily="34" charset="0"/>
              <a:ea typeface="+mn-ea"/>
            </a:endParaRPr>
          </a:p>
          <a:p>
            <a:pPr eaLnBrk="1" fontAlgn="auto" hangingPunct="1">
              <a:spcBef>
                <a:spcPts val="0"/>
              </a:spcBef>
              <a:spcAft>
                <a:spcPts val="0"/>
              </a:spcAft>
            </a:pPr>
            <a:endParaRPr lang="en-GB" sz="2800" b="0" dirty="0">
              <a:solidFill>
                <a:prstClr val="black"/>
              </a:solidFill>
              <a:latin typeface="Century Gothic" panose="020B0502020202020204" pitchFamily="34" charset="0"/>
              <a:ea typeface="+mn-ea"/>
            </a:endParaRPr>
          </a:p>
          <a:p>
            <a:pPr eaLnBrk="1" fontAlgn="auto" hangingPunct="1">
              <a:spcBef>
                <a:spcPts val="0"/>
              </a:spcBef>
              <a:spcAft>
                <a:spcPts val="0"/>
              </a:spcAft>
            </a:pPr>
            <a:endParaRPr lang="en-GB" sz="2800" b="0" dirty="0">
              <a:solidFill>
                <a:prstClr val="black"/>
              </a:solidFill>
              <a:latin typeface="Century Gothic" panose="020B0502020202020204" pitchFamily="34" charset="0"/>
              <a:ea typeface="+mn-ea"/>
            </a:endParaRPr>
          </a:p>
          <a:p>
            <a:pPr eaLnBrk="1" fontAlgn="auto" hangingPunct="1">
              <a:spcBef>
                <a:spcPts val="0"/>
              </a:spcBef>
              <a:spcAft>
                <a:spcPts val="0"/>
              </a:spcAft>
            </a:pPr>
            <a:endParaRPr lang="en-GB" sz="2800" b="0" dirty="0" smtClean="0">
              <a:solidFill>
                <a:prstClr val="black"/>
              </a:solidFill>
              <a:latin typeface="Century Gothic" panose="020B0502020202020204" pitchFamily="34" charset="0"/>
              <a:ea typeface="+mn-ea"/>
            </a:endParaRPr>
          </a:p>
          <a:p>
            <a:pPr eaLnBrk="1" fontAlgn="auto" hangingPunct="1">
              <a:spcBef>
                <a:spcPts val="0"/>
              </a:spcBef>
              <a:spcAft>
                <a:spcPts val="0"/>
              </a:spcAft>
            </a:pPr>
            <a:endParaRPr lang="en-GB" sz="2800" b="0" dirty="0">
              <a:solidFill>
                <a:prstClr val="black"/>
              </a:solidFill>
              <a:latin typeface="Century Gothic" panose="020B0502020202020204" pitchFamily="34" charset="0"/>
              <a:ea typeface="+mn-ea"/>
            </a:endParaRPr>
          </a:p>
          <a:p>
            <a:pPr eaLnBrk="1" fontAlgn="auto" hangingPunct="1">
              <a:spcBef>
                <a:spcPts val="0"/>
              </a:spcBef>
              <a:spcAft>
                <a:spcPts val="0"/>
              </a:spcAft>
            </a:pPr>
            <a:endParaRPr lang="en-GB" sz="2800" b="0" dirty="0">
              <a:solidFill>
                <a:prstClr val="black"/>
              </a:solidFill>
              <a:latin typeface="Century Gothic" panose="020B0502020202020204" pitchFamily="34" charset="0"/>
              <a:ea typeface="+mn-ea"/>
            </a:endParaRPr>
          </a:p>
        </p:txBody>
      </p:sp>
      <p:pic>
        <p:nvPicPr>
          <p:cNvPr id="5" name="Picture 4"/>
          <p:cNvPicPr>
            <a:picLocks noChangeAspect="1"/>
          </p:cNvPicPr>
          <p:nvPr/>
        </p:nvPicPr>
        <p:blipFill>
          <a:blip r:embed="rId2" cstate="print"/>
          <a:stretch>
            <a:fillRect/>
          </a:stretch>
        </p:blipFill>
        <p:spPr>
          <a:xfrm>
            <a:off x="4556493" y="2060468"/>
            <a:ext cx="4358908" cy="3835839"/>
          </a:xfrm>
          <a:prstGeom prst="rect">
            <a:avLst/>
          </a:prstGeom>
        </p:spPr>
      </p:pic>
      <p:sp>
        <p:nvSpPr>
          <p:cNvPr id="4" name="Oval 3"/>
          <p:cNvSpPr/>
          <p:nvPr/>
        </p:nvSpPr>
        <p:spPr>
          <a:xfrm>
            <a:off x="4966139" y="3231931"/>
            <a:ext cx="626679" cy="425669"/>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sz="1800" b="0" dirty="0">
              <a:solidFill>
                <a:prstClr val="white"/>
              </a:solidFill>
            </a:endParaRPr>
          </a:p>
        </p:txBody>
      </p:sp>
      <p:sp>
        <p:nvSpPr>
          <p:cNvPr id="7" name="Oval 6"/>
          <p:cNvSpPr/>
          <p:nvPr/>
        </p:nvSpPr>
        <p:spPr>
          <a:xfrm>
            <a:off x="8340218" y="3552716"/>
            <a:ext cx="626679" cy="425669"/>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sz="1800" b="0" dirty="0">
              <a:solidFill>
                <a:prstClr val="white"/>
              </a:solidFill>
            </a:endParaRPr>
          </a:p>
        </p:txBody>
      </p:sp>
    </p:spTree>
    <p:extLst>
      <p:ext uri="{BB962C8B-B14F-4D97-AF65-F5344CB8AC3E}">
        <p14:creationId xmlns:p14="http://schemas.microsoft.com/office/powerpoint/2010/main" val="346221753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 y="404664"/>
            <a:ext cx="8648522" cy="923330"/>
          </a:xfrm>
          <a:prstGeom prst="rect">
            <a:avLst/>
          </a:prstGeom>
          <a:noFill/>
        </p:spPr>
        <p:txBody>
          <a:bodyPr wrap="none" lIns="91440" tIns="45720" rIns="91440" bIns="45720">
            <a:spAutoFit/>
          </a:bodyPr>
          <a:lstStyle/>
          <a:p>
            <a:pPr algn="ctr" eaLnBrk="1" fontAlgn="auto" hangingPunct="1">
              <a:spcBef>
                <a:spcPts val="0"/>
              </a:spcBef>
              <a:spcAft>
                <a:spcPts val="0"/>
              </a:spcAft>
            </a:pPr>
            <a:r>
              <a:rPr lang="en-GB" sz="5400" spc="50" dirty="0" smtClean="0">
                <a:ln w="9525" cmpd="sng">
                  <a:solidFill>
                    <a:srgbClr val="5B9BD5"/>
                  </a:solidFill>
                  <a:prstDash val="solid"/>
                </a:ln>
                <a:solidFill>
                  <a:srgbClr val="70AD47">
                    <a:tint val="1000"/>
                  </a:srgbClr>
                </a:solidFill>
                <a:effectLst>
                  <a:glow rad="38100">
                    <a:srgbClr val="5B9BD5">
                      <a:alpha val="40000"/>
                    </a:srgbClr>
                  </a:glow>
                </a:effectLst>
                <a:latin typeface="Century Gothic" panose="020B0502020202020204" pitchFamily="34" charset="0"/>
                <a:ea typeface="+mn-ea"/>
              </a:rPr>
              <a:t>Drainage basin - storage</a:t>
            </a:r>
            <a:endParaRPr lang="en-GB" sz="5400" spc="50" dirty="0">
              <a:ln w="9525" cmpd="sng">
                <a:solidFill>
                  <a:srgbClr val="5B9BD5"/>
                </a:solidFill>
                <a:prstDash val="solid"/>
              </a:ln>
              <a:solidFill>
                <a:srgbClr val="70AD47">
                  <a:tint val="1000"/>
                </a:srgbClr>
              </a:solidFill>
              <a:effectLst>
                <a:glow rad="38100">
                  <a:srgbClr val="5B9BD5">
                    <a:alpha val="40000"/>
                  </a:srgbClr>
                </a:glow>
              </a:effectLst>
              <a:latin typeface="Calibri"/>
              <a:ea typeface="+mn-ea"/>
            </a:endParaRPr>
          </a:p>
        </p:txBody>
      </p:sp>
      <p:sp>
        <p:nvSpPr>
          <p:cNvPr id="3" name="TextBox 2"/>
          <p:cNvSpPr txBox="1"/>
          <p:nvPr/>
        </p:nvSpPr>
        <p:spPr>
          <a:xfrm>
            <a:off x="226398" y="1375639"/>
            <a:ext cx="3984682" cy="5632311"/>
          </a:xfrm>
          <a:prstGeom prst="rect">
            <a:avLst/>
          </a:prstGeom>
          <a:noFill/>
        </p:spPr>
        <p:txBody>
          <a:bodyPr wrap="square" rtlCol="0">
            <a:spAutoFit/>
          </a:bodyPr>
          <a:lstStyle/>
          <a:p>
            <a:pPr algn="ctr" eaLnBrk="1" fontAlgn="auto" hangingPunct="1">
              <a:spcBef>
                <a:spcPts val="0"/>
              </a:spcBef>
              <a:spcAft>
                <a:spcPts val="0"/>
              </a:spcAft>
            </a:pPr>
            <a:r>
              <a:rPr lang="en-GB" sz="2000" dirty="0" smtClean="0">
                <a:solidFill>
                  <a:prstClr val="black"/>
                </a:solidFill>
                <a:latin typeface="Century Gothic" panose="020B0502020202020204" pitchFamily="34" charset="0"/>
                <a:ea typeface="+mn-ea"/>
              </a:rPr>
              <a:t>Storage</a:t>
            </a:r>
            <a:r>
              <a:rPr lang="en-GB" sz="2000" b="0" dirty="0" smtClean="0">
                <a:solidFill>
                  <a:prstClr val="black"/>
                </a:solidFill>
                <a:latin typeface="Century Gothic" panose="020B0502020202020204" pitchFamily="34" charset="0"/>
                <a:ea typeface="+mn-ea"/>
              </a:rPr>
              <a:t> is the moisture kept in the system. This can be found in the </a:t>
            </a:r>
            <a:r>
              <a:rPr lang="en-GB" sz="2000" dirty="0" smtClean="0">
                <a:solidFill>
                  <a:prstClr val="black"/>
                </a:solidFill>
                <a:latin typeface="Century Gothic" panose="020B0502020202020204" pitchFamily="34" charset="0"/>
                <a:ea typeface="+mn-ea"/>
              </a:rPr>
              <a:t>soil, in lochs, ice caps, glaciers </a:t>
            </a:r>
            <a:r>
              <a:rPr lang="en-GB" sz="2000" b="0" dirty="0" smtClean="0">
                <a:solidFill>
                  <a:prstClr val="black"/>
                </a:solidFill>
                <a:latin typeface="Century Gothic" panose="020B0502020202020204" pitchFamily="34" charset="0"/>
                <a:ea typeface="+mn-ea"/>
              </a:rPr>
              <a:t>and on the </a:t>
            </a:r>
            <a:r>
              <a:rPr lang="en-GB" sz="2000" dirty="0" smtClean="0">
                <a:solidFill>
                  <a:prstClr val="black"/>
                </a:solidFill>
                <a:latin typeface="Century Gothic" panose="020B0502020202020204" pitchFamily="34" charset="0"/>
                <a:ea typeface="+mn-ea"/>
              </a:rPr>
              <a:t>leaves </a:t>
            </a:r>
            <a:r>
              <a:rPr lang="en-GB" sz="2000" b="0" dirty="0" smtClean="0">
                <a:solidFill>
                  <a:prstClr val="black"/>
                </a:solidFill>
                <a:latin typeface="Century Gothic" panose="020B0502020202020204" pitchFamily="34" charset="0"/>
                <a:ea typeface="+mn-ea"/>
              </a:rPr>
              <a:t>and</a:t>
            </a:r>
            <a:r>
              <a:rPr lang="en-GB" sz="2000" dirty="0" smtClean="0">
                <a:solidFill>
                  <a:prstClr val="black"/>
                </a:solidFill>
                <a:latin typeface="Century Gothic" panose="020B0502020202020204" pitchFamily="34" charset="0"/>
                <a:ea typeface="+mn-ea"/>
              </a:rPr>
              <a:t> roots of vegetation</a:t>
            </a:r>
            <a:r>
              <a:rPr lang="en-GB" sz="2000" b="0" dirty="0" smtClean="0">
                <a:solidFill>
                  <a:prstClr val="black"/>
                </a:solidFill>
                <a:latin typeface="Century Gothic" panose="020B0502020202020204" pitchFamily="34" charset="0"/>
                <a:ea typeface="+mn-ea"/>
              </a:rPr>
              <a:t>.</a:t>
            </a:r>
          </a:p>
          <a:p>
            <a:pPr algn="ctr" eaLnBrk="1" fontAlgn="auto" hangingPunct="1">
              <a:spcBef>
                <a:spcPts val="0"/>
              </a:spcBef>
              <a:spcAft>
                <a:spcPts val="0"/>
              </a:spcAft>
            </a:pPr>
            <a:endParaRPr lang="en-GB" sz="2000" b="0" dirty="0">
              <a:solidFill>
                <a:prstClr val="black"/>
              </a:solidFill>
              <a:latin typeface="Century Gothic" panose="020B0502020202020204" pitchFamily="34" charset="0"/>
              <a:ea typeface="+mn-ea"/>
            </a:endParaRPr>
          </a:p>
          <a:p>
            <a:pPr algn="ctr" eaLnBrk="1" fontAlgn="auto" hangingPunct="1">
              <a:spcBef>
                <a:spcPts val="0"/>
              </a:spcBef>
              <a:spcAft>
                <a:spcPts val="0"/>
              </a:spcAft>
            </a:pPr>
            <a:r>
              <a:rPr lang="en-GB" sz="2000" b="0" dirty="0" smtClean="0">
                <a:solidFill>
                  <a:prstClr val="black"/>
                </a:solidFill>
                <a:latin typeface="Century Gothic" panose="020B0502020202020204" pitchFamily="34" charset="0"/>
                <a:ea typeface="+mn-ea"/>
              </a:rPr>
              <a:t>Water seeps into the ground by the processes of </a:t>
            </a:r>
            <a:r>
              <a:rPr lang="en-GB" sz="2000" dirty="0" smtClean="0">
                <a:solidFill>
                  <a:prstClr val="black"/>
                </a:solidFill>
                <a:latin typeface="Century Gothic" panose="020B0502020202020204" pitchFamily="34" charset="0"/>
                <a:ea typeface="+mn-ea"/>
              </a:rPr>
              <a:t>percolation</a:t>
            </a:r>
            <a:r>
              <a:rPr lang="en-GB" sz="2000" b="0" dirty="0" smtClean="0">
                <a:solidFill>
                  <a:prstClr val="black"/>
                </a:solidFill>
                <a:latin typeface="Century Gothic" panose="020B0502020202020204" pitchFamily="34" charset="0"/>
                <a:ea typeface="+mn-ea"/>
              </a:rPr>
              <a:t> and </a:t>
            </a:r>
            <a:r>
              <a:rPr lang="en-GB" sz="2000" dirty="0" smtClean="0">
                <a:solidFill>
                  <a:prstClr val="black"/>
                </a:solidFill>
                <a:latin typeface="Century Gothic" panose="020B0502020202020204" pitchFamily="34" charset="0"/>
                <a:ea typeface="+mn-ea"/>
              </a:rPr>
              <a:t>infiltration</a:t>
            </a:r>
            <a:r>
              <a:rPr lang="en-GB" sz="2000" b="0" dirty="0" smtClean="0">
                <a:solidFill>
                  <a:prstClr val="black"/>
                </a:solidFill>
                <a:latin typeface="Century Gothic" panose="020B0502020202020204" pitchFamily="34" charset="0"/>
                <a:ea typeface="+mn-ea"/>
              </a:rPr>
              <a:t>, and is stored in the </a:t>
            </a:r>
            <a:r>
              <a:rPr lang="en-GB" sz="2000" dirty="0" smtClean="0">
                <a:solidFill>
                  <a:prstClr val="black"/>
                </a:solidFill>
                <a:latin typeface="Century Gothic" panose="020B0502020202020204" pitchFamily="34" charset="0"/>
                <a:ea typeface="+mn-ea"/>
              </a:rPr>
              <a:t>soil </a:t>
            </a:r>
            <a:r>
              <a:rPr lang="en-GB" sz="2000" b="0" dirty="0" smtClean="0">
                <a:solidFill>
                  <a:prstClr val="black"/>
                </a:solidFill>
                <a:latin typeface="Century Gothic" panose="020B0502020202020204" pitchFamily="34" charset="0"/>
                <a:ea typeface="+mn-ea"/>
              </a:rPr>
              <a:t>or in the </a:t>
            </a:r>
            <a:r>
              <a:rPr lang="en-GB" sz="2000" dirty="0" smtClean="0">
                <a:solidFill>
                  <a:prstClr val="black"/>
                </a:solidFill>
                <a:latin typeface="Century Gothic" panose="020B0502020202020204" pitchFamily="34" charset="0"/>
                <a:ea typeface="+mn-ea"/>
              </a:rPr>
              <a:t>water table</a:t>
            </a:r>
            <a:r>
              <a:rPr lang="en-GB" sz="2000" b="0" dirty="0" smtClean="0">
                <a:solidFill>
                  <a:prstClr val="black"/>
                </a:solidFill>
                <a:latin typeface="Century Gothic" panose="020B0502020202020204" pitchFamily="34" charset="0"/>
                <a:ea typeface="+mn-ea"/>
              </a:rPr>
              <a:t>.</a:t>
            </a:r>
            <a:endParaRPr lang="en-GB" sz="2000" b="0" dirty="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800" b="0" dirty="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800" b="0" dirty="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800" b="0" dirty="0" smtClean="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800" b="0" dirty="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800" b="0" dirty="0">
              <a:solidFill>
                <a:prstClr val="black"/>
              </a:solidFill>
              <a:latin typeface="Century Gothic" panose="020B0502020202020204" pitchFamily="34" charset="0"/>
              <a:ea typeface="+mn-ea"/>
            </a:endParaRPr>
          </a:p>
        </p:txBody>
      </p:sp>
      <p:pic>
        <p:nvPicPr>
          <p:cNvPr id="4" name="Picture 3"/>
          <p:cNvPicPr>
            <a:picLocks noChangeAspect="1"/>
          </p:cNvPicPr>
          <p:nvPr/>
        </p:nvPicPr>
        <p:blipFill>
          <a:blip r:embed="rId2" cstate="print"/>
          <a:stretch>
            <a:fillRect/>
          </a:stretch>
        </p:blipFill>
        <p:spPr>
          <a:xfrm>
            <a:off x="4211078" y="1375637"/>
            <a:ext cx="4868391" cy="4284184"/>
          </a:xfrm>
          <a:prstGeom prst="rect">
            <a:avLst/>
          </a:prstGeom>
        </p:spPr>
      </p:pic>
      <p:sp>
        <p:nvSpPr>
          <p:cNvPr id="5" name="Oval 4"/>
          <p:cNvSpPr/>
          <p:nvPr/>
        </p:nvSpPr>
        <p:spPr>
          <a:xfrm>
            <a:off x="6266794" y="5003127"/>
            <a:ext cx="691820" cy="435999"/>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sz="1800" b="0" dirty="0">
              <a:solidFill>
                <a:prstClr val="white"/>
              </a:solidFill>
            </a:endParaRPr>
          </a:p>
        </p:txBody>
      </p:sp>
      <p:sp>
        <p:nvSpPr>
          <p:cNvPr id="6" name="Oval 5"/>
          <p:cNvSpPr/>
          <p:nvPr/>
        </p:nvSpPr>
        <p:spPr>
          <a:xfrm>
            <a:off x="5084489" y="3552323"/>
            <a:ext cx="626679" cy="425669"/>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sz="1800" b="0" dirty="0">
              <a:solidFill>
                <a:prstClr val="white"/>
              </a:solidFill>
            </a:endParaRPr>
          </a:p>
        </p:txBody>
      </p:sp>
      <p:sp>
        <p:nvSpPr>
          <p:cNvPr id="7" name="Oval 6"/>
          <p:cNvSpPr/>
          <p:nvPr/>
        </p:nvSpPr>
        <p:spPr>
          <a:xfrm>
            <a:off x="4148560" y="2086155"/>
            <a:ext cx="734810" cy="562475"/>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sz="1800" b="0" dirty="0">
              <a:solidFill>
                <a:prstClr val="white"/>
              </a:solidFill>
            </a:endParaRPr>
          </a:p>
        </p:txBody>
      </p:sp>
    </p:spTree>
    <p:extLst>
      <p:ext uri="{BB962C8B-B14F-4D97-AF65-F5344CB8AC3E}">
        <p14:creationId xmlns:p14="http://schemas.microsoft.com/office/powerpoint/2010/main" val="4164278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8775" y="353590"/>
            <a:ext cx="6681637" cy="707886"/>
          </a:xfrm>
          <a:prstGeom prst="rect">
            <a:avLst/>
          </a:prstGeom>
          <a:noFill/>
        </p:spPr>
        <p:txBody>
          <a:bodyPr wrap="none" lIns="91440" tIns="45720" rIns="91440" bIns="45720">
            <a:spAutoFit/>
          </a:bodyPr>
          <a:lstStyle/>
          <a:p>
            <a:pPr algn="ctr" eaLnBrk="1" fontAlgn="auto" hangingPunct="1">
              <a:spcBef>
                <a:spcPts val="0"/>
              </a:spcBef>
              <a:spcAft>
                <a:spcPts val="0"/>
              </a:spcAft>
            </a:pPr>
            <a:r>
              <a:rPr lang="en-GB" sz="4000" spc="50" dirty="0" smtClean="0">
                <a:ln w="9525" cmpd="sng">
                  <a:solidFill>
                    <a:srgbClr val="5B9BD5"/>
                  </a:solidFill>
                  <a:prstDash val="solid"/>
                </a:ln>
                <a:solidFill>
                  <a:srgbClr val="70AD47">
                    <a:tint val="1000"/>
                  </a:srgbClr>
                </a:solidFill>
                <a:effectLst>
                  <a:glow rad="38100">
                    <a:srgbClr val="5B9BD5">
                      <a:alpha val="40000"/>
                    </a:srgbClr>
                  </a:glow>
                </a:effectLst>
                <a:latin typeface="Century Gothic" panose="020B0502020202020204" pitchFamily="34" charset="0"/>
                <a:ea typeface="+mn-ea"/>
              </a:rPr>
              <a:t>Drainage basin - transfers</a:t>
            </a:r>
            <a:endParaRPr lang="en-GB" sz="4000" spc="50" dirty="0">
              <a:ln w="9525" cmpd="sng">
                <a:solidFill>
                  <a:srgbClr val="5B9BD5"/>
                </a:solidFill>
                <a:prstDash val="solid"/>
              </a:ln>
              <a:solidFill>
                <a:srgbClr val="70AD47">
                  <a:tint val="1000"/>
                </a:srgbClr>
              </a:solidFill>
              <a:effectLst>
                <a:glow rad="38100">
                  <a:srgbClr val="5B9BD5">
                    <a:alpha val="40000"/>
                  </a:srgbClr>
                </a:glow>
              </a:effectLst>
              <a:latin typeface="Calibri"/>
              <a:ea typeface="+mn-ea"/>
            </a:endParaRPr>
          </a:p>
        </p:txBody>
      </p:sp>
      <p:sp>
        <p:nvSpPr>
          <p:cNvPr id="3" name="TextBox 2"/>
          <p:cNvSpPr txBox="1"/>
          <p:nvPr/>
        </p:nvSpPr>
        <p:spPr>
          <a:xfrm>
            <a:off x="179512" y="1124744"/>
            <a:ext cx="9102849" cy="9140964"/>
          </a:xfrm>
          <a:prstGeom prst="rect">
            <a:avLst/>
          </a:prstGeom>
          <a:noFill/>
        </p:spPr>
        <p:txBody>
          <a:bodyPr wrap="square" rtlCol="0">
            <a:spAutoFit/>
          </a:bodyPr>
          <a:lstStyle/>
          <a:p>
            <a:pPr eaLnBrk="1" fontAlgn="auto" hangingPunct="1">
              <a:spcBef>
                <a:spcPts val="0"/>
              </a:spcBef>
              <a:spcAft>
                <a:spcPts val="0"/>
              </a:spcAft>
            </a:pPr>
            <a:r>
              <a:rPr lang="en-GB" sz="2400" dirty="0" smtClean="0">
                <a:solidFill>
                  <a:prstClr val="black"/>
                </a:solidFill>
                <a:latin typeface="Century Gothic" panose="020B0502020202020204" pitchFamily="34" charset="0"/>
                <a:ea typeface="+mn-ea"/>
              </a:rPr>
              <a:t>Transfers</a:t>
            </a:r>
            <a:r>
              <a:rPr lang="en-GB" sz="2400" b="0" dirty="0" smtClean="0">
                <a:solidFill>
                  <a:prstClr val="black"/>
                </a:solidFill>
                <a:latin typeface="Century Gothic" panose="020B0502020202020204" pitchFamily="34" charset="0"/>
                <a:ea typeface="+mn-ea"/>
              </a:rPr>
              <a:t> is the movement of the water through the system – air, clouds and water.</a:t>
            </a:r>
          </a:p>
          <a:p>
            <a:pPr eaLnBrk="1" fontAlgn="auto" hangingPunct="1">
              <a:spcBef>
                <a:spcPts val="0"/>
              </a:spcBef>
              <a:spcAft>
                <a:spcPts val="0"/>
              </a:spcAft>
            </a:pPr>
            <a:endParaRPr lang="en-GB" sz="2400" b="0" dirty="0">
              <a:solidFill>
                <a:prstClr val="black"/>
              </a:solidFill>
              <a:latin typeface="Century Gothic" panose="020B0502020202020204" pitchFamily="34" charset="0"/>
              <a:ea typeface="+mn-ea"/>
            </a:endParaRPr>
          </a:p>
          <a:p>
            <a:pPr eaLnBrk="1" fontAlgn="auto" hangingPunct="1">
              <a:spcBef>
                <a:spcPts val="0"/>
              </a:spcBef>
              <a:spcAft>
                <a:spcPts val="0"/>
              </a:spcAft>
            </a:pPr>
            <a:r>
              <a:rPr lang="en-GB" sz="2400" b="0" dirty="0" smtClean="0">
                <a:solidFill>
                  <a:prstClr val="black"/>
                </a:solidFill>
                <a:latin typeface="Century Gothic" panose="020B0502020202020204" pitchFamily="34" charset="0"/>
                <a:ea typeface="+mn-ea"/>
              </a:rPr>
              <a:t>Movement of clouds bearing moisture by process of </a:t>
            </a:r>
            <a:r>
              <a:rPr lang="en-GB" sz="2400" dirty="0" smtClean="0">
                <a:solidFill>
                  <a:prstClr val="black"/>
                </a:solidFill>
                <a:latin typeface="Century Gothic" panose="020B0502020202020204" pitchFamily="34" charset="0"/>
                <a:ea typeface="+mn-ea"/>
              </a:rPr>
              <a:t>advection.</a:t>
            </a:r>
          </a:p>
          <a:p>
            <a:pPr eaLnBrk="1" fontAlgn="auto" hangingPunct="1">
              <a:spcBef>
                <a:spcPts val="0"/>
              </a:spcBef>
              <a:spcAft>
                <a:spcPts val="0"/>
              </a:spcAft>
            </a:pPr>
            <a:endParaRPr lang="en-GB" sz="2400" b="0" dirty="0" smtClean="0">
              <a:solidFill>
                <a:prstClr val="black"/>
              </a:solidFill>
              <a:latin typeface="Century Gothic" panose="020B0502020202020204" pitchFamily="34" charset="0"/>
              <a:ea typeface="+mn-ea"/>
            </a:endParaRPr>
          </a:p>
          <a:p>
            <a:pPr eaLnBrk="1" fontAlgn="auto" hangingPunct="1">
              <a:spcBef>
                <a:spcPts val="0"/>
              </a:spcBef>
              <a:spcAft>
                <a:spcPts val="0"/>
              </a:spcAft>
            </a:pPr>
            <a:r>
              <a:rPr lang="en-GB" sz="2400" dirty="0" smtClean="0">
                <a:solidFill>
                  <a:prstClr val="black"/>
                </a:solidFill>
                <a:latin typeface="Century Gothic" panose="020B0502020202020204" pitchFamily="34" charset="0"/>
                <a:ea typeface="+mn-ea"/>
              </a:rPr>
              <a:t>Overland flow </a:t>
            </a:r>
            <a:r>
              <a:rPr lang="en-GB" sz="2400" b="0" dirty="0" smtClean="0">
                <a:solidFill>
                  <a:prstClr val="black"/>
                </a:solidFill>
                <a:latin typeface="Century Gothic" panose="020B0502020202020204" pitchFamily="34" charset="0"/>
                <a:ea typeface="+mn-ea"/>
              </a:rPr>
              <a:t>is the movement above land in rivers. </a:t>
            </a:r>
            <a:r>
              <a:rPr lang="en-GB" sz="2400" dirty="0" smtClean="0">
                <a:solidFill>
                  <a:prstClr val="black"/>
                </a:solidFill>
                <a:latin typeface="Century Gothic" panose="020B0502020202020204" pitchFamily="34" charset="0"/>
                <a:ea typeface="+mn-ea"/>
              </a:rPr>
              <a:t>Surface Run off</a:t>
            </a:r>
            <a:r>
              <a:rPr lang="en-GB" sz="2400" b="0" dirty="0" smtClean="0">
                <a:solidFill>
                  <a:prstClr val="black"/>
                </a:solidFill>
                <a:latin typeface="Century Gothic" panose="020B0502020202020204" pitchFamily="34" charset="0"/>
                <a:ea typeface="+mn-ea"/>
              </a:rPr>
              <a:t> causes water to flow into these rivers.</a:t>
            </a:r>
          </a:p>
          <a:p>
            <a:pPr eaLnBrk="1" fontAlgn="auto" hangingPunct="1">
              <a:spcBef>
                <a:spcPts val="0"/>
              </a:spcBef>
              <a:spcAft>
                <a:spcPts val="0"/>
              </a:spcAft>
            </a:pPr>
            <a:endParaRPr lang="en-GB" sz="2400" b="0" dirty="0">
              <a:solidFill>
                <a:prstClr val="black"/>
              </a:solidFill>
              <a:latin typeface="Century Gothic" panose="020B0502020202020204" pitchFamily="34" charset="0"/>
              <a:ea typeface="+mn-ea"/>
            </a:endParaRPr>
          </a:p>
          <a:p>
            <a:pPr eaLnBrk="1" fontAlgn="auto" hangingPunct="1">
              <a:spcBef>
                <a:spcPts val="0"/>
              </a:spcBef>
              <a:spcAft>
                <a:spcPts val="0"/>
              </a:spcAft>
            </a:pPr>
            <a:r>
              <a:rPr lang="en-GB" sz="2400" dirty="0" smtClean="0">
                <a:solidFill>
                  <a:prstClr val="black"/>
                </a:solidFill>
                <a:latin typeface="Century Gothic" panose="020B0502020202020204" pitchFamily="34" charset="0"/>
                <a:ea typeface="+mn-ea"/>
              </a:rPr>
              <a:t>Through flow (infiltration and percolation) </a:t>
            </a:r>
            <a:r>
              <a:rPr lang="en-GB" sz="2400" b="0" dirty="0" smtClean="0">
                <a:solidFill>
                  <a:prstClr val="black"/>
                </a:solidFill>
                <a:latin typeface="Century Gothic" panose="020B0502020202020204" pitchFamily="34" charset="0"/>
                <a:ea typeface="+mn-ea"/>
              </a:rPr>
              <a:t>is the movement through soil which will lead to rivers/seas/oceans.</a:t>
            </a:r>
          </a:p>
          <a:p>
            <a:pPr eaLnBrk="1" fontAlgn="auto" hangingPunct="1">
              <a:spcBef>
                <a:spcPts val="0"/>
              </a:spcBef>
              <a:spcAft>
                <a:spcPts val="0"/>
              </a:spcAft>
            </a:pPr>
            <a:endParaRPr lang="en-GB" sz="2400" b="0" dirty="0">
              <a:solidFill>
                <a:prstClr val="black"/>
              </a:solidFill>
              <a:latin typeface="Century Gothic" panose="020B0502020202020204" pitchFamily="34" charset="0"/>
              <a:ea typeface="+mn-ea"/>
            </a:endParaRPr>
          </a:p>
          <a:p>
            <a:pPr eaLnBrk="1" fontAlgn="auto" hangingPunct="1">
              <a:spcBef>
                <a:spcPts val="0"/>
              </a:spcBef>
              <a:spcAft>
                <a:spcPts val="0"/>
              </a:spcAft>
            </a:pPr>
            <a:r>
              <a:rPr lang="en-GB" sz="2400" dirty="0" smtClean="0">
                <a:solidFill>
                  <a:prstClr val="black"/>
                </a:solidFill>
                <a:latin typeface="Century Gothic" panose="020B0502020202020204" pitchFamily="34" charset="0"/>
                <a:ea typeface="+mn-ea"/>
              </a:rPr>
              <a:t>Groundwater flow </a:t>
            </a:r>
            <a:r>
              <a:rPr lang="en-GB" sz="2400" b="0" dirty="0" smtClean="0">
                <a:solidFill>
                  <a:prstClr val="black"/>
                </a:solidFill>
                <a:latin typeface="Century Gothic" panose="020B0502020202020204" pitchFamily="34" charset="0"/>
                <a:ea typeface="+mn-ea"/>
              </a:rPr>
              <a:t>is the very slow movement of the water along the water table which leads to rivers/seas/oceans.</a:t>
            </a:r>
          </a:p>
          <a:p>
            <a:pPr eaLnBrk="1" fontAlgn="auto" hangingPunct="1">
              <a:spcBef>
                <a:spcPts val="0"/>
              </a:spcBef>
              <a:spcAft>
                <a:spcPts val="0"/>
              </a:spcAft>
            </a:pPr>
            <a:endParaRPr lang="en-GB" sz="2800" dirty="0">
              <a:solidFill>
                <a:prstClr val="black"/>
              </a:solidFill>
              <a:latin typeface="Century Gothic" panose="020B0502020202020204" pitchFamily="34" charset="0"/>
              <a:ea typeface="+mn-ea"/>
            </a:endParaRPr>
          </a:p>
          <a:p>
            <a:pPr eaLnBrk="1" fontAlgn="auto" hangingPunct="1">
              <a:spcBef>
                <a:spcPts val="0"/>
              </a:spcBef>
              <a:spcAft>
                <a:spcPts val="0"/>
              </a:spcAft>
            </a:pPr>
            <a:endParaRPr lang="en-GB" sz="2800" dirty="0">
              <a:solidFill>
                <a:prstClr val="black"/>
              </a:solidFill>
              <a:latin typeface="Century Gothic" panose="020B0502020202020204" pitchFamily="34" charset="0"/>
              <a:ea typeface="+mn-ea"/>
            </a:endParaRPr>
          </a:p>
          <a:p>
            <a:pPr eaLnBrk="1" fontAlgn="auto" hangingPunct="1">
              <a:spcBef>
                <a:spcPts val="0"/>
              </a:spcBef>
              <a:spcAft>
                <a:spcPts val="0"/>
              </a:spcAft>
            </a:pPr>
            <a:endParaRPr lang="en-GB" sz="2800" b="0" dirty="0" smtClean="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800" b="0" dirty="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800" b="0" dirty="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800" b="0" dirty="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800" b="0" dirty="0" smtClean="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800" b="0" dirty="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800" b="0" dirty="0">
              <a:solidFill>
                <a:prstClr val="black"/>
              </a:solidFill>
              <a:latin typeface="Century Gothic" panose="020B0502020202020204" pitchFamily="34" charset="0"/>
              <a:ea typeface="+mn-ea"/>
            </a:endParaRPr>
          </a:p>
        </p:txBody>
      </p:sp>
    </p:spTree>
    <p:extLst>
      <p:ext uri="{BB962C8B-B14F-4D97-AF65-F5344CB8AC3E}">
        <p14:creationId xmlns:p14="http://schemas.microsoft.com/office/powerpoint/2010/main" val="3385809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 y="332656"/>
            <a:ext cx="8565165" cy="923330"/>
          </a:xfrm>
          <a:prstGeom prst="rect">
            <a:avLst/>
          </a:prstGeom>
          <a:noFill/>
        </p:spPr>
        <p:txBody>
          <a:bodyPr wrap="none" lIns="91440" tIns="45720" rIns="91440" bIns="45720">
            <a:spAutoFit/>
          </a:bodyPr>
          <a:lstStyle/>
          <a:p>
            <a:pPr algn="ctr" eaLnBrk="1" fontAlgn="auto" hangingPunct="1">
              <a:spcBef>
                <a:spcPts val="0"/>
              </a:spcBef>
              <a:spcAft>
                <a:spcPts val="0"/>
              </a:spcAft>
            </a:pPr>
            <a:r>
              <a:rPr lang="en-GB" sz="5400" spc="50" dirty="0" smtClean="0">
                <a:ln w="9525" cmpd="sng">
                  <a:solidFill>
                    <a:srgbClr val="5B9BD5"/>
                  </a:solidFill>
                  <a:prstDash val="solid"/>
                </a:ln>
                <a:solidFill>
                  <a:srgbClr val="70AD47">
                    <a:tint val="1000"/>
                  </a:srgbClr>
                </a:solidFill>
                <a:effectLst>
                  <a:glow rad="38100">
                    <a:srgbClr val="5B9BD5">
                      <a:alpha val="40000"/>
                    </a:srgbClr>
                  </a:glow>
                </a:effectLst>
                <a:latin typeface="Century Gothic" panose="020B0502020202020204" pitchFamily="34" charset="0"/>
                <a:ea typeface="+mn-ea"/>
              </a:rPr>
              <a:t>Drainage basin - outputs</a:t>
            </a:r>
            <a:endParaRPr lang="en-GB" sz="5400" spc="50" dirty="0">
              <a:ln w="9525" cmpd="sng">
                <a:solidFill>
                  <a:srgbClr val="5B9BD5"/>
                </a:solidFill>
                <a:prstDash val="solid"/>
              </a:ln>
              <a:solidFill>
                <a:srgbClr val="70AD47">
                  <a:tint val="1000"/>
                </a:srgbClr>
              </a:solidFill>
              <a:effectLst>
                <a:glow rad="38100">
                  <a:srgbClr val="5B9BD5">
                    <a:alpha val="40000"/>
                  </a:srgbClr>
                </a:glow>
              </a:effectLst>
              <a:latin typeface="Calibri"/>
              <a:ea typeface="+mn-ea"/>
            </a:endParaRPr>
          </a:p>
        </p:txBody>
      </p:sp>
      <p:sp>
        <p:nvSpPr>
          <p:cNvPr id="3" name="TextBox 2"/>
          <p:cNvSpPr txBox="1"/>
          <p:nvPr/>
        </p:nvSpPr>
        <p:spPr>
          <a:xfrm>
            <a:off x="257669" y="1485997"/>
            <a:ext cx="8748125" cy="4832092"/>
          </a:xfrm>
          <a:prstGeom prst="rect">
            <a:avLst/>
          </a:prstGeom>
          <a:noFill/>
        </p:spPr>
        <p:txBody>
          <a:bodyPr wrap="square" rtlCol="0">
            <a:spAutoFit/>
          </a:bodyPr>
          <a:lstStyle/>
          <a:p>
            <a:pPr eaLnBrk="1" fontAlgn="auto" hangingPunct="1">
              <a:spcBef>
                <a:spcPts val="0"/>
              </a:spcBef>
              <a:spcAft>
                <a:spcPts val="0"/>
              </a:spcAft>
            </a:pPr>
            <a:r>
              <a:rPr lang="en-GB" sz="2800" dirty="0" smtClean="0">
                <a:solidFill>
                  <a:prstClr val="black"/>
                </a:solidFill>
                <a:latin typeface="Century Gothic" panose="020B0502020202020204" pitchFamily="34" charset="0"/>
                <a:ea typeface="+mn-ea"/>
              </a:rPr>
              <a:t>Outputs </a:t>
            </a:r>
            <a:r>
              <a:rPr lang="en-GB" sz="2800" b="0" dirty="0" smtClean="0">
                <a:solidFill>
                  <a:prstClr val="black"/>
                </a:solidFill>
                <a:latin typeface="Century Gothic" panose="020B0502020202020204" pitchFamily="34" charset="0"/>
                <a:ea typeface="+mn-ea"/>
              </a:rPr>
              <a:t>is the moisture which leaves the system by processes such as evaporation, evapotranspiration and through water flowing into the seas and oceans</a:t>
            </a:r>
            <a:endParaRPr lang="en-GB" sz="2800" b="0" dirty="0">
              <a:solidFill>
                <a:prstClr val="black"/>
              </a:solidFill>
              <a:latin typeface="Century Gothic" panose="020B0502020202020204" pitchFamily="34" charset="0"/>
              <a:ea typeface="+mn-ea"/>
            </a:endParaRPr>
          </a:p>
          <a:p>
            <a:pPr eaLnBrk="1" fontAlgn="auto" hangingPunct="1">
              <a:spcBef>
                <a:spcPts val="0"/>
              </a:spcBef>
              <a:spcAft>
                <a:spcPts val="0"/>
              </a:spcAft>
            </a:pPr>
            <a:endParaRPr lang="en-GB" sz="2800" b="0" dirty="0" smtClean="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800" b="0" dirty="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800" b="0" dirty="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800" b="0" dirty="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800" b="0" dirty="0" smtClean="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800" b="0" dirty="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800" b="0" dirty="0">
              <a:solidFill>
                <a:prstClr val="black"/>
              </a:solidFill>
              <a:latin typeface="Century Gothic" panose="020B0502020202020204" pitchFamily="34" charset="0"/>
              <a:ea typeface="+mn-ea"/>
            </a:endParaRPr>
          </a:p>
        </p:txBody>
      </p:sp>
    </p:spTree>
    <p:extLst>
      <p:ext uri="{BB962C8B-B14F-4D97-AF65-F5344CB8AC3E}">
        <p14:creationId xmlns:p14="http://schemas.microsoft.com/office/powerpoint/2010/main" val="2828524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solidFill>
            <a:srgbClr val="FFFFFF"/>
          </a:solidFill>
          <a:ln>
            <a:solidFill>
              <a:schemeClr val="tx1"/>
            </a:solidFill>
          </a:ln>
        </p:spPr>
        <p:txBody>
          <a:bodyPr/>
          <a:lstStyle/>
          <a:p>
            <a:r>
              <a:rPr lang="en-US" dirty="0" smtClean="0"/>
              <a:t>Practice Question (2018 past paper)</a:t>
            </a:r>
            <a:endParaRPr lang="en-US" dirty="0"/>
          </a:p>
        </p:txBody>
      </p:sp>
      <p:pic>
        <p:nvPicPr>
          <p:cNvPr id="2" name="Picture 1"/>
          <p:cNvPicPr>
            <a:picLocks noChangeAspect="1"/>
          </p:cNvPicPr>
          <p:nvPr/>
        </p:nvPicPr>
        <p:blipFill>
          <a:blip r:embed="rId2"/>
          <a:stretch>
            <a:fillRect/>
          </a:stretch>
        </p:blipFill>
        <p:spPr>
          <a:xfrm>
            <a:off x="0" y="0"/>
            <a:ext cx="9144000" cy="3240360"/>
          </a:xfrm>
          <a:prstGeom prst="rect">
            <a:avLst/>
          </a:prstGeom>
        </p:spPr>
      </p:pic>
      <p:sp>
        <p:nvSpPr>
          <p:cNvPr id="5" name="TextBox 4"/>
          <p:cNvSpPr txBox="1"/>
          <p:nvPr/>
        </p:nvSpPr>
        <p:spPr>
          <a:xfrm>
            <a:off x="8756073" y="2204864"/>
            <a:ext cx="658416" cy="646331"/>
          </a:xfrm>
          <a:prstGeom prst="rect">
            <a:avLst/>
          </a:prstGeom>
          <a:noFill/>
        </p:spPr>
        <p:txBody>
          <a:bodyPr wrap="square" rtlCol="0">
            <a:spAutoFit/>
          </a:bodyPr>
          <a:lstStyle/>
          <a:p>
            <a:r>
              <a:rPr lang="en-GB" dirty="0" smtClean="0"/>
              <a:t>6</a:t>
            </a:r>
            <a:endParaRPr lang="en-GB" dirty="0"/>
          </a:p>
        </p:txBody>
      </p:sp>
    </p:spTree>
    <p:extLst>
      <p:ext uri="{BB962C8B-B14F-4D97-AF65-F5344CB8AC3E}">
        <p14:creationId xmlns:p14="http://schemas.microsoft.com/office/powerpoint/2010/main" val="210232994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1844" y="303626"/>
            <a:ext cx="9140843" cy="6309320"/>
          </a:xfrm>
          <a:prstGeom prst="rect">
            <a:avLst/>
          </a:prstGeom>
        </p:spPr>
      </p:pic>
    </p:spTree>
    <p:extLst>
      <p:ext uri="{BB962C8B-B14F-4D97-AF65-F5344CB8AC3E}">
        <p14:creationId xmlns:p14="http://schemas.microsoft.com/office/powerpoint/2010/main" val="113926901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Hydrological Cycle from Memory</a:t>
            </a:r>
            <a:endParaRPr lang="en-GB" dirty="0"/>
          </a:p>
        </p:txBody>
      </p:sp>
      <p:sp>
        <p:nvSpPr>
          <p:cNvPr id="4" name="Content Placeholder 3"/>
          <p:cNvSpPr>
            <a:spLocks noGrp="1"/>
          </p:cNvSpPr>
          <p:nvPr>
            <p:ph idx="1"/>
          </p:nvPr>
        </p:nvSpPr>
        <p:spPr>
          <a:xfrm>
            <a:off x="457200" y="1600200"/>
            <a:ext cx="8229600" cy="2116832"/>
          </a:xfrm>
          <a:solidFill>
            <a:schemeClr val="bg1"/>
          </a:solidFill>
          <a:ln>
            <a:solidFill>
              <a:schemeClr val="tx1"/>
            </a:solidFill>
          </a:ln>
        </p:spPr>
        <p:txBody>
          <a:bodyPr/>
          <a:lstStyle/>
          <a:p>
            <a:r>
              <a:rPr lang="en-GB" dirty="0" smtClean="0"/>
              <a:t>On your scrap paper, you have five minutes to draw the hydrological cycle from memory. You must label the following:</a:t>
            </a:r>
          </a:p>
          <a:p>
            <a:pPr algn="ctr"/>
            <a:endParaRPr lang="en-GB" dirty="0"/>
          </a:p>
        </p:txBody>
      </p:sp>
      <p:sp>
        <p:nvSpPr>
          <p:cNvPr id="3" name="TextBox 2"/>
          <p:cNvSpPr txBox="1"/>
          <p:nvPr/>
        </p:nvSpPr>
        <p:spPr>
          <a:xfrm>
            <a:off x="683568" y="3899594"/>
            <a:ext cx="7776864" cy="2585323"/>
          </a:xfrm>
          <a:prstGeom prst="rect">
            <a:avLst/>
          </a:prstGeom>
          <a:solidFill>
            <a:schemeClr val="bg1"/>
          </a:solidFill>
          <a:ln>
            <a:solidFill>
              <a:schemeClr val="tx1"/>
            </a:solidFill>
          </a:ln>
        </p:spPr>
        <p:txBody>
          <a:bodyPr wrap="square" rtlCol="0">
            <a:spAutoFit/>
          </a:bodyPr>
          <a:lstStyle/>
          <a:p>
            <a:pPr marL="571500" indent="-571500">
              <a:buFont typeface="Arial" panose="020B0604020202020204" pitchFamily="34" charset="0"/>
              <a:buChar char="•"/>
            </a:pPr>
            <a:r>
              <a:rPr lang="en-GB" sz="1800" dirty="0"/>
              <a:t>Evaporation                      </a:t>
            </a:r>
          </a:p>
          <a:p>
            <a:pPr marL="571500" indent="-571500">
              <a:buFont typeface="Arial" panose="020B0604020202020204" pitchFamily="34" charset="0"/>
              <a:buChar char="•"/>
            </a:pPr>
            <a:r>
              <a:rPr lang="en-GB" sz="1800" dirty="0"/>
              <a:t>Precipitation</a:t>
            </a:r>
          </a:p>
          <a:p>
            <a:pPr marL="571500" indent="-571500">
              <a:buFont typeface="Arial" panose="020B0604020202020204" pitchFamily="34" charset="0"/>
              <a:buChar char="•"/>
            </a:pPr>
            <a:r>
              <a:rPr lang="en-GB" sz="1800" dirty="0"/>
              <a:t>Condensation</a:t>
            </a:r>
          </a:p>
          <a:p>
            <a:pPr marL="571500" indent="-571500">
              <a:buFont typeface="Arial" panose="020B0604020202020204" pitchFamily="34" charset="0"/>
              <a:buChar char="•"/>
            </a:pPr>
            <a:r>
              <a:rPr lang="en-GB" sz="1800" dirty="0"/>
              <a:t>Surface Run Off</a:t>
            </a:r>
          </a:p>
          <a:p>
            <a:pPr marL="571500" indent="-571500">
              <a:buFont typeface="Arial" panose="020B0604020202020204" pitchFamily="34" charset="0"/>
              <a:buChar char="•"/>
            </a:pPr>
            <a:r>
              <a:rPr lang="en-GB" sz="1800" dirty="0"/>
              <a:t>Transpiration</a:t>
            </a:r>
          </a:p>
          <a:p>
            <a:pPr marL="571500" indent="-571500">
              <a:buFont typeface="Arial" panose="020B0604020202020204" pitchFamily="34" charset="0"/>
              <a:buChar char="•"/>
            </a:pPr>
            <a:r>
              <a:rPr lang="en-GB" sz="1800" dirty="0" smtClean="0"/>
              <a:t>Infiltration</a:t>
            </a:r>
          </a:p>
          <a:p>
            <a:pPr marL="571500" indent="-571500">
              <a:buFont typeface="Arial" panose="020B0604020202020204" pitchFamily="34" charset="0"/>
              <a:buChar char="•"/>
            </a:pPr>
            <a:r>
              <a:rPr lang="en-GB" sz="1800" dirty="0" smtClean="0"/>
              <a:t>Percolation</a:t>
            </a:r>
          </a:p>
          <a:p>
            <a:pPr marL="571500" indent="-571500">
              <a:buFont typeface="Arial" panose="020B0604020202020204" pitchFamily="34" charset="0"/>
              <a:buChar char="•"/>
            </a:pPr>
            <a:r>
              <a:rPr lang="en-GB" sz="1800" dirty="0" smtClean="0"/>
              <a:t>Through Flow</a:t>
            </a:r>
          </a:p>
          <a:p>
            <a:pPr marL="571500" indent="-571500">
              <a:buFont typeface="Arial" panose="020B0604020202020204" pitchFamily="34" charset="0"/>
              <a:buChar char="•"/>
            </a:pPr>
            <a:r>
              <a:rPr lang="en-GB" sz="1800" dirty="0" smtClean="0"/>
              <a:t>Ground Water</a:t>
            </a:r>
            <a:endParaRPr lang="en-GB" sz="1800" dirty="0"/>
          </a:p>
        </p:txBody>
      </p:sp>
    </p:spTree>
    <p:extLst>
      <p:ext uri="{BB962C8B-B14F-4D97-AF65-F5344CB8AC3E}">
        <p14:creationId xmlns:p14="http://schemas.microsoft.com/office/powerpoint/2010/main" val="327675974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0738" y="116632"/>
            <a:ext cx="8229600" cy="1143000"/>
          </a:xfrm>
          <a:solidFill>
            <a:schemeClr val="bg1"/>
          </a:solidFill>
          <a:ln>
            <a:solidFill>
              <a:schemeClr val="tx1"/>
            </a:solidFill>
          </a:ln>
        </p:spPr>
        <p:txBody>
          <a:bodyPr/>
          <a:lstStyle/>
          <a:p>
            <a:r>
              <a:rPr lang="en-GB" dirty="0" smtClean="0"/>
              <a:t>Mr Smith’s Water Cycle Game!!</a:t>
            </a:r>
            <a:endParaRPr lang="en-GB" dirty="0"/>
          </a:p>
        </p:txBody>
      </p:sp>
      <p:sp>
        <p:nvSpPr>
          <p:cNvPr id="4" name="Content Placeholder 3"/>
          <p:cNvSpPr>
            <a:spLocks noGrp="1"/>
          </p:cNvSpPr>
          <p:nvPr>
            <p:ph idx="1"/>
          </p:nvPr>
        </p:nvSpPr>
        <p:spPr>
          <a:xfrm>
            <a:off x="457200" y="1417638"/>
            <a:ext cx="8229600" cy="5257800"/>
          </a:xfrm>
          <a:solidFill>
            <a:schemeClr val="bg1"/>
          </a:solidFill>
          <a:ln>
            <a:solidFill>
              <a:schemeClr val="tx1"/>
            </a:solidFill>
          </a:ln>
        </p:spPr>
        <p:txBody>
          <a:bodyPr/>
          <a:lstStyle/>
          <a:p>
            <a:pPr marL="0" indent="0">
              <a:buNone/>
            </a:pPr>
            <a:r>
              <a:rPr lang="en-GB" b="1" u="sng" dirty="0" smtClean="0"/>
              <a:t>Rules</a:t>
            </a:r>
          </a:p>
          <a:p>
            <a:r>
              <a:rPr lang="en-GB" sz="1400" dirty="0" smtClean="0"/>
              <a:t>Everyone starts with 100 water droplets, keep a tally of how many you are losing or gaining in the game.</a:t>
            </a:r>
          </a:p>
          <a:p>
            <a:r>
              <a:rPr lang="en-GB" sz="1400" dirty="0" smtClean="0"/>
              <a:t>Two winners: one who reaches ocean first and ocean has most water droplets left.</a:t>
            </a:r>
          </a:p>
          <a:p>
            <a:r>
              <a:rPr lang="en-GB" sz="1400" dirty="0" smtClean="0"/>
              <a:t>If you end up with 0 water droplets left then you need to roll a 6 – this will make precipitation occur and reward you with 20 water droplets. </a:t>
            </a:r>
          </a:p>
          <a:p>
            <a:r>
              <a:rPr lang="en-GB" sz="1400" dirty="0" smtClean="0"/>
              <a:t>Think about why you are losing water droplets?</a:t>
            </a:r>
          </a:p>
          <a:p>
            <a:pPr marL="0" indent="0">
              <a:buNone/>
            </a:pPr>
            <a:r>
              <a:rPr lang="en-GB" sz="2800" b="1" u="sng" dirty="0" smtClean="0"/>
              <a:t>What do letters mean?</a:t>
            </a:r>
          </a:p>
          <a:p>
            <a:r>
              <a:rPr lang="en-GB" sz="1400" dirty="0" smtClean="0"/>
              <a:t>S = Storage = lose 50 water droplets as they are stored in nearby lakes.</a:t>
            </a:r>
          </a:p>
          <a:p>
            <a:r>
              <a:rPr lang="en-GB" sz="1400" dirty="0" smtClean="0"/>
              <a:t>I = Infiltration = some of your water droplets have decided to go underground – lose 10 water droplets (stored in soil and rocks) and miss a turn as it is slower to get to the ocean. </a:t>
            </a:r>
          </a:p>
          <a:p>
            <a:r>
              <a:rPr lang="en-GB" sz="1400" dirty="0" smtClean="0"/>
              <a:t>SR = Surface Run Off = Overland flow is quick! Move forward 2 spaces!</a:t>
            </a:r>
          </a:p>
          <a:p>
            <a:r>
              <a:rPr lang="en-GB" sz="1400" dirty="0" smtClean="0"/>
              <a:t>ET = </a:t>
            </a:r>
            <a:r>
              <a:rPr lang="en-GB" sz="1400" dirty="0" err="1" smtClean="0"/>
              <a:t>Evapotransipiration</a:t>
            </a:r>
            <a:r>
              <a:rPr lang="en-GB" sz="1400" dirty="0" smtClean="0"/>
              <a:t> = 5 of your water droplets are heated and begin to rise – lose these 5. </a:t>
            </a:r>
            <a:r>
              <a:rPr lang="en-GB" sz="1400" b="1" dirty="0" smtClean="0"/>
              <a:t>HOWEVER</a:t>
            </a:r>
            <a:r>
              <a:rPr lang="en-GB" sz="1400" dirty="0" smtClean="0"/>
              <a:t>, roll the dice, if it is a even number then it rains and you gain 10.</a:t>
            </a:r>
          </a:p>
          <a:p>
            <a:r>
              <a:rPr lang="en-GB" sz="1400" dirty="0" err="1" smtClean="0"/>
              <a:t>Pr</a:t>
            </a:r>
            <a:r>
              <a:rPr lang="en-GB" sz="1400" dirty="0" smtClean="0"/>
              <a:t> = Precipitation = More of this falls – add 5 water droplets. </a:t>
            </a:r>
          </a:p>
          <a:p>
            <a:r>
              <a:rPr lang="en-GB" sz="1400" dirty="0" smtClean="0"/>
              <a:t>P = Pick up a physical factor card.</a:t>
            </a:r>
          </a:p>
          <a:p>
            <a:r>
              <a:rPr lang="en-GB" sz="1400" dirty="0" smtClean="0"/>
              <a:t>H = Pick up a human factor card</a:t>
            </a:r>
            <a:r>
              <a:rPr lang="en-GB" sz="1600" dirty="0" smtClean="0"/>
              <a:t>.</a:t>
            </a:r>
            <a:endParaRPr lang="en-GB" sz="1600" dirty="0"/>
          </a:p>
        </p:txBody>
      </p:sp>
    </p:spTree>
    <p:extLst>
      <p:ext uri="{BB962C8B-B14F-4D97-AF65-F5344CB8AC3E}">
        <p14:creationId xmlns:p14="http://schemas.microsoft.com/office/powerpoint/2010/main" val="392946671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2854" y="-127282"/>
            <a:ext cx="9217024" cy="6957392"/>
          </a:xfrm>
          <a:prstGeom prst="rect">
            <a:avLst/>
          </a:prstGeom>
        </p:spPr>
      </p:pic>
      <p:sp>
        <p:nvSpPr>
          <p:cNvPr id="5" name="Oval Callout 4"/>
          <p:cNvSpPr/>
          <p:nvPr/>
        </p:nvSpPr>
        <p:spPr bwMode="auto">
          <a:xfrm>
            <a:off x="179512" y="-27637"/>
            <a:ext cx="4320480" cy="2736304"/>
          </a:xfrm>
          <a:prstGeom prst="wedgeEllipseCallout">
            <a:avLst>
              <a:gd name="adj1" fmla="val 63271"/>
              <a:gd name="adj2" fmla="val 27114"/>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Comic Sans MS" panose="030F0702030302020204" pitchFamily="66" charset="0"/>
              </a:rPr>
              <a:t>I see what you are saying</a:t>
            </a:r>
            <a:r>
              <a:rPr kumimoji="0" lang="en-US" sz="2400" b="1" i="0" u="none" strike="noStrike" cap="none" normalizeH="0" dirty="0" smtClean="0">
                <a:ln>
                  <a:noFill/>
                </a:ln>
                <a:solidFill>
                  <a:schemeClr val="tx1"/>
                </a:solidFill>
                <a:effectLst/>
                <a:latin typeface="Comic Sans MS" panose="030F0702030302020204" pitchFamily="66" charset="0"/>
              </a:rPr>
              <a:t> – but is there anything that can affect this hydrological  cycle?</a:t>
            </a:r>
            <a:endParaRPr kumimoji="0" lang="en-US" sz="2400" b="1" i="0" u="none" strike="noStrike" cap="none" normalizeH="0" baseline="0" dirty="0" smtClean="0">
              <a:ln>
                <a:noFill/>
              </a:ln>
              <a:solidFill>
                <a:schemeClr val="tx1"/>
              </a:solidFill>
              <a:effectLst/>
              <a:latin typeface="Comic Sans MS" panose="030F0702030302020204" pitchFamily="66" charset="0"/>
            </a:endParaRPr>
          </a:p>
        </p:txBody>
      </p:sp>
    </p:spTree>
    <p:extLst>
      <p:ext uri="{BB962C8B-B14F-4D97-AF65-F5344CB8AC3E}">
        <p14:creationId xmlns:p14="http://schemas.microsoft.com/office/powerpoint/2010/main" val="226727028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71602" y="1268760"/>
            <a:ext cx="6857072" cy="3785652"/>
          </a:xfrm>
          <a:prstGeom prst="rect">
            <a:avLst/>
          </a:prstGeom>
          <a:noFill/>
        </p:spPr>
        <p:txBody>
          <a:bodyPr wrap="square" lIns="91440" tIns="45720" rIns="91440" bIns="45720">
            <a:spAutoFit/>
          </a:bodyPr>
          <a:lstStyle/>
          <a:p>
            <a:pPr algn="ctr" eaLnBrk="1" fontAlgn="auto" hangingPunct="1">
              <a:spcBef>
                <a:spcPts val="0"/>
              </a:spcBef>
              <a:spcAft>
                <a:spcPts val="0"/>
              </a:spcAft>
            </a:pPr>
            <a:r>
              <a:rPr lang="en-US" sz="6000" dirty="0" smtClean="0">
                <a:ln w="12700">
                  <a:solidFill>
                    <a:srgbClr val="5B9BD5"/>
                  </a:solidFill>
                  <a:prstDash val="solid"/>
                </a:ln>
                <a:pattFill prst="pct50">
                  <a:fgClr>
                    <a:srgbClr val="5B9BD5"/>
                  </a:fgClr>
                  <a:bgClr>
                    <a:srgbClr val="5B9BD5">
                      <a:lumMod val="20000"/>
                      <a:lumOff val="80000"/>
                    </a:srgbClr>
                  </a:bgClr>
                </a:pattFill>
                <a:effectLst>
                  <a:outerShdw dist="38100" dir="2640000" algn="bl" rotWithShape="0">
                    <a:srgbClr val="5B9BD5"/>
                  </a:outerShdw>
                </a:effectLst>
                <a:latin typeface="Century Gothic" panose="020B0502020202020204" pitchFamily="34" charset="0"/>
                <a:ea typeface="+mn-ea"/>
              </a:rPr>
              <a:t>Physical factors affecting the</a:t>
            </a:r>
          </a:p>
          <a:p>
            <a:pPr algn="ctr" eaLnBrk="1" fontAlgn="auto" hangingPunct="1">
              <a:spcBef>
                <a:spcPts val="0"/>
              </a:spcBef>
              <a:spcAft>
                <a:spcPts val="0"/>
              </a:spcAft>
            </a:pPr>
            <a:r>
              <a:rPr lang="en-US" sz="6000" dirty="0" smtClean="0">
                <a:ln w="12700">
                  <a:solidFill>
                    <a:srgbClr val="5B9BD5"/>
                  </a:solidFill>
                  <a:prstDash val="solid"/>
                </a:ln>
                <a:pattFill prst="pct50">
                  <a:fgClr>
                    <a:srgbClr val="5B9BD5"/>
                  </a:fgClr>
                  <a:bgClr>
                    <a:srgbClr val="5B9BD5">
                      <a:lumMod val="20000"/>
                      <a:lumOff val="80000"/>
                    </a:srgbClr>
                  </a:bgClr>
                </a:pattFill>
                <a:effectLst>
                  <a:outerShdw dist="38100" dir="2640000" algn="bl" rotWithShape="0">
                    <a:srgbClr val="5B9BD5"/>
                  </a:outerShdw>
                </a:effectLst>
                <a:latin typeface="Century Gothic" panose="020B0502020202020204" pitchFamily="34" charset="0"/>
                <a:ea typeface="+mn-ea"/>
              </a:rPr>
              <a:t> hydrological cycle</a:t>
            </a:r>
            <a:endParaRPr lang="en-US" sz="6000" dirty="0">
              <a:ln w="12700">
                <a:solidFill>
                  <a:srgbClr val="5B9BD5"/>
                </a:solidFill>
                <a:prstDash val="solid"/>
              </a:ln>
              <a:pattFill prst="pct50">
                <a:fgClr>
                  <a:srgbClr val="5B9BD5"/>
                </a:fgClr>
                <a:bgClr>
                  <a:srgbClr val="5B9BD5">
                    <a:lumMod val="20000"/>
                    <a:lumOff val="80000"/>
                  </a:srgbClr>
                </a:bgClr>
              </a:pattFill>
              <a:effectLst>
                <a:outerShdw dist="38100" dir="2640000" algn="bl" rotWithShape="0">
                  <a:srgbClr val="5B9BD5"/>
                </a:outerShdw>
              </a:effectLst>
              <a:latin typeface="Century Gothic" panose="020B0502020202020204" pitchFamily="34" charset="0"/>
              <a:ea typeface="+mn-ea"/>
            </a:endParaRPr>
          </a:p>
        </p:txBody>
      </p:sp>
    </p:spTree>
    <p:extLst>
      <p:ext uri="{BB962C8B-B14F-4D97-AF65-F5344CB8AC3E}">
        <p14:creationId xmlns:p14="http://schemas.microsoft.com/office/powerpoint/2010/main" val="88828313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3440824" y="2554014"/>
            <a:ext cx="1927334" cy="168691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sz="1800" b="0" dirty="0">
              <a:solidFill>
                <a:prstClr val="white"/>
              </a:solidFill>
            </a:endParaRPr>
          </a:p>
        </p:txBody>
      </p:sp>
      <p:sp>
        <p:nvSpPr>
          <p:cNvPr id="3" name="TextBox 2"/>
          <p:cNvSpPr txBox="1"/>
          <p:nvPr/>
        </p:nvSpPr>
        <p:spPr>
          <a:xfrm>
            <a:off x="3440824" y="2671264"/>
            <a:ext cx="1779248" cy="1477328"/>
          </a:xfrm>
          <a:prstGeom prst="rect">
            <a:avLst/>
          </a:prstGeom>
          <a:noFill/>
        </p:spPr>
        <p:txBody>
          <a:bodyPr wrap="square" rtlCol="0">
            <a:spAutoFit/>
          </a:bodyPr>
          <a:lstStyle/>
          <a:p>
            <a:pPr algn="ctr" eaLnBrk="1" fontAlgn="auto" hangingPunct="1">
              <a:spcBef>
                <a:spcPts val="0"/>
              </a:spcBef>
              <a:spcAft>
                <a:spcPts val="0"/>
              </a:spcAft>
            </a:pPr>
            <a:r>
              <a:rPr lang="en-GB" sz="1800" b="0" dirty="0" smtClean="0">
                <a:solidFill>
                  <a:prstClr val="black"/>
                </a:solidFill>
                <a:latin typeface="Century Gothic" panose="020B0502020202020204" pitchFamily="34" charset="0"/>
                <a:ea typeface="+mn-ea"/>
              </a:rPr>
              <a:t>Physical factors affecting the hydrological cycle</a:t>
            </a:r>
            <a:endParaRPr lang="en-GB" sz="1800" b="0" dirty="0">
              <a:solidFill>
                <a:prstClr val="black"/>
              </a:solidFill>
              <a:latin typeface="Century Gothic" panose="020B0502020202020204" pitchFamily="34" charset="0"/>
              <a:ea typeface="+mn-ea"/>
            </a:endParaRPr>
          </a:p>
        </p:txBody>
      </p:sp>
      <p:cxnSp>
        <p:nvCxnSpPr>
          <p:cNvPr id="5" name="Straight Arrow Connector 4"/>
          <p:cNvCxnSpPr/>
          <p:nvPr/>
        </p:nvCxnSpPr>
        <p:spPr>
          <a:xfrm flipH="1" flipV="1">
            <a:off x="2199289" y="1513490"/>
            <a:ext cx="1324304" cy="1040524"/>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flipH="1" flipV="1">
            <a:off x="4425182" y="1454866"/>
            <a:ext cx="10347" cy="1099148"/>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V="1">
            <a:off x="5332687" y="1454870"/>
            <a:ext cx="981404" cy="1171321"/>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5368157" y="3397486"/>
            <a:ext cx="1052349" cy="36087"/>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5332685" y="4196855"/>
            <a:ext cx="981405" cy="1099147"/>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flipV="1">
            <a:off x="2388475" y="3377430"/>
            <a:ext cx="1046928" cy="56143"/>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2199297" y="4172576"/>
            <a:ext cx="1271095" cy="1099146"/>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22" name="Rounded Rectangle 21"/>
          <p:cNvSpPr/>
          <p:nvPr/>
        </p:nvSpPr>
        <p:spPr>
          <a:xfrm>
            <a:off x="3600452" y="739830"/>
            <a:ext cx="2195685" cy="60093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sz="1800" b="0" dirty="0">
              <a:solidFill>
                <a:prstClr val="white"/>
              </a:solidFill>
            </a:endParaRPr>
          </a:p>
        </p:txBody>
      </p:sp>
      <p:sp>
        <p:nvSpPr>
          <p:cNvPr id="23" name="TextBox 22"/>
          <p:cNvSpPr txBox="1"/>
          <p:nvPr/>
        </p:nvSpPr>
        <p:spPr>
          <a:xfrm>
            <a:off x="3631488" y="836111"/>
            <a:ext cx="1948624" cy="461665"/>
          </a:xfrm>
          <a:prstGeom prst="rect">
            <a:avLst/>
          </a:prstGeom>
          <a:noFill/>
        </p:spPr>
        <p:txBody>
          <a:bodyPr wrap="square" rtlCol="0">
            <a:spAutoFit/>
          </a:bodyPr>
          <a:lstStyle/>
          <a:p>
            <a:pPr algn="ctr" eaLnBrk="1" fontAlgn="auto" hangingPunct="1">
              <a:spcBef>
                <a:spcPts val="0"/>
              </a:spcBef>
              <a:spcAft>
                <a:spcPts val="0"/>
              </a:spcAft>
            </a:pPr>
            <a:r>
              <a:rPr lang="en-GB" sz="2400" b="0" dirty="0" smtClean="0">
                <a:solidFill>
                  <a:prstClr val="black"/>
                </a:solidFill>
                <a:latin typeface="Century Gothic" panose="020B0502020202020204" pitchFamily="34" charset="0"/>
                <a:ea typeface="+mn-ea"/>
              </a:rPr>
              <a:t>Vegetation </a:t>
            </a:r>
            <a:endParaRPr lang="en-GB" sz="2400" b="0" dirty="0">
              <a:solidFill>
                <a:prstClr val="black"/>
              </a:solidFill>
              <a:latin typeface="Century Gothic" panose="020B0502020202020204" pitchFamily="34" charset="0"/>
              <a:ea typeface="+mn-ea"/>
            </a:endParaRPr>
          </a:p>
        </p:txBody>
      </p:sp>
      <p:sp>
        <p:nvSpPr>
          <p:cNvPr id="24" name="Rounded Rectangle 23"/>
          <p:cNvSpPr/>
          <p:nvPr/>
        </p:nvSpPr>
        <p:spPr>
          <a:xfrm>
            <a:off x="6438244" y="836110"/>
            <a:ext cx="1546004" cy="92726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sz="1800" b="0" dirty="0">
              <a:solidFill>
                <a:prstClr val="white"/>
              </a:solidFill>
            </a:endParaRPr>
          </a:p>
        </p:txBody>
      </p:sp>
      <p:sp>
        <p:nvSpPr>
          <p:cNvPr id="25" name="TextBox 24"/>
          <p:cNvSpPr txBox="1"/>
          <p:nvPr/>
        </p:nvSpPr>
        <p:spPr>
          <a:xfrm>
            <a:off x="6372207" y="980742"/>
            <a:ext cx="1775129" cy="830997"/>
          </a:xfrm>
          <a:prstGeom prst="rect">
            <a:avLst/>
          </a:prstGeom>
          <a:noFill/>
        </p:spPr>
        <p:txBody>
          <a:bodyPr wrap="square" rtlCol="0">
            <a:spAutoFit/>
          </a:bodyPr>
          <a:lstStyle/>
          <a:p>
            <a:pPr algn="ctr" eaLnBrk="1" fontAlgn="auto" hangingPunct="1">
              <a:spcBef>
                <a:spcPts val="0"/>
              </a:spcBef>
              <a:spcAft>
                <a:spcPts val="0"/>
              </a:spcAft>
            </a:pPr>
            <a:r>
              <a:rPr lang="en-GB" sz="2400" b="0" dirty="0" smtClean="0">
                <a:solidFill>
                  <a:prstClr val="black"/>
                </a:solidFill>
                <a:latin typeface="Century Gothic" panose="020B0502020202020204" pitchFamily="34" charset="0"/>
                <a:ea typeface="+mn-ea"/>
              </a:rPr>
              <a:t>Drainage basin </a:t>
            </a:r>
            <a:endParaRPr lang="en-GB" sz="2400" b="0" dirty="0">
              <a:solidFill>
                <a:prstClr val="black"/>
              </a:solidFill>
              <a:latin typeface="Century Gothic" panose="020B0502020202020204" pitchFamily="34" charset="0"/>
              <a:ea typeface="+mn-ea"/>
            </a:endParaRPr>
          </a:p>
        </p:txBody>
      </p:sp>
      <p:sp>
        <p:nvSpPr>
          <p:cNvPr id="26" name="Rounded Rectangle 25"/>
          <p:cNvSpPr/>
          <p:nvPr/>
        </p:nvSpPr>
        <p:spPr>
          <a:xfrm>
            <a:off x="6469282" y="3070372"/>
            <a:ext cx="1546004" cy="65419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sz="1800" b="0" dirty="0">
              <a:solidFill>
                <a:prstClr val="white"/>
              </a:solidFill>
            </a:endParaRPr>
          </a:p>
        </p:txBody>
      </p:sp>
      <p:sp>
        <p:nvSpPr>
          <p:cNvPr id="27" name="TextBox 26"/>
          <p:cNvSpPr txBox="1"/>
          <p:nvPr/>
        </p:nvSpPr>
        <p:spPr>
          <a:xfrm>
            <a:off x="6500317" y="3166653"/>
            <a:ext cx="1483928" cy="461665"/>
          </a:xfrm>
          <a:prstGeom prst="rect">
            <a:avLst/>
          </a:prstGeom>
          <a:noFill/>
        </p:spPr>
        <p:txBody>
          <a:bodyPr wrap="square" rtlCol="0">
            <a:spAutoFit/>
          </a:bodyPr>
          <a:lstStyle/>
          <a:p>
            <a:pPr algn="ctr" eaLnBrk="1" fontAlgn="auto" hangingPunct="1">
              <a:spcBef>
                <a:spcPts val="0"/>
              </a:spcBef>
              <a:spcAft>
                <a:spcPts val="0"/>
              </a:spcAft>
            </a:pPr>
            <a:r>
              <a:rPr lang="en-GB" sz="2400" b="0" dirty="0" smtClean="0">
                <a:solidFill>
                  <a:prstClr val="black"/>
                </a:solidFill>
                <a:latin typeface="Century Gothic" panose="020B0502020202020204" pitchFamily="34" charset="0"/>
                <a:ea typeface="+mn-ea"/>
              </a:rPr>
              <a:t>Climate </a:t>
            </a:r>
            <a:endParaRPr lang="en-GB" sz="2400" b="0" dirty="0">
              <a:solidFill>
                <a:prstClr val="black"/>
              </a:solidFill>
              <a:latin typeface="Century Gothic" panose="020B0502020202020204" pitchFamily="34" charset="0"/>
              <a:ea typeface="+mn-ea"/>
            </a:endParaRPr>
          </a:p>
        </p:txBody>
      </p:sp>
      <p:sp>
        <p:nvSpPr>
          <p:cNvPr id="28" name="Rounded Rectangle 27"/>
          <p:cNvSpPr/>
          <p:nvPr/>
        </p:nvSpPr>
        <p:spPr>
          <a:xfrm>
            <a:off x="6438244" y="5296453"/>
            <a:ext cx="1546004" cy="65419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sz="1800" b="0" dirty="0">
              <a:solidFill>
                <a:prstClr val="white"/>
              </a:solidFill>
            </a:endParaRPr>
          </a:p>
        </p:txBody>
      </p:sp>
      <p:sp>
        <p:nvSpPr>
          <p:cNvPr id="29" name="TextBox 28"/>
          <p:cNvSpPr txBox="1"/>
          <p:nvPr/>
        </p:nvSpPr>
        <p:spPr>
          <a:xfrm>
            <a:off x="6469279" y="5392734"/>
            <a:ext cx="1483928" cy="461665"/>
          </a:xfrm>
          <a:prstGeom prst="rect">
            <a:avLst/>
          </a:prstGeom>
          <a:noFill/>
        </p:spPr>
        <p:txBody>
          <a:bodyPr wrap="square" rtlCol="0">
            <a:spAutoFit/>
          </a:bodyPr>
          <a:lstStyle/>
          <a:p>
            <a:pPr algn="ctr" eaLnBrk="1" fontAlgn="auto" hangingPunct="1">
              <a:spcBef>
                <a:spcPts val="0"/>
              </a:spcBef>
              <a:spcAft>
                <a:spcPts val="0"/>
              </a:spcAft>
            </a:pPr>
            <a:r>
              <a:rPr lang="en-GB" sz="2400" b="0" dirty="0" smtClean="0">
                <a:solidFill>
                  <a:prstClr val="black"/>
                </a:solidFill>
                <a:latin typeface="Century Gothic" panose="020B0502020202020204" pitchFamily="34" charset="0"/>
                <a:ea typeface="+mn-ea"/>
              </a:rPr>
              <a:t>Soil type</a:t>
            </a:r>
            <a:endParaRPr lang="en-GB" sz="2400" b="0" dirty="0">
              <a:solidFill>
                <a:prstClr val="black"/>
              </a:solidFill>
              <a:latin typeface="Century Gothic" panose="020B0502020202020204" pitchFamily="34" charset="0"/>
              <a:ea typeface="+mn-ea"/>
            </a:endParaRPr>
          </a:p>
        </p:txBody>
      </p:sp>
      <p:sp>
        <p:nvSpPr>
          <p:cNvPr id="30" name="Rounded Rectangle 29"/>
          <p:cNvSpPr/>
          <p:nvPr/>
        </p:nvSpPr>
        <p:spPr>
          <a:xfrm>
            <a:off x="634810" y="5392733"/>
            <a:ext cx="1546004" cy="92726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sz="1800" b="0" dirty="0">
              <a:solidFill>
                <a:prstClr val="white"/>
              </a:solidFill>
            </a:endParaRPr>
          </a:p>
        </p:txBody>
      </p:sp>
      <p:sp>
        <p:nvSpPr>
          <p:cNvPr id="31" name="TextBox 30"/>
          <p:cNvSpPr txBox="1"/>
          <p:nvPr/>
        </p:nvSpPr>
        <p:spPr>
          <a:xfrm>
            <a:off x="665850" y="5488999"/>
            <a:ext cx="1601896" cy="830997"/>
          </a:xfrm>
          <a:prstGeom prst="rect">
            <a:avLst/>
          </a:prstGeom>
          <a:noFill/>
        </p:spPr>
        <p:txBody>
          <a:bodyPr wrap="square" rtlCol="0">
            <a:spAutoFit/>
          </a:bodyPr>
          <a:lstStyle/>
          <a:p>
            <a:pPr algn="ctr" eaLnBrk="1" fontAlgn="auto" hangingPunct="1">
              <a:spcBef>
                <a:spcPts val="0"/>
              </a:spcBef>
              <a:spcAft>
                <a:spcPts val="0"/>
              </a:spcAft>
            </a:pPr>
            <a:r>
              <a:rPr lang="en-GB" sz="2400" b="0" dirty="0" smtClean="0">
                <a:solidFill>
                  <a:prstClr val="black"/>
                </a:solidFill>
                <a:latin typeface="Century Gothic" panose="020B0502020202020204" pitchFamily="34" charset="0"/>
                <a:ea typeface="+mn-ea"/>
              </a:rPr>
              <a:t>Drainage density</a:t>
            </a:r>
            <a:endParaRPr lang="en-GB" sz="2400" b="0" dirty="0">
              <a:solidFill>
                <a:prstClr val="black"/>
              </a:solidFill>
              <a:latin typeface="Century Gothic" panose="020B0502020202020204" pitchFamily="34" charset="0"/>
              <a:ea typeface="+mn-ea"/>
            </a:endParaRPr>
          </a:p>
        </p:txBody>
      </p:sp>
      <p:sp>
        <p:nvSpPr>
          <p:cNvPr id="32" name="Rounded Rectangle 31"/>
          <p:cNvSpPr/>
          <p:nvPr/>
        </p:nvSpPr>
        <p:spPr>
          <a:xfrm>
            <a:off x="683574" y="3094829"/>
            <a:ext cx="1531979" cy="91024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sz="1800" b="0" dirty="0">
              <a:solidFill>
                <a:prstClr val="white"/>
              </a:solidFill>
            </a:endParaRPr>
          </a:p>
        </p:txBody>
      </p:sp>
      <p:sp>
        <p:nvSpPr>
          <p:cNvPr id="33" name="TextBox 32"/>
          <p:cNvSpPr txBox="1"/>
          <p:nvPr/>
        </p:nvSpPr>
        <p:spPr>
          <a:xfrm>
            <a:off x="683575" y="3191104"/>
            <a:ext cx="1584175" cy="830997"/>
          </a:xfrm>
          <a:prstGeom prst="rect">
            <a:avLst/>
          </a:prstGeom>
          <a:noFill/>
        </p:spPr>
        <p:txBody>
          <a:bodyPr wrap="square" rtlCol="0">
            <a:spAutoFit/>
          </a:bodyPr>
          <a:lstStyle/>
          <a:p>
            <a:pPr algn="ctr" eaLnBrk="1" fontAlgn="auto" hangingPunct="1">
              <a:spcBef>
                <a:spcPts val="0"/>
              </a:spcBef>
              <a:spcAft>
                <a:spcPts val="0"/>
              </a:spcAft>
            </a:pPr>
            <a:r>
              <a:rPr lang="en-GB" sz="2400" b="0" dirty="0" smtClean="0">
                <a:solidFill>
                  <a:prstClr val="black"/>
                </a:solidFill>
                <a:latin typeface="Century Gothic" panose="020B0502020202020204" pitchFamily="34" charset="0"/>
                <a:ea typeface="+mn-ea"/>
              </a:rPr>
              <a:t>Rock type</a:t>
            </a:r>
            <a:endParaRPr lang="en-GB" sz="2400" b="0" dirty="0">
              <a:solidFill>
                <a:prstClr val="black"/>
              </a:solidFill>
              <a:latin typeface="Century Gothic" panose="020B0502020202020204" pitchFamily="34" charset="0"/>
              <a:ea typeface="+mn-ea"/>
            </a:endParaRPr>
          </a:p>
        </p:txBody>
      </p:sp>
      <p:sp>
        <p:nvSpPr>
          <p:cNvPr id="34" name="Rounded Rectangle 33"/>
          <p:cNvSpPr/>
          <p:nvPr/>
        </p:nvSpPr>
        <p:spPr>
          <a:xfrm>
            <a:off x="639247" y="836093"/>
            <a:ext cx="1546004" cy="65419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sz="1800" b="0" dirty="0">
              <a:solidFill>
                <a:prstClr val="white"/>
              </a:solidFill>
            </a:endParaRPr>
          </a:p>
        </p:txBody>
      </p:sp>
      <p:sp>
        <p:nvSpPr>
          <p:cNvPr id="35" name="TextBox 34"/>
          <p:cNvSpPr txBox="1"/>
          <p:nvPr/>
        </p:nvSpPr>
        <p:spPr>
          <a:xfrm>
            <a:off x="670282" y="932374"/>
            <a:ext cx="1483928" cy="461665"/>
          </a:xfrm>
          <a:prstGeom prst="rect">
            <a:avLst/>
          </a:prstGeom>
          <a:noFill/>
        </p:spPr>
        <p:txBody>
          <a:bodyPr wrap="square" rtlCol="0">
            <a:spAutoFit/>
          </a:bodyPr>
          <a:lstStyle/>
          <a:p>
            <a:pPr algn="ctr" eaLnBrk="1" fontAlgn="auto" hangingPunct="1">
              <a:spcBef>
                <a:spcPts val="0"/>
              </a:spcBef>
              <a:spcAft>
                <a:spcPts val="0"/>
              </a:spcAft>
            </a:pPr>
            <a:r>
              <a:rPr lang="en-GB" sz="2400" b="0" dirty="0" smtClean="0">
                <a:solidFill>
                  <a:prstClr val="black"/>
                </a:solidFill>
                <a:latin typeface="Century Gothic" panose="020B0502020202020204" pitchFamily="34" charset="0"/>
                <a:ea typeface="+mn-ea"/>
              </a:rPr>
              <a:t>Relief</a:t>
            </a:r>
            <a:endParaRPr lang="en-GB" sz="2400" b="0" dirty="0">
              <a:solidFill>
                <a:prstClr val="black"/>
              </a:solidFill>
              <a:latin typeface="Century Gothic" panose="020B0502020202020204" pitchFamily="34" charset="0"/>
              <a:ea typeface="+mn-ea"/>
            </a:endParaRPr>
          </a:p>
        </p:txBody>
      </p:sp>
    </p:spTree>
    <p:extLst>
      <p:ext uri="{BB962C8B-B14F-4D97-AF65-F5344CB8AC3E}">
        <p14:creationId xmlns:p14="http://schemas.microsoft.com/office/powerpoint/2010/main" val="90284037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195736" y="1772816"/>
            <a:ext cx="4577604" cy="4581128"/>
          </a:xfrm>
          <a:prstGeom prst="rect">
            <a:avLst/>
          </a:prstGeom>
        </p:spPr>
      </p:pic>
      <p:sp>
        <p:nvSpPr>
          <p:cNvPr id="3" name="Title 2"/>
          <p:cNvSpPr>
            <a:spLocks noGrp="1"/>
          </p:cNvSpPr>
          <p:nvPr>
            <p:ph type="title"/>
          </p:nvPr>
        </p:nvSpPr>
        <p:spPr>
          <a:solidFill>
            <a:srgbClr val="FFFFFF"/>
          </a:solidFill>
          <a:ln>
            <a:solidFill>
              <a:srgbClr val="000000"/>
            </a:solidFill>
          </a:ln>
        </p:spPr>
        <p:txBody>
          <a:bodyPr/>
          <a:lstStyle/>
          <a:p>
            <a:r>
              <a:rPr lang="en-US" dirty="0" smtClean="0"/>
              <a:t>	WHY DO YOU THINK????</a:t>
            </a:r>
            <a:endParaRPr lang="en-US" dirty="0"/>
          </a:p>
        </p:txBody>
      </p:sp>
      <p:sp>
        <p:nvSpPr>
          <p:cNvPr id="4" name="Content Placeholder 3"/>
          <p:cNvSpPr>
            <a:spLocks noGrp="1"/>
          </p:cNvSpPr>
          <p:nvPr>
            <p:ph idx="1"/>
          </p:nvPr>
        </p:nvSpPr>
        <p:spPr/>
        <p:txBody>
          <a:bodyPr/>
          <a:lstStyle/>
          <a:p>
            <a:endParaRPr lang="en-US" dirty="0"/>
          </a:p>
        </p:txBody>
      </p:sp>
    </p:spTree>
    <p:extLst>
      <p:ext uri="{BB962C8B-B14F-4D97-AF65-F5344CB8AC3E}">
        <p14:creationId xmlns:p14="http://schemas.microsoft.com/office/powerpoint/2010/main" val="205994596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91194" y="353590"/>
            <a:ext cx="4177747" cy="923330"/>
          </a:xfrm>
          <a:prstGeom prst="rect">
            <a:avLst/>
          </a:prstGeom>
          <a:noFill/>
        </p:spPr>
        <p:txBody>
          <a:bodyPr wrap="none" lIns="91440" tIns="45720" rIns="91440" bIns="45720">
            <a:spAutoFit/>
          </a:bodyPr>
          <a:lstStyle/>
          <a:p>
            <a:pPr algn="ctr" eaLnBrk="1" fontAlgn="auto" hangingPunct="1">
              <a:spcBef>
                <a:spcPts val="0"/>
              </a:spcBef>
              <a:spcAft>
                <a:spcPts val="0"/>
              </a:spcAft>
            </a:pPr>
            <a:r>
              <a:rPr lang="en-GB" sz="5400" spc="50" dirty="0" smtClean="0">
                <a:ln w="9525" cmpd="sng">
                  <a:solidFill>
                    <a:srgbClr val="5B9BD5"/>
                  </a:solidFill>
                  <a:prstDash val="solid"/>
                </a:ln>
                <a:solidFill>
                  <a:srgbClr val="70AD47">
                    <a:tint val="1000"/>
                  </a:srgbClr>
                </a:solidFill>
                <a:effectLst>
                  <a:glow rad="38100">
                    <a:srgbClr val="5B9BD5">
                      <a:alpha val="40000"/>
                    </a:srgbClr>
                  </a:glow>
                </a:effectLst>
                <a:latin typeface="Century Gothic" panose="020B0502020202020204" pitchFamily="34" charset="0"/>
                <a:ea typeface="+mn-ea"/>
              </a:rPr>
              <a:t>Vegetation </a:t>
            </a:r>
            <a:endParaRPr lang="en-GB" sz="5400" spc="50" dirty="0">
              <a:ln w="9525" cmpd="sng">
                <a:solidFill>
                  <a:srgbClr val="5B9BD5"/>
                </a:solidFill>
                <a:prstDash val="solid"/>
              </a:ln>
              <a:solidFill>
                <a:srgbClr val="70AD47">
                  <a:tint val="1000"/>
                </a:srgbClr>
              </a:solidFill>
              <a:effectLst>
                <a:glow rad="38100">
                  <a:srgbClr val="5B9BD5">
                    <a:alpha val="40000"/>
                  </a:srgbClr>
                </a:glow>
              </a:effectLst>
              <a:latin typeface="Calibri"/>
              <a:ea typeface="+mn-ea"/>
            </a:endParaRPr>
          </a:p>
        </p:txBody>
      </p:sp>
      <p:sp>
        <p:nvSpPr>
          <p:cNvPr id="3" name="TextBox 2"/>
          <p:cNvSpPr txBox="1"/>
          <p:nvPr/>
        </p:nvSpPr>
        <p:spPr>
          <a:xfrm>
            <a:off x="257666" y="1596355"/>
            <a:ext cx="8748125" cy="5693866"/>
          </a:xfrm>
          <a:prstGeom prst="rect">
            <a:avLst/>
          </a:prstGeom>
          <a:noFill/>
        </p:spPr>
        <p:txBody>
          <a:bodyPr wrap="square" rtlCol="0">
            <a:spAutoFit/>
          </a:bodyPr>
          <a:lstStyle/>
          <a:p>
            <a:pPr eaLnBrk="1" fontAlgn="auto" hangingPunct="1">
              <a:spcBef>
                <a:spcPts val="0"/>
              </a:spcBef>
              <a:spcAft>
                <a:spcPts val="0"/>
              </a:spcAft>
            </a:pPr>
            <a:r>
              <a:rPr lang="en-GB" sz="2800" b="0" dirty="0" smtClean="0">
                <a:solidFill>
                  <a:prstClr val="black"/>
                </a:solidFill>
                <a:latin typeface="Century Gothic" panose="020B0502020202020204" pitchFamily="34" charset="0"/>
                <a:ea typeface="+mn-ea"/>
              </a:rPr>
              <a:t>The amount and type of vegetation is very important.</a:t>
            </a:r>
          </a:p>
          <a:p>
            <a:pPr eaLnBrk="1" fontAlgn="auto" hangingPunct="1">
              <a:spcBef>
                <a:spcPts val="0"/>
              </a:spcBef>
              <a:spcAft>
                <a:spcPts val="0"/>
              </a:spcAft>
            </a:pPr>
            <a:endParaRPr lang="en-GB" sz="2800" b="0" dirty="0">
              <a:solidFill>
                <a:prstClr val="black"/>
              </a:solidFill>
              <a:latin typeface="Century Gothic" panose="020B0502020202020204" pitchFamily="34" charset="0"/>
              <a:ea typeface="+mn-ea"/>
            </a:endParaRPr>
          </a:p>
          <a:p>
            <a:pPr eaLnBrk="1" fontAlgn="auto" hangingPunct="1">
              <a:spcBef>
                <a:spcPts val="0"/>
              </a:spcBef>
              <a:spcAft>
                <a:spcPts val="0"/>
              </a:spcAft>
            </a:pPr>
            <a:r>
              <a:rPr lang="en-GB" sz="2800" b="0" dirty="0" smtClean="0">
                <a:solidFill>
                  <a:prstClr val="black"/>
                </a:solidFill>
                <a:latin typeface="Century Gothic" panose="020B0502020202020204" pitchFamily="34" charset="0"/>
                <a:ea typeface="+mn-ea"/>
              </a:rPr>
              <a:t>The less vegetation, the less interception that will take place and more surface/ground water there will be.</a:t>
            </a:r>
            <a:endParaRPr lang="en-GB" sz="2800" b="0" dirty="0">
              <a:solidFill>
                <a:prstClr val="black"/>
              </a:solidFill>
              <a:latin typeface="Century Gothic" panose="020B0502020202020204" pitchFamily="34" charset="0"/>
              <a:ea typeface="+mn-ea"/>
            </a:endParaRPr>
          </a:p>
          <a:p>
            <a:pPr eaLnBrk="1" fontAlgn="auto" hangingPunct="1">
              <a:spcBef>
                <a:spcPts val="0"/>
              </a:spcBef>
              <a:spcAft>
                <a:spcPts val="0"/>
              </a:spcAft>
            </a:pPr>
            <a:endParaRPr lang="en-GB" sz="2800" b="0" dirty="0" smtClean="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800" b="0" dirty="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800" b="0" dirty="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800" b="0" dirty="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800" b="0" dirty="0" smtClean="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800" b="0" dirty="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800" b="0" dirty="0">
              <a:solidFill>
                <a:prstClr val="black"/>
              </a:solidFill>
              <a:latin typeface="Century Gothic" panose="020B0502020202020204" pitchFamily="34" charset="0"/>
              <a:ea typeface="+mn-ea"/>
            </a:endParaRPr>
          </a:p>
        </p:txBody>
      </p:sp>
    </p:spTree>
    <p:extLst>
      <p:ext uri="{BB962C8B-B14F-4D97-AF65-F5344CB8AC3E}">
        <p14:creationId xmlns:p14="http://schemas.microsoft.com/office/powerpoint/2010/main" val="541298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94880" y="353590"/>
            <a:ext cx="5370381" cy="923330"/>
          </a:xfrm>
          <a:prstGeom prst="rect">
            <a:avLst/>
          </a:prstGeom>
          <a:noFill/>
        </p:spPr>
        <p:txBody>
          <a:bodyPr wrap="none" lIns="91440" tIns="45720" rIns="91440" bIns="45720">
            <a:spAutoFit/>
          </a:bodyPr>
          <a:lstStyle/>
          <a:p>
            <a:pPr algn="ctr" eaLnBrk="1" fontAlgn="auto" hangingPunct="1">
              <a:spcBef>
                <a:spcPts val="0"/>
              </a:spcBef>
              <a:spcAft>
                <a:spcPts val="0"/>
              </a:spcAft>
            </a:pPr>
            <a:r>
              <a:rPr lang="en-GB" sz="5400" spc="50" dirty="0" smtClean="0">
                <a:ln w="9525" cmpd="sng">
                  <a:solidFill>
                    <a:srgbClr val="5B9BD5"/>
                  </a:solidFill>
                  <a:prstDash val="solid"/>
                </a:ln>
                <a:solidFill>
                  <a:srgbClr val="70AD47">
                    <a:tint val="1000"/>
                  </a:srgbClr>
                </a:solidFill>
                <a:effectLst>
                  <a:glow rad="38100">
                    <a:srgbClr val="5B9BD5">
                      <a:alpha val="40000"/>
                    </a:srgbClr>
                  </a:glow>
                </a:effectLst>
                <a:latin typeface="Century Gothic" panose="020B0502020202020204" pitchFamily="34" charset="0"/>
                <a:ea typeface="+mn-ea"/>
              </a:rPr>
              <a:t>Drainage basin</a:t>
            </a:r>
            <a:endParaRPr lang="en-GB" sz="5400" spc="50" dirty="0">
              <a:ln w="9525" cmpd="sng">
                <a:solidFill>
                  <a:srgbClr val="5B9BD5"/>
                </a:solidFill>
                <a:prstDash val="solid"/>
              </a:ln>
              <a:solidFill>
                <a:srgbClr val="70AD47">
                  <a:tint val="1000"/>
                </a:srgbClr>
              </a:solidFill>
              <a:effectLst>
                <a:glow rad="38100">
                  <a:srgbClr val="5B9BD5">
                    <a:alpha val="40000"/>
                  </a:srgbClr>
                </a:glow>
              </a:effectLst>
              <a:latin typeface="Calibri"/>
              <a:ea typeface="+mn-ea"/>
            </a:endParaRPr>
          </a:p>
        </p:txBody>
      </p:sp>
      <p:sp>
        <p:nvSpPr>
          <p:cNvPr id="3" name="TextBox 2"/>
          <p:cNvSpPr txBox="1"/>
          <p:nvPr/>
        </p:nvSpPr>
        <p:spPr>
          <a:xfrm>
            <a:off x="257666" y="1596355"/>
            <a:ext cx="8748125" cy="4832092"/>
          </a:xfrm>
          <a:prstGeom prst="rect">
            <a:avLst/>
          </a:prstGeom>
          <a:noFill/>
        </p:spPr>
        <p:txBody>
          <a:bodyPr wrap="square" rtlCol="0">
            <a:spAutoFit/>
          </a:bodyPr>
          <a:lstStyle/>
          <a:p>
            <a:pPr eaLnBrk="1" fontAlgn="auto" hangingPunct="1">
              <a:spcBef>
                <a:spcPts val="0"/>
              </a:spcBef>
              <a:spcAft>
                <a:spcPts val="0"/>
              </a:spcAft>
            </a:pPr>
            <a:r>
              <a:rPr lang="en-GB" sz="2800" b="0" dirty="0" smtClean="0">
                <a:solidFill>
                  <a:prstClr val="black"/>
                </a:solidFill>
                <a:latin typeface="Century Gothic" panose="020B0502020202020204" pitchFamily="34" charset="0"/>
                <a:ea typeface="+mn-ea"/>
              </a:rPr>
              <a:t>The size of the drainage basin is another factor.</a:t>
            </a:r>
          </a:p>
          <a:p>
            <a:pPr eaLnBrk="1" fontAlgn="auto" hangingPunct="1">
              <a:spcBef>
                <a:spcPts val="0"/>
              </a:spcBef>
              <a:spcAft>
                <a:spcPts val="0"/>
              </a:spcAft>
            </a:pPr>
            <a:endParaRPr lang="en-GB" sz="2800" b="0" dirty="0">
              <a:solidFill>
                <a:prstClr val="black"/>
              </a:solidFill>
              <a:latin typeface="Century Gothic" panose="020B0502020202020204" pitchFamily="34" charset="0"/>
              <a:ea typeface="+mn-ea"/>
            </a:endParaRPr>
          </a:p>
          <a:p>
            <a:pPr eaLnBrk="1" fontAlgn="auto" hangingPunct="1">
              <a:spcBef>
                <a:spcPts val="0"/>
              </a:spcBef>
              <a:spcAft>
                <a:spcPts val="0"/>
              </a:spcAft>
            </a:pPr>
            <a:r>
              <a:rPr lang="en-GB" sz="2800" b="0" dirty="0" smtClean="0">
                <a:solidFill>
                  <a:prstClr val="black"/>
                </a:solidFill>
                <a:latin typeface="Century Gothic" panose="020B0502020202020204" pitchFamily="34" charset="0"/>
                <a:ea typeface="+mn-ea"/>
              </a:rPr>
              <a:t>The smaller the drainage basin, the faster the water will be able to pass through it.</a:t>
            </a:r>
            <a:endParaRPr lang="en-GB" sz="2800" b="0" dirty="0">
              <a:solidFill>
                <a:prstClr val="black"/>
              </a:solidFill>
              <a:latin typeface="Century Gothic" panose="020B0502020202020204" pitchFamily="34" charset="0"/>
              <a:ea typeface="+mn-ea"/>
            </a:endParaRPr>
          </a:p>
          <a:p>
            <a:pPr eaLnBrk="1" fontAlgn="auto" hangingPunct="1">
              <a:spcBef>
                <a:spcPts val="0"/>
              </a:spcBef>
              <a:spcAft>
                <a:spcPts val="0"/>
              </a:spcAft>
            </a:pPr>
            <a:endParaRPr lang="en-GB" sz="2800" b="0" dirty="0" smtClean="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800" b="0" dirty="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800" b="0" dirty="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800" b="0" dirty="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800" b="0" dirty="0" smtClean="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800" b="0" dirty="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800" b="0" dirty="0">
              <a:solidFill>
                <a:prstClr val="black"/>
              </a:solidFill>
              <a:latin typeface="Century Gothic" panose="020B0502020202020204" pitchFamily="34" charset="0"/>
              <a:ea typeface="+mn-ea"/>
            </a:endParaRPr>
          </a:p>
        </p:txBody>
      </p:sp>
    </p:spTree>
    <p:extLst>
      <p:ext uri="{BB962C8B-B14F-4D97-AF65-F5344CB8AC3E}">
        <p14:creationId xmlns:p14="http://schemas.microsoft.com/office/powerpoint/2010/main" val="4267915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07255" y="332670"/>
            <a:ext cx="7354899" cy="646331"/>
          </a:xfrm>
          <a:prstGeom prst="rect">
            <a:avLst/>
          </a:prstGeom>
          <a:noFill/>
        </p:spPr>
        <p:txBody>
          <a:bodyPr wrap="none" lIns="91440" tIns="45720" rIns="91440" bIns="45720">
            <a:spAutoFit/>
          </a:bodyPr>
          <a:lstStyle/>
          <a:p>
            <a:pPr algn="ctr" eaLnBrk="1" fontAlgn="auto" hangingPunct="1">
              <a:spcBef>
                <a:spcPts val="0"/>
              </a:spcBef>
              <a:spcAft>
                <a:spcPts val="0"/>
              </a:spcAft>
            </a:pPr>
            <a:r>
              <a:rPr lang="en-GB" spc="50" dirty="0" smtClean="0">
                <a:ln w="9525" cmpd="sng">
                  <a:solidFill>
                    <a:srgbClr val="5B9BD5"/>
                  </a:solidFill>
                  <a:prstDash val="solid"/>
                </a:ln>
                <a:solidFill>
                  <a:srgbClr val="70AD47">
                    <a:tint val="1000"/>
                  </a:srgbClr>
                </a:solidFill>
                <a:effectLst>
                  <a:glow rad="38100">
                    <a:srgbClr val="5B9BD5">
                      <a:alpha val="40000"/>
                    </a:srgbClr>
                  </a:glow>
                </a:effectLst>
                <a:latin typeface="Century Gothic" panose="020B0502020202020204" pitchFamily="34" charset="0"/>
                <a:ea typeface="+mn-ea"/>
              </a:rPr>
              <a:t>Climate – level of precipitation </a:t>
            </a:r>
            <a:endParaRPr lang="en-GB" spc="50" dirty="0">
              <a:ln w="9525" cmpd="sng">
                <a:solidFill>
                  <a:srgbClr val="5B9BD5"/>
                </a:solidFill>
                <a:prstDash val="solid"/>
              </a:ln>
              <a:solidFill>
                <a:srgbClr val="70AD47">
                  <a:tint val="1000"/>
                </a:srgbClr>
              </a:solidFill>
              <a:effectLst>
                <a:glow rad="38100">
                  <a:srgbClr val="5B9BD5">
                    <a:alpha val="40000"/>
                  </a:srgbClr>
                </a:glow>
              </a:effectLst>
              <a:latin typeface="Calibri"/>
              <a:ea typeface="+mn-ea"/>
            </a:endParaRPr>
          </a:p>
        </p:txBody>
      </p:sp>
      <p:sp>
        <p:nvSpPr>
          <p:cNvPr id="3" name="TextBox 2"/>
          <p:cNvSpPr txBox="1"/>
          <p:nvPr/>
        </p:nvSpPr>
        <p:spPr>
          <a:xfrm>
            <a:off x="163073" y="1486013"/>
            <a:ext cx="8748125" cy="7109639"/>
          </a:xfrm>
          <a:prstGeom prst="rect">
            <a:avLst/>
          </a:prstGeom>
          <a:noFill/>
        </p:spPr>
        <p:txBody>
          <a:bodyPr wrap="square" rtlCol="0">
            <a:spAutoFit/>
          </a:bodyPr>
          <a:lstStyle/>
          <a:p>
            <a:pPr eaLnBrk="1" fontAlgn="auto" hangingPunct="1">
              <a:spcBef>
                <a:spcPts val="0"/>
              </a:spcBef>
              <a:spcAft>
                <a:spcPts val="0"/>
              </a:spcAft>
            </a:pPr>
            <a:r>
              <a:rPr lang="en-GB" sz="2400" dirty="0" smtClean="0">
                <a:solidFill>
                  <a:prstClr val="black"/>
                </a:solidFill>
                <a:latin typeface="Century Gothic" panose="020B0502020202020204" pitchFamily="34" charset="0"/>
                <a:ea typeface="+mn-ea"/>
              </a:rPr>
              <a:t>Prolonged rainfall </a:t>
            </a:r>
            <a:r>
              <a:rPr lang="en-GB" sz="2400" b="0" dirty="0" smtClean="0">
                <a:solidFill>
                  <a:prstClr val="black"/>
                </a:solidFill>
                <a:latin typeface="Century Gothic" panose="020B0502020202020204" pitchFamily="34" charset="0"/>
                <a:ea typeface="+mn-ea"/>
              </a:rPr>
              <a:t>– the ground becomes saturated and infiltration becomes replaced by surface runoff</a:t>
            </a:r>
          </a:p>
          <a:p>
            <a:pPr eaLnBrk="1" fontAlgn="auto" hangingPunct="1">
              <a:spcBef>
                <a:spcPts val="0"/>
              </a:spcBef>
              <a:spcAft>
                <a:spcPts val="0"/>
              </a:spcAft>
            </a:pPr>
            <a:endParaRPr lang="en-GB" sz="2400" b="0" dirty="0" smtClean="0">
              <a:solidFill>
                <a:prstClr val="black"/>
              </a:solidFill>
              <a:latin typeface="Century Gothic" panose="020B0502020202020204" pitchFamily="34" charset="0"/>
              <a:ea typeface="+mn-ea"/>
            </a:endParaRPr>
          </a:p>
          <a:p>
            <a:pPr eaLnBrk="1" fontAlgn="auto" hangingPunct="1">
              <a:spcBef>
                <a:spcPts val="0"/>
              </a:spcBef>
              <a:spcAft>
                <a:spcPts val="0"/>
              </a:spcAft>
            </a:pPr>
            <a:r>
              <a:rPr lang="en-GB" sz="2400" dirty="0" smtClean="0">
                <a:solidFill>
                  <a:prstClr val="black"/>
                </a:solidFill>
                <a:latin typeface="Century Gothic" panose="020B0502020202020204" pitchFamily="34" charset="0"/>
                <a:ea typeface="+mn-ea"/>
              </a:rPr>
              <a:t>Intense storms – </a:t>
            </a:r>
            <a:r>
              <a:rPr lang="en-GB" sz="2400" b="0" dirty="0" smtClean="0">
                <a:solidFill>
                  <a:prstClr val="black"/>
                </a:solidFill>
                <a:latin typeface="Century Gothic" panose="020B0502020202020204" pitchFamily="34" charset="0"/>
                <a:ea typeface="+mn-ea"/>
              </a:rPr>
              <a:t>heavy rainfall in areas of hard surfaces, can lead to surface runoff</a:t>
            </a:r>
          </a:p>
          <a:p>
            <a:pPr eaLnBrk="1" fontAlgn="auto" hangingPunct="1">
              <a:spcBef>
                <a:spcPts val="0"/>
              </a:spcBef>
              <a:spcAft>
                <a:spcPts val="0"/>
              </a:spcAft>
            </a:pPr>
            <a:endParaRPr lang="en-GB" sz="2400" dirty="0" smtClean="0">
              <a:solidFill>
                <a:prstClr val="black"/>
              </a:solidFill>
              <a:latin typeface="Century Gothic" panose="020B0502020202020204" pitchFamily="34" charset="0"/>
              <a:ea typeface="+mn-ea"/>
            </a:endParaRPr>
          </a:p>
          <a:p>
            <a:pPr eaLnBrk="1" fontAlgn="auto" hangingPunct="1">
              <a:spcBef>
                <a:spcPts val="0"/>
              </a:spcBef>
              <a:spcAft>
                <a:spcPts val="0"/>
              </a:spcAft>
            </a:pPr>
            <a:r>
              <a:rPr lang="en-GB" sz="2400" dirty="0" smtClean="0">
                <a:solidFill>
                  <a:prstClr val="black"/>
                </a:solidFill>
                <a:latin typeface="Century Gothic" panose="020B0502020202020204" pitchFamily="34" charset="0"/>
                <a:ea typeface="+mn-ea"/>
              </a:rPr>
              <a:t>Snowfall </a:t>
            </a:r>
            <a:r>
              <a:rPr lang="en-GB" sz="2400" b="0" dirty="0" smtClean="0">
                <a:solidFill>
                  <a:prstClr val="black"/>
                </a:solidFill>
                <a:latin typeface="Century Gothic" panose="020B0502020202020204" pitchFamily="34" charset="0"/>
                <a:ea typeface="+mn-ea"/>
              </a:rPr>
              <a:t>– water held in storage. Rise in temperatures leads to rapid melting and it the ground is frozen, infiltration is impeded.</a:t>
            </a:r>
          </a:p>
          <a:p>
            <a:pPr eaLnBrk="1" fontAlgn="auto" hangingPunct="1">
              <a:spcBef>
                <a:spcPts val="0"/>
              </a:spcBef>
              <a:spcAft>
                <a:spcPts val="0"/>
              </a:spcAft>
            </a:pPr>
            <a:endParaRPr lang="en-GB" sz="2400" b="0" dirty="0" smtClean="0">
              <a:solidFill>
                <a:prstClr val="black"/>
              </a:solidFill>
              <a:latin typeface="Century Gothic" panose="020B0502020202020204" pitchFamily="34" charset="0"/>
              <a:ea typeface="+mn-ea"/>
            </a:endParaRPr>
          </a:p>
          <a:p>
            <a:pPr eaLnBrk="1" fontAlgn="auto" hangingPunct="1">
              <a:spcBef>
                <a:spcPts val="0"/>
              </a:spcBef>
              <a:spcAft>
                <a:spcPts val="0"/>
              </a:spcAft>
            </a:pPr>
            <a:r>
              <a:rPr lang="en-GB" sz="2400" b="0" dirty="0" smtClean="0">
                <a:solidFill>
                  <a:prstClr val="black"/>
                </a:solidFill>
                <a:latin typeface="Century Gothic" panose="020B0502020202020204" pitchFamily="34" charset="0"/>
                <a:ea typeface="+mn-ea"/>
              </a:rPr>
              <a:t>Rate of evapotranspiration determines the amount of water lost from the system</a:t>
            </a:r>
            <a:endParaRPr lang="en-GB" sz="2400" b="0" dirty="0">
              <a:solidFill>
                <a:prstClr val="black"/>
              </a:solidFill>
              <a:latin typeface="Century Gothic" panose="020B0502020202020204" pitchFamily="34" charset="0"/>
              <a:ea typeface="+mn-ea"/>
            </a:endParaRPr>
          </a:p>
          <a:p>
            <a:pPr eaLnBrk="1" fontAlgn="auto" hangingPunct="1">
              <a:spcBef>
                <a:spcPts val="0"/>
              </a:spcBef>
              <a:spcAft>
                <a:spcPts val="0"/>
              </a:spcAft>
            </a:pPr>
            <a:endParaRPr lang="en-GB" sz="2400" b="0" dirty="0" smtClean="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400" b="0" dirty="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400" b="0" dirty="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400" b="0" dirty="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400" b="0" dirty="0" smtClean="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400" b="0" dirty="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400" b="0" dirty="0">
              <a:solidFill>
                <a:prstClr val="black"/>
              </a:solidFill>
              <a:latin typeface="Century Gothic" panose="020B0502020202020204" pitchFamily="34" charset="0"/>
              <a:ea typeface="+mn-ea"/>
            </a:endParaRPr>
          </a:p>
        </p:txBody>
      </p:sp>
    </p:spTree>
    <p:extLst>
      <p:ext uri="{BB962C8B-B14F-4D97-AF65-F5344CB8AC3E}">
        <p14:creationId xmlns:p14="http://schemas.microsoft.com/office/powerpoint/2010/main" val="319200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37033" y="353590"/>
            <a:ext cx="3086101" cy="923330"/>
          </a:xfrm>
          <a:prstGeom prst="rect">
            <a:avLst/>
          </a:prstGeom>
          <a:noFill/>
        </p:spPr>
        <p:txBody>
          <a:bodyPr wrap="none" lIns="91440" tIns="45720" rIns="91440" bIns="45720">
            <a:spAutoFit/>
          </a:bodyPr>
          <a:lstStyle/>
          <a:p>
            <a:pPr algn="ctr" eaLnBrk="1" fontAlgn="auto" hangingPunct="1">
              <a:spcBef>
                <a:spcPts val="0"/>
              </a:spcBef>
              <a:spcAft>
                <a:spcPts val="0"/>
              </a:spcAft>
            </a:pPr>
            <a:r>
              <a:rPr lang="en-GB" sz="5400" spc="50" dirty="0" smtClean="0">
                <a:ln w="9525" cmpd="sng">
                  <a:solidFill>
                    <a:srgbClr val="5B9BD5"/>
                  </a:solidFill>
                  <a:prstDash val="solid"/>
                </a:ln>
                <a:solidFill>
                  <a:srgbClr val="70AD47">
                    <a:tint val="1000"/>
                  </a:srgbClr>
                </a:solidFill>
                <a:effectLst>
                  <a:glow rad="38100">
                    <a:srgbClr val="5B9BD5">
                      <a:alpha val="40000"/>
                    </a:srgbClr>
                  </a:glow>
                </a:effectLst>
                <a:latin typeface="Century Gothic" panose="020B0502020202020204" pitchFamily="34" charset="0"/>
                <a:ea typeface="+mn-ea"/>
              </a:rPr>
              <a:t>Soil type</a:t>
            </a:r>
            <a:endParaRPr lang="en-GB" sz="5400" spc="50" dirty="0">
              <a:ln w="9525" cmpd="sng">
                <a:solidFill>
                  <a:srgbClr val="5B9BD5"/>
                </a:solidFill>
                <a:prstDash val="solid"/>
              </a:ln>
              <a:solidFill>
                <a:srgbClr val="70AD47">
                  <a:tint val="1000"/>
                </a:srgbClr>
              </a:solidFill>
              <a:effectLst>
                <a:glow rad="38100">
                  <a:srgbClr val="5B9BD5">
                    <a:alpha val="40000"/>
                  </a:srgbClr>
                </a:glow>
              </a:effectLst>
              <a:latin typeface="Calibri"/>
              <a:ea typeface="+mn-ea"/>
            </a:endParaRPr>
          </a:p>
        </p:txBody>
      </p:sp>
      <p:sp>
        <p:nvSpPr>
          <p:cNvPr id="3" name="TextBox 2"/>
          <p:cNvSpPr txBox="1"/>
          <p:nvPr/>
        </p:nvSpPr>
        <p:spPr>
          <a:xfrm>
            <a:off x="163073" y="1485997"/>
            <a:ext cx="8748125" cy="4893647"/>
          </a:xfrm>
          <a:prstGeom prst="rect">
            <a:avLst/>
          </a:prstGeom>
          <a:noFill/>
        </p:spPr>
        <p:txBody>
          <a:bodyPr wrap="square" rtlCol="0">
            <a:spAutoFit/>
          </a:bodyPr>
          <a:lstStyle/>
          <a:p>
            <a:pPr eaLnBrk="1" fontAlgn="auto" hangingPunct="1">
              <a:spcBef>
                <a:spcPts val="0"/>
              </a:spcBef>
              <a:spcAft>
                <a:spcPts val="0"/>
              </a:spcAft>
            </a:pPr>
            <a:r>
              <a:rPr lang="en-GB" sz="2400" b="0" dirty="0" smtClean="0">
                <a:solidFill>
                  <a:prstClr val="black"/>
                </a:solidFill>
                <a:latin typeface="Century Gothic" panose="020B0502020202020204" pitchFamily="34" charset="0"/>
                <a:ea typeface="+mn-ea"/>
              </a:rPr>
              <a:t>This controls the speed of infiltration, the amount of storage and the rate of through flow.</a:t>
            </a:r>
          </a:p>
          <a:p>
            <a:pPr eaLnBrk="1" fontAlgn="auto" hangingPunct="1">
              <a:spcBef>
                <a:spcPts val="0"/>
              </a:spcBef>
              <a:spcAft>
                <a:spcPts val="0"/>
              </a:spcAft>
            </a:pPr>
            <a:endParaRPr lang="en-GB" sz="2400" dirty="0">
              <a:solidFill>
                <a:prstClr val="black"/>
              </a:solidFill>
              <a:latin typeface="Century Gothic" panose="020B0502020202020204" pitchFamily="34" charset="0"/>
              <a:ea typeface="+mn-ea"/>
            </a:endParaRPr>
          </a:p>
          <a:p>
            <a:pPr eaLnBrk="1" fontAlgn="auto" hangingPunct="1">
              <a:spcBef>
                <a:spcPts val="0"/>
              </a:spcBef>
              <a:spcAft>
                <a:spcPts val="0"/>
              </a:spcAft>
            </a:pPr>
            <a:r>
              <a:rPr lang="en-GB" sz="2400" b="0" dirty="0" smtClean="0">
                <a:solidFill>
                  <a:prstClr val="black"/>
                </a:solidFill>
                <a:latin typeface="Century Gothic" panose="020B0502020202020204" pitchFamily="34" charset="0"/>
                <a:ea typeface="+mn-ea"/>
              </a:rPr>
              <a:t>Sandy soils = less flooding as they absorb water</a:t>
            </a:r>
          </a:p>
          <a:p>
            <a:pPr eaLnBrk="1" fontAlgn="auto" hangingPunct="1">
              <a:spcBef>
                <a:spcPts val="0"/>
              </a:spcBef>
              <a:spcAft>
                <a:spcPts val="0"/>
              </a:spcAft>
            </a:pPr>
            <a:endParaRPr lang="en-GB" sz="2400" b="0" dirty="0">
              <a:solidFill>
                <a:prstClr val="black"/>
              </a:solidFill>
              <a:latin typeface="Century Gothic" panose="020B0502020202020204" pitchFamily="34" charset="0"/>
              <a:ea typeface="+mn-ea"/>
            </a:endParaRPr>
          </a:p>
          <a:p>
            <a:pPr eaLnBrk="1" fontAlgn="auto" hangingPunct="1">
              <a:spcBef>
                <a:spcPts val="0"/>
              </a:spcBef>
              <a:spcAft>
                <a:spcPts val="0"/>
              </a:spcAft>
            </a:pPr>
            <a:r>
              <a:rPr lang="en-GB" sz="2400" b="0" dirty="0" smtClean="0">
                <a:solidFill>
                  <a:prstClr val="black"/>
                </a:solidFill>
                <a:latin typeface="Century Gothic" panose="020B0502020202020204" pitchFamily="34" charset="0"/>
                <a:ea typeface="+mn-ea"/>
              </a:rPr>
              <a:t>Clay soils = more flooding as they can’t store the water </a:t>
            </a:r>
            <a:endParaRPr lang="en-GB" sz="2400" b="0" dirty="0">
              <a:solidFill>
                <a:prstClr val="black"/>
              </a:solidFill>
              <a:latin typeface="Century Gothic" panose="020B0502020202020204" pitchFamily="34" charset="0"/>
              <a:ea typeface="+mn-ea"/>
            </a:endParaRPr>
          </a:p>
          <a:p>
            <a:pPr eaLnBrk="1" fontAlgn="auto" hangingPunct="1">
              <a:spcBef>
                <a:spcPts val="0"/>
              </a:spcBef>
              <a:spcAft>
                <a:spcPts val="0"/>
              </a:spcAft>
            </a:pPr>
            <a:endParaRPr lang="en-GB" sz="2400" b="0" dirty="0" smtClean="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400" b="0" dirty="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400" b="0" dirty="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400" b="0" dirty="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400" b="0" dirty="0" smtClean="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400" b="0" dirty="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400" b="0" dirty="0">
              <a:solidFill>
                <a:prstClr val="black"/>
              </a:solidFill>
              <a:latin typeface="Century Gothic" panose="020B0502020202020204" pitchFamily="34" charset="0"/>
              <a:ea typeface="+mn-ea"/>
            </a:endParaRPr>
          </a:p>
        </p:txBody>
      </p:sp>
    </p:spTree>
    <p:extLst>
      <p:ext uri="{BB962C8B-B14F-4D97-AF65-F5344CB8AC3E}">
        <p14:creationId xmlns:p14="http://schemas.microsoft.com/office/powerpoint/2010/main" val="3590747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59515" y="353590"/>
            <a:ext cx="3841116" cy="923330"/>
          </a:xfrm>
          <a:prstGeom prst="rect">
            <a:avLst/>
          </a:prstGeom>
          <a:noFill/>
        </p:spPr>
        <p:txBody>
          <a:bodyPr wrap="none" lIns="91440" tIns="45720" rIns="91440" bIns="45720">
            <a:spAutoFit/>
          </a:bodyPr>
          <a:lstStyle/>
          <a:p>
            <a:pPr algn="ctr" eaLnBrk="1" fontAlgn="auto" hangingPunct="1">
              <a:spcBef>
                <a:spcPts val="0"/>
              </a:spcBef>
              <a:spcAft>
                <a:spcPts val="0"/>
              </a:spcAft>
            </a:pPr>
            <a:r>
              <a:rPr lang="en-GB" sz="5400" spc="50" dirty="0" smtClean="0">
                <a:ln w="9525" cmpd="sng">
                  <a:solidFill>
                    <a:srgbClr val="5B9BD5"/>
                  </a:solidFill>
                  <a:prstDash val="solid"/>
                </a:ln>
                <a:solidFill>
                  <a:srgbClr val="70AD47">
                    <a:tint val="1000"/>
                  </a:srgbClr>
                </a:solidFill>
                <a:effectLst>
                  <a:glow rad="38100">
                    <a:srgbClr val="5B9BD5">
                      <a:alpha val="40000"/>
                    </a:srgbClr>
                  </a:glow>
                </a:effectLst>
                <a:latin typeface="Century Gothic" panose="020B0502020202020204" pitchFamily="34" charset="0"/>
                <a:ea typeface="+mn-ea"/>
              </a:rPr>
              <a:t>Rock type </a:t>
            </a:r>
            <a:endParaRPr lang="en-GB" sz="5400" spc="50" dirty="0">
              <a:ln w="9525" cmpd="sng">
                <a:solidFill>
                  <a:srgbClr val="5B9BD5"/>
                </a:solidFill>
                <a:prstDash val="solid"/>
              </a:ln>
              <a:solidFill>
                <a:srgbClr val="70AD47">
                  <a:tint val="1000"/>
                </a:srgbClr>
              </a:solidFill>
              <a:effectLst>
                <a:glow rad="38100">
                  <a:srgbClr val="5B9BD5">
                    <a:alpha val="40000"/>
                  </a:srgbClr>
                </a:glow>
              </a:effectLst>
              <a:latin typeface="Calibri"/>
              <a:ea typeface="+mn-ea"/>
            </a:endParaRPr>
          </a:p>
        </p:txBody>
      </p:sp>
      <p:sp>
        <p:nvSpPr>
          <p:cNvPr id="3" name="TextBox 2"/>
          <p:cNvSpPr txBox="1"/>
          <p:nvPr/>
        </p:nvSpPr>
        <p:spPr>
          <a:xfrm>
            <a:off x="163073" y="1486013"/>
            <a:ext cx="8748125" cy="6370975"/>
          </a:xfrm>
          <a:prstGeom prst="rect">
            <a:avLst/>
          </a:prstGeom>
          <a:noFill/>
        </p:spPr>
        <p:txBody>
          <a:bodyPr wrap="square" rtlCol="0">
            <a:spAutoFit/>
          </a:bodyPr>
          <a:lstStyle/>
          <a:p>
            <a:pPr eaLnBrk="1" fontAlgn="auto" hangingPunct="1">
              <a:spcBef>
                <a:spcPts val="0"/>
              </a:spcBef>
              <a:spcAft>
                <a:spcPts val="0"/>
              </a:spcAft>
            </a:pPr>
            <a:r>
              <a:rPr lang="en-GB" sz="2400" dirty="0" smtClean="0">
                <a:solidFill>
                  <a:prstClr val="black"/>
                </a:solidFill>
                <a:latin typeface="Century Gothic" panose="020B0502020202020204" pitchFamily="34" charset="0"/>
                <a:ea typeface="+mn-ea"/>
              </a:rPr>
              <a:t>Permeable rocks </a:t>
            </a:r>
            <a:r>
              <a:rPr lang="en-GB" sz="2400" b="0" dirty="0" smtClean="0">
                <a:solidFill>
                  <a:prstClr val="black"/>
                </a:solidFill>
                <a:latin typeface="Century Gothic" panose="020B0502020202020204" pitchFamily="34" charset="0"/>
                <a:ea typeface="+mn-ea"/>
              </a:rPr>
              <a:t>– water will pass through it</a:t>
            </a:r>
          </a:p>
          <a:p>
            <a:pPr eaLnBrk="1" fontAlgn="auto" hangingPunct="1">
              <a:spcBef>
                <a:spcPts val="0"/>
              </a:spcBef>
              <a:spcAft>
                <a:spcPts val="0"/>
              </a:spcAft>
            </a:pPr>
            <a:endParaRPr lang="en-GB" sz="2400" dirty="0">
              <a:solidFill>
                <a:prstClr val="black"/>
              </a:solidFill>
              <a:latin typeface="Century Gothic" panose="020B0502020202020204" pitchFamily="34" charset="0"/>
              <a:ea typeface="+mn-ea"/>
            </a:endParaRPr>
          </a:p>
          <a:p>
            <a:pPr eaLnBrk="1" fontAlgn="auto" hangingPunct="1">
              <a:spcBef>
                <a:spcPts val="0"/>
              </a:spcBef>
              <a:spcAft>
                <a:spcPts val="0"/>
              </a:spcAft>
            </a:pPr>
            <a:r>
              <a:rPr lang="en-GB" sz="2400" dirty="0" smtClean="0">
                <a:solidFill>
                  <a:prstClr val="black"/>
                </a:solidFill>
                <a:latin typeface="Century Gothic" panose="020B0502020202020204" pitchFamily="34" charset="0"/>
                <a:ea typeface="+mn-ea"/>
              </a:rPr>
              <a:t>Porous rocks </a:t>
            </a:r>
            <a:r>
              <a:rPr lang="en-GB" sz="2400" b="0" dirty="0" smtClean="0">
                <a:solidFill>
                  <a:prstClr val="black"/>
                </a:solidFill>
                <a:latin typeface="Century Gothic" panose="020B0502020202020204" pitchFamily="34" charset="0"/>
                <a:ea typeface="+mn-ea"/>
              </a:rPr>
              <a:t>– contain pores that fill with and store water e.g. sandstone and chalk</a:t>
            </a:r>
          </a:p>
          <a:p>
            <a:pPr eaLnBrk="1" fontAlgn="auto" hangingPunct="1">
              <a:spcBef>
                <a:spcPts val="0"/>
              </a:spcBef>
              <a:spcAft>
                <a:spcPts val="0"/>
              </a:spcAft>
            </a:pPr>
            <a:endParaRPr lang="en-GB" sz="2400" b="0" dirty="0">
              <a:solidFill>
                <a:prstClr val="black"/>
              </a:solidFill>
              <a:latin typeface="Century Gothic" panose="020B0502020202020204" pitchFamily="34" charset="0"/>
              <a:ea typeface="+mn-ea"/>
            </a:endParaRPr>
          </a:p>
          <a:p>
            <a:pPr eaLnBrk="1" fontAlgn="auto" hangingPunct="1">
              <a:spcBef>
                <a:spcPts val="0"/>
              </a:spcBef>
              <a:spcAft>
                <a:spcPts val="0"/>
              </a:spcAft>
            </a:pPr>
            <a:r>
              <a:rPr lang="en-GB" sz="2400" dirty="0" smtClean="0">
                <a:solidFill>
                  <a:prstClr val="black"/>
                </a:solidFill>
                <a:latin typeface="Century Gothic" panose="020B0502020202020204" pitchFamily="34" charset="0"/>
                <a:ea typeface="+mn-ea"/>
              </a:rPr>
              <a:t>Pervious rocks </a:t>
            </a:r>
            <a:r>
              <a:rPr lang="en-GB" sz="2400" b="0" dirty="0" smtClean="0">
                <a:solidFill>
                  <a:prstClr val="black"/>
                </a:solidFill>
                <a:latin typeface="Century Gothic" panose="020B0502020202020204" pitchFamily="34" charset="0"/>
                <a:ea typeface="+mn-ea"/>
              </a:rPr>
              <a:t>– water passes through it flowing along joint and cracks. Less surface runoff as a result e.g. limestone</a:t>
            </a:r>
          </a:p>
          <a:p>
            <a:pPr eaLnBrk="1" fontAlgn="auto" hangingPunct="1">
              <a:spcBef>
                <a:spcPts val="0"/>
              </a:spcBef>
              <a:spcAft>
                <a:spcPts val="0"/>
              </a:spcAft>
            </a:pPr>
            <a:endParaRPr lang="en-GB" sz="2400" b="0" dirty="0">
              <a:solidFill>
                <a:prstClr val="black"/>
              </a:solidFill>
              <a:latin typeface="Century Gothic" panose="020B0502020202020204" pitchFamily="34" charset="0"/>
              <a:ea typeface="+mn-ea"/>
            </a:endParaRPr>
          </a:p>
          <a:p>
            <a:pPr eaLnBrk="1" fontAlgn="auto" hangingPunct="1">
              <a:spcBef>
                <a:spcPts val="0"/>
              </a:spcBef>
              <a:spcAft>
                <a:spcPts val="0"/>
              </a:spcAft>
            </a:pPr>
            <a:r>
              <a:rPr lang="en-GB" sz="2400" dirty="0" smtClean="0">
                <a:solidFill>
                  <a:prstClr val="black"/>
                </a:solidFill>
                <a:latin typeface="Century Gothic" panose="020B0502020202020204" pitchFamily="34" charset="0"/>
                <a:ea typeface="+mn-ea"/>
              </a:rPr>
              <a:t>Impermeable rocks </a:t>
            </a:r>
            <a:r>
              <a:rPr lang="en-GB" sz="2400" b="0" dirty="0" smtClean="0">
                <a:solidFill>
                  <a:prstClr val="black"/>
                </a:solidFill>
                <a:latin typeface="Century Gothic" panose="020B0502020202020204" pitchFamily="34" charset="0"/>
                <a:ea typeface="+mn-ea"/>
              </a:rPr>
              <a:t>– water can’t percolate through it therefore surface runoff happens e.g. granite</a:t>
            </a:r>
          </a:p>
          <a:p>
            <a:pPr algn="ctr" eaLnBrk="1" fontAlgn="auto" hangingPunct="1">
              <a:spcBef>
                <a:spcPts val="0"/>
              </a:spcBef>
              <a:spcAft>
                <a:spcPts val="0"/>
              </a:spcAft>
            </a:pPr>
            <a:endParaRPr lang="en-GB" sz="2400" b="0" dirty="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400" b="0" dirty="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400" b="0" dirty="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400" b="0" dirty="0" smtClean="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400" b="0" dirty="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400" b="0" dirty="0">
              <a:solidFill>
                <a:prstClr val="black"/>
              </a:solidFill>
              <a:latin typeface="Century Gothic" panose="020B0502020202020204" pitchFamily="34" charset="0"/>
              <a:ea typeface="+mn-ea"/>
            </a:endParaRPr>
          </a:p>
        </p:txBody>
      </p:sp>
    </p:spTree>
    <p:extLst>
      <p:ext uri="{BB962C8B-B14F-4D97-AF65-F5344CB8AC3E}">
        <p14:creationId xmlns:p14="http://schemas.microsoft.com/office/powerpoint/2010/main" val="230927099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59610" y="353590"/>
            <a:ext cx="2040943" cy="923330"/>
          </a:xfrm>
          <a:prstGeom prst="rect">
            <a:avLst/>
          </a:prstGeom>
          <a:noFill/>
        </p:spPr>
        <p:txBody>
          <a:bodyPr wrap="none" lIns="91440" tIns="45720" rIns="91440" bIns="45720">
            <a:spAutoFit/>
          </a:bodyPr>
          <a:lstStyle/>
          <a:p>
            <a:pPr algn="ctr" eaLnBrk="1" fontAlgn="auto" hangingPunct="1">
              <a:spcBef>
                <a:spcPts val="0"/>
              </a:spcBef>
              <a:spcAft>
                <a:spcPts val="0"/>
              </a:spcAft>
            </a:pPr>
            <a:r>
              <a:rPr lang="en-GB" sz="5400" spc="50" dirty="0" smtClean="0">
                <a:ln w="9525" cmpd="sng">
                  <a:solidFill>
                    <a:srgbClr val="5B9BD5"/>
                  </a:solidFill>
                  <a:prstDash val="solid"/>
                </a:ln>
                <a:solidFill>
                  <a:srgbClr val="70AD47">
                    <a:tint val="1000"/>
                  </a:srgbClr>
                </a:solidFill>
                <a:effectLst>
                  <a:glow rad="38100">
                    <a:srgbClr val="5B9BD5">
                      <a:alpha val="40000"/>
                    </a:srgbClr>
                  </a:glow>
                </a:effectLst>
                <a:latin typeface="Century Gothic" panose="020B0502020202020204" pitchFamily="34" charset="0"/>
                <a:ea typeface="+mn-ea"/>
              </a:rPr>
              <a:t>Relief</a:t>
            </a:r>
            <a:endParaRPr lang="en-GB" sz="5400" spc="50" dirty="0">
              <a:ln w="9525" cmpd="sng">
                <a:solidFill>
                  <a:srgbClr val="5B9BD5"/>
                </a:solidFill>
                <a:prstDash val="solid"/>
              </a:ln>
              <a:solidFill>
                <a:srgbClr val="70AD47">
                  <a:tint val="1000"/>
                </a:srgbClr>
              </a:solidFill>
              <a:effectLst>
                <a:glow rad="38100">
                  <a:srgbClr val="5B9BD5">
                    <a:alpha val="40000"/>
                  </a:srgbClr>
                </a:glow>
              </a:effectLst>
              <a:latin typeface="Calibri"/>
              <a:ea typeface="+mn-ea"/>
            </a:endParaRPr>
          </a:p>
        </p:txBody>
      </p:sp>
      <p:sp>
        <p:nvSpPr>
          <p:cNvPr id="3" name="TextBox 2"/>
          <p:cNvSpPr txBox="1"/>
          <p:nvPr/>
        </p:nvSpPr>
        <p:spPr>
          <a:xfrm>
            <a:off x="163073" y="1485996"/>
            <a:ext cx="8748125" cy="3046988"/>
          </a:xfrm>
          <a:prstGeom prst="rect">
            <a:avLst/>
          </a:prstGeom>
          <a:noFill/>
        </p:spPr>
        <p:txBody>
          <a:bodyPr wrap="square" rtlCol="0">
            <a:spAutoFit/>
          </a:bodyPr>
          <a:lstStyle/>
          <a:p>
            <a:pPr eaLnBrk="1" fontAlgn="auto" hangingPunct="1">
              <a:spcBef>
                <a:spcPts val="0"/>
              </a:spcBef>
              <a:spcAft>
                <a:spcPts val="0"/>
              </a:spcAft>
            </a:pPr>
            <a:r>
              <a:rPr lang="en-GB" sz="2400" b="0" dirty="0">
                <a:solidFill>
                  <a:prstClr val="black"/>
                </a:solidFill>
                <a:latin typeface="Century Gothic" panose="020B0502020202020204" pitchFamily="34" charset="0"/>
                <a:ea typeface="+mn-ea"/>
              </a:rPr>
              <a:t>T</a:t>
            </a:r>
            <a:r>
              <a:rPr lang="en-GB" sz="2400" b="0" dirty="0" smtClean="0">
                <a:solidFill>
                  <a:prstClr val="black"/>
                </a:solidFill>
                <a:latin typeface="Century Gothic" panose="020B0502020202020204" pitchFamily="34" charset="0"/>
                <a:ea typeface="+mn-ea"/>
              </a:rPr>
              <a:t>he steeper the land, the faster the water will reach the river channel and become a part of the surface runoff </a:t>
            </a:r>
          </a:p>
          <a:p>
            <a:pPr algn="ctr" eaLnBrk="1" fontAlgn="auto" hangingPunct="1">
              <a:spcBef>
                <a:spcPts val="0"/>
              </a:spcBef>
              <a:spcAft>
                <a:spcPts val="0"/>
              </a:spcAft>
            </a:pPr>
            <a:endParaRPr lang="en-GB" sz="2400" b="0" dirty="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400" b="0" dirty="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400" b="0" dirty="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400" b="0" dirty="0" smtClean="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400" b="0" dirty="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400" b="0" dirty="0">
              <a:solidFill>
                <a:prstClr val="black"/>
              </a:solidFill>
              <a:latin typeface="Century Gothic" panose="020B0502020202020204" pitchFamily="34" charset="0"/>
              <a:ea typeface="+mn-ea"/>
            </a:endParaRPr>
          </a:p>
        </p:txBody>
      </p:sp>
    </p:spTree>
    <p:extLst>
      <p:ext uri="{BB962C8B-B14F-4D97-AF65-F5344CB8AC3E}">
        <p14:creationId xmlns:p14="http://schemas.microsoft.com/office/powerpoint/2010/main" val="227610846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2564904"/>
            <a:ext cx="8229600" cy="1143000"/>
          </a:xfrm>
        </p:spPr>
        <p:txBody>
          <a:bodyPr/>
          <a:lstStyle/>
          <a:p>
            <a:r>
              <a:rPr lang="en-GB" sz="8000" dirty="0" smtClean="0"/>
              <a:t>Human Activities Impacting Hydrological Cycle</a:t>
            </a:r>
            <a:endParaRPr lang="en-GB" sz="8000" dirty="0"/>
          </a:p>
        </p:txBody>
      </p:sp>
    </p:spTree>
    <p:extLst>
      <p:ext uri="{BB962C8B-B14F-4D97-AF65-F5344CB8AC3E}">
        <p14:creationId xmlns:p14="http://schemas.microsoft.com/office/powerpoint/2010/main" val="284440987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Deforestation</a:t>
            </a:r>
            <a:endParaRPr lang="en-GB" dirty="0"/>
          </a:p>
        </p:txBody>
      </p:sp>
      <p:pic>
        <p:nvPicPr>
          <p:cNvPr id="38914" name="Picture 2" descr="Image result for deforestation"/>
          <p:cNvPicPr>
            <a:picLocks noChangeAspect="1" noChangeArrowheads="1"/>
          </p:cNvPicPr>
          <p:nvPr/>
        </p:nvPicPr>
        <p:blipFill>
          <a:blip r:embed="rId2" cstate="print"/>
          <a:srcRect/>
          <a:stretch>
            <a:fillRect/>
          </a:stretch>
        </p:blipFill>
        <p:spPr bwMode="auto">
          <a:xfrm>
            <a:off x="899592" y="1412776"/>
            <a:ext cx="7364760" cy="4418856"/>
          </a:xfrm>
          <a:prstGeom prst="rect">
            <a:avLst/>
          </a:prstGeom>
          <a:noFill/>
        </p:spPr>
      </p:pic>
    </p:spTree>
    <p:extLst>
      <p:ext uri="{BB962C8B-B14F-4D97-AF65-F5344CB8AC3E}">
        <p14:creationId xmlns:p14="http://schemas.microsoft.com/office/powerpoint/2010/main" val="309108538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Mining</a:t>
            </a:r>
            <a:endParaRPr lang="en-GB" dirty="0"/>
          </a:p>
        </p:txBody>
      </p:sp>
      <p:pic>
        <p:nvPicPr>
          <p:cNvPr id="37890" name="Picture 2" descr="Image result for mining"/>
          <p:cNvPicPr>
            <a:picLocks noGrp="1" noChangeAspect="1" noChangeArrowheads="1"/>
          </p:cNvPicPr>
          <p:nvPr>
            <p:ph idx="1"/>
          </p:nvPr>
        </p:nvPicPr>
        <p:blipFill>
          <a:blip r:embed="rId2" cstate="print"/>
          <a:srcRect/>
          <a:stretch>
            <a:fillRect/>
          </a:stretch>
        </p:blipFill>
        <p:spPr bwMode="auto">
          <a:xfrm>
            <a:off x="842861" y="1600200"/>
            <a:ext cx="7458277" cy="4525963"/>
          </a:xfrm>
          <a:prstGeom prst="rect">
            <a:avLst/>
          </a:prstGeom>
          <a:noFill/>
        </p:spPr>
      </p:pic>
    </p:spTree>
    <p:extLst>
      <p:ext uri="{BB962C8B-B14F-4D97-AF65-F5344CB8AC3E}">
        <p14:creationId xmlns:p14="http://schemas.microsoft.com/office/powerpoint/2010/main" val="17102029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Urbanisation</a:t>
            </a:r>
            <a:endParaRPr lang="en-GB" dirty="0"/>
          </a:p>
        </p:txBody>
      </p:sp>
      <p:sp>
        <p:nvSpPr>
          <p:cNvPr id="36866" name="AutoShape 2" descr="Image result for urbanisatio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dirty="0"/>
          </a:p>
        </p:txBody>
      </p:sp>
      <p:pic>
        <p:nvPicPr>
          <p:cNvPr id="36868" name="Picture 4" descr="Image result for urbanisation"/>
          <p:cNvPicPr>
            <a:picLocks noChangeAspect="1" noChangeArrowheads="1"/>
          </p:cNvPicPr>
          <p:nvPr/>
        </p:nvPicPr>
        <p:blipFill>
          <a:blip r:embed="rId2" cstate="print"/>
          <a:srcRect/>
          <a:stretch>
            <a:fillRect/>
          </a:stretch>
        </p:blipFill>
        <p:spPr bwMode="auto">
          <a:xfrm>
            <a:off x="755576" y="1340768"/>
            <a:ext cx="7273170" cy="4824536"/>
          </a:xfrm>
          <a:prstGeom prst="rect">
            <a:avLst/>
          </a:prstGeom>
          <a:noFill/>
        </p:spPr>
      </p:pic>
    </p:spTree>
    <p:extLst>
      <p:ext uri="{BB962C8B-B14F-4D97-AF65-F5344CB8AC3E}">
        <p14:creationId xmlns:p14="http://schemas.microsoft.com/office/powerpoint/2010/main" val="264466593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Reservoirs/Dams</a:t>
            </a:r>
            <a:endParaRPr lang="en-GB" dirty="0"/>
          </a:p>
        </p:txBody>
      </p:sp>
      <p:pic>
        <p:nvPicPr>
          <p:cNvPr id="35842" name="Picture 2" descr="Image result for reservoirs"/>
          <p:cNvPicPr>
            <a:picLocks noChangeAspect="1" noChangeArrowheads="1"/>
          </p:cNvPicPr>
          <p:nvPr/>
        </p:nvPicPr>
        <p:blipFill>
          <a:blip r:embed="rId2" cstate="print"/>
          <a:srcRect/>
          <a:stretch>
            <a:fillRect/>
          </a:stretch>
        </p:blipFill>
        <p:spPr bwMode="auto">
          <a:xfrm>
            <a:off x="899592" y="1412776"/>
            <a:ext cx="7259960" cy="5136423"/>
          </a:xfrm>
          <a:prstGeom prst="rect">
            <a:avLst/>
          </a:prstGeom>
          <a:noFill/>
        </p:spPr>
      </p:pic>
    </p:spTree>
    <p:extLst>
      <p:ext uri="{BB962C8B-B14F-4D97-AF65-F5344CB8AC3E}">
        <p14:creationId xmlns:p14="http://schemas.microsoft.com/office/powerpoint/2010/main" val="108707326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Irrigation</a:t>
            </a:r>
            <a:endParaRPr lang="en-GB" dirty="0"/>
          </a:p>
        </p:txBody>
      </p:sp>
      <p:pic>
        <p:nvPicPr>
          <p:cNvPr id="33794" name="Picture 2" descr="Image result for irrigation"/>
          <p:cNvPicPr>
            <a:picLocks noChangeAspect="1" noChangeArrowheads="1"/>
          </p:cNvPicPr>
          <p:nvPr/>
        </p:nvPicPr>
        <p:blipFill>
          <a:blip r:embed="rId2" cstate="print"/>
          <a:srcRect/>
          <a:stretch>
            <a:fillRect/>
          </a:stretch>
        </p:blipFill>
        <p:spPr bwMode="auto">
          <a:xfrm>
            <a:off x="1403648" y="1412776"/>
            <a:ext cx="6552728" cy="4914549"/>
          </a:xfrm>
          <a:prstGeom prst="rect">
            <a:avLst/>
          </a:prstGeom>
          <a:noFill/>
        </p:spPr>
      </p:pic>
      <mc:AlternateContent xmlns:mc="http://schemas.openxmlformats.org/markup-compatibility/2006">
        <mc:Choice xmlns:p14="http://schemas.microsoft.com/office/powerpoint/2010/main" Requires="p14">
          <p:contentPart p14:bwMode="auto" r:id="rId3">
            <p14:nvContentPartPr>
              <p14:cNvPr id="3" name="Ink 2"/>
              <p14:cNvContentPartPr/>
              <p14:nvPr/>
            </p14:nvContentPartPr>
            <p14:xfrm>
              <a:off x="1652400" y="3384360"/>
              <a:ext cx="9360" cy="360"/>
            </p14:xfrm>
          </p:contentPart>
        </mc:Choice>
        <mc:Fallback>
          <p:pic>
            <p:nvPicPr>
              <p:cNvPr id="3" name="Ink 2"/>
              <p:cNvPicPr/>
              <p:nvPr/>
            </p:nvPicPr>
            <p:blipFill>
              <a:blip r:embed="rId4"/>
              <a:stretch>
                <a:fillRect/>
              </a:stretch>
            </p:blipFill>
            <p:spPr>
              <a:xfrm>
                <a:off x="1643040" y="3375000"/>
                <a:ext cx="28080" cy="19440"/>
              </a:xfrm>
              <a:prstGeom prst="rect">
                <a:avLst/>
              </a:prstGeom>
            </p:spPr>
          </p:pic>
        </mc:Fallback>
      </mc:AlternateContent>
    </p:spTree>
    <p:extLst>
      <p:ext uri="{BB962C8B-B14F-4D97-AF65-F5344CB8AC3E}">
        <p14:creationId xmlns:p14="http://schemas.microsoft.com/office/powerpoint/2010/main" val="10923976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99592" y="1340768"/>
            <a:ext cx="6783331" cy="3785652"/>
          </a:xfrm>
          <a:prstGeom prst="rect">
            <a:avLst/>
          </a:prstGeom>
          <a:noFill/>
        </p:spPr>
        <p:txBody>
          <a:bodyPr wrap="square" lIns="91440" tIns="45720" rIns="91440" bIns="45720">
            <a:spAutoFit/>
          </a:bodyPr>
          <a:lstStyle/>
          <a:p>
            <a:pPr algn="ctr" eaLnBrk="1" fontAlgn="auto" hangingPunct="1">
              <a:spcBef>
                <a:spcPts val="0"/>
              </a:spcBef>
              <a:spcAft>
                <a:spcPts val="0"/>
              </a:spcAft>
            </a:pPr>
            <a:r>
              <a:rPr lang="en-US" sz="6000" dirty="0" smtClean="0">
                <a:ln w="12700">
                  <a:solidFill>
                    <a:srgbClr val="5B9BD5"/>
                  </a:solidFill>
                  <a:prstDash val="solid"/>
                </a:ln>
                <a:pattFill prst="pct50">
                  <a:fgClr>
                    <a:srgbClr val="5B9BD5"/>
                  </a:fgClr>
                  <a:bgClr>
                    <a:srgbClr val="5B9BD5">
                      <a:lumMod val="20000"/>
                      <a:lumOff val="80000"/>
                    </a:srgbClr>
                  </a:bgClr>
                </a:pattFill>
                <a:effectLst>
                  <a:outerShdw dist="38100" dir="2640000" algn="bl" rotWithShape="0">
                    <a:srgbClr val="5B9BD5"/>
                  </a:outerShdw>
                </a:effectLst>
                <a:latin typeface="Century Gothic" panose="020B0502020202020204" pitchFamily="34" charset="0"/>
                <a:ea typeface="+mn-ea"/>
              </a:rPr>
              <a:t>Human factors affecting the</a:t>
            </a:r>
          </a:p>
          <a:p>
            <a:pPr algn="ctr" eaLnBrk="1" fontAlgn="auto" hangingPunct="1">
              <a:spcBef>
                <a:spcPts val="0"/>
              </a:spcBef>
              <a:spcAft>
                <a:spcPts val="0"/>
              </a:spcAft>
            </a:pPr>
            <a:r>
              <a:rPr lang="en-US" sz="6000" dirty="0" smtClean="0">
                <a:ln w="12700">
                  <a:solidFill>
                    <a:srgbClr val="5B9BD5"/>
                  </a:solidFill>
                  <a:prstDash val="solid"/>
                </a:ln>
                <a:pattFill prst="pct50">
                  <a:fgClr>
                    <a:srgbClr val="5B9BD5"/>
                  </a:fgClr>
                  <a:bgClr>
                    <a:srgbClr val="5B9BD5">
                      <a:lumMod val="20000"/>
                      <a:lumOff val="80000"/>
                    </a:srgbClr>
                  </a:bgClr>
                </a:pattFill>
                <a:effectLst>
                  <a:outerShdw dist="38100" dir="2640000" algn="bl" rotWithShape="0">
                    <a:srgbClr val="5B9BD5"/>
                  </a:outerShdw>
                </a:effectLst>
                <a:latin typeface="Century Gothic" panose="020B0502020202020204" pitchFamily="34" charset="0"/>
                <a:ea typeface="+mn-ea"/>
              </a:rPr>
              <a:t> hydrological cycle</a:t>
            </a:r>
            <a:endParaRPr lang="en-US" sz="6000" dirty="0">
              <a:ln w="12700">
                <a:solidFill>
                  <a:srgbClr val="5B9BD5"/>
                </a:solidFill>
                <a:prstDash val="solid"/>
              </a:ln>
              <a:pattFill prst="pct50">
                <a:fgClr>
                  <a:srgbClr val="5B9BD5"/>
                </a:fgClr>
                <a:bgClr>
                  <a:srgbClr val="5B9BD5">
                    <a:lumMod val="20000"/>
                    <a:lumOff val="80000"/>
                  </a:srgbClr>
                </a:bgClr>
              </a:pattFill>
              <a:effectLst>
                <a:outerShdw dist="38100" dir="2640000" algn="bl" rotWithShape="0">
                  <a:srgbClr val="5B9BD5"/>
                </a:outerShdw>
              </a:effectLst>
              <a:latin typeface="Century Gothic" panose="020B0502020202020204" pitchFamily="34" charset="0"/>
              <a:ea typeface="+mn-ea"/>
            </a:endParaRPr>
          </a:p>
        </p:txBody>
      </p:sp>
      <mc:AlternateContent xmlns:mc="http://schemas.openxmlformats.org/markup-compatibility/2006">
        <mc:Choice xmlns:p14="http://schemas.microsoft.com/office/powerpoint/2010/main" Requires="p14">
          <p:contentPart p14:bwMode="auto" r:id="rId2">
            <p14:nvContentPartPr>
              <p14:cNvPr id="3" name="Ink 2"/>
              <p14:cNvContentPartPr/>
              <p14:nvPr/>
            </p14:nvContentPartPr>
            <p14:xfrm>
              <a:off x="1714680" y="3393360"/>
              <a:ext cx="45000" cy="54360"/>
            </p14:xfrm>
          </p:contentPart>
        </mc:Choice>
        <mc:Fallback>
          <p:pic>
            <p:nvPicPr>
              <p:cNvPr id="3" name="Ink 2"/>
              <p:cNvPicPr/>
              <p:nvPr/>
            </p:nvPicPr>
            <p:blipFill>
              <a:blip r:embed="rId3"/>
              <a:stretch>
                <a:fillRect/>
              </a:stretch>
            </p:blipFill>
            <p:spPr>
              <a:xfrm>
                <a:off x="1705320" y="3384000"/>
                <a:ext cx="63720" cy="73080"/>
              </a:xfrm>
              <a:prstGeom prst="rect">
                <a:avLst/>
              </a:prstGeom>
            </p:spPr>
          </p:pic>
        </mc:Fallback>
      </mc:AlternateContent>
    </p:spTree>
    <p:extLst>
      <p:ext uri="{BB962C8B-B14F-4D97-AF65-F5344CB8AC3E}">
        <p14:creationId xmlns:p14="http://schemas.microsoft.com/office/powerpoint/2010/main" val="320486238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73268" y="353590"/>
            <a:ext cx="2813592" cy="923330"/>
          </a:xfrm>
          <a:prstGeom prst="rect">
            <a:avLst/>
          </a:prstGeom>
          <a:noFill/>
        </p:spPr>
        <p:txBody>
          <a:bodyPr wrap="none" lIns="91440" tIns="45720" rIns="91440" bIns="45720">
            <a:spAutoFit/>
          </a:bodyPr>
          <a:lstStyle/>
          <a:p>
            <a:pPr algn="ctr" eaLnBrk="1" fontAlgn="auto" hangingPunct="1">
              <a:spcBef>
                <a:spcPts val="0"/>
              </a:spcBef>
              <a:spcAft>
                <a:spcPts val="0"/>
              </a:spcAft>
            </a:pPr>
            <a:r>
              <a:rPr lang="en-GB" sz="5400" spc="50" dirty="0" smtClean="0">
                <a:ln w="9525" cmpd="sng">
                  <a:solidFill>
                    <a:srgbClr val="5B9BD5"/>
                  </a:solidFill>
                  <a:prstDash val="solid"/>
                </a:ln>
                <a:solidFill>
                  <a:srgbClr val="70AD47">
                    <a:tint val="1000"/>
                  </a:srgbClr>
                </a:solidFill>
                <a:effectLst>
                  <a:glow rad="38100">
                    <a:srgbClr val="5B9BD5">
                      <a:alpha val="40000"/>
                    </a:srgbClr>
                  </a:glow>
                </a:effectLst>
                <a:latin typeface="Century Gothic" panose="020B0502020202020204" pitchFamily="34" charset="0"/>
                <a:ea typeface="+mn-ea"/>
              </a:rPr>
              <a:t>Forestry</a:t>
            </a:r>
            <a:endParaRPr lang="en-GB" sz="5400" spc="50" dirty="0">
              <a:ln w="9525" cmpd="sng">
                <a:solidFill>
                  <a:srgbClr val="5B9BD5"/>
                </a:solidFill>
                <a:prstDash val="solid"/>
              </a:ln>
              <a:solidFill>
                <a:srgbClr val="70AD47">
                  <a:tint val="1000"/>
                </a:srgbClr>
              </a:solidFill>
              <a:effectLst>
                <a:glow rad="38100">
                  <a:srgbClr val="5B9BD5">
                    <a:alpha val="40000"/>
                  </a:srgbClr>
                </a:glow>
              </a:effectLst>
              <a:latin typeface="Calibri"/>
              <a:ea typeface="+mn-ea"/>
            </a:endParaRPr>
          </a:p>
        </p:txBody>
      </p:sp>
      <p:sp>
        <p:nvSpPr>
          <p:cNvPr id="3" name="TextBox 2"/>
          <p:cNvSpPr txBox="1"/>
          <p:nvPr/>
        </p:nvSpPr>
        <p:spPr>
          <a:xfrm>
            <a:off x="257659" y="1596355"/>
            <a:ext cx="8748125" cy="3970318"/>
          </a:xfrm>
          <a:prstGeom prst="rect">
            <a:avLst/>
          </a:prstGeom>
          <a:noFill/>
        </p:spPr>
        <p:txBody>
          <a:bodyPr wrap="square" rtlCol="0">
            <a:spAutoFit/>
          </a:bodyPr>
          <a:lstStyle/>
          <a:p>
            <a:pPr eaLnBrk="1" fontAlgn="auto" hangingPunct="1">
              <a:spcBef>
                <a:spcPts val="0"/>
              </a:spcBef>
              <a:spcAft>
                <a:spcPts val="0"/>
              </a:spcAft>
            </a:pPr>
            <a:r>
              <a:rPr lang="en-GB" sz="2800" b="0" dirty="0" smtClean="0">
                <a:solidFill>
                  <a:prstClr val="black"/>
                </a:solidFill>
                <a:latin typeface="Century Gothic" panose="020B0502020202020204" pitchFamily="34" charset="0"/>
                <a:ea typeface="+mn-ea"/>
              </a:rPr>
              <a:t>Increases interception therefore less surface water</a:t>
            </a:r>
            <a:endParaRPr lang="en-GB" sz="2800" b="0" dirty="0">
              <a:solidFill>
                <a:prstClr val="black"/>
              </a:solidFill>
              <a:latin typeface="Century Gothic" panose="020B0502020202020204" pitchFamily="34" charset="0"/>
              <a:ea typeface="+mn-ea"/>
            </a:endParaRPr>
          </a:p>
          <a:p>
            <a:pPr eaLnBrk="1" fontAlgn="auto" hangingPunct="1">
              <a:spcBef>
                <a:spcPts val="0"/>
              </a:spcBef>
              <a:spcAft>
                <a:spcPts val="0"/>
              </a:spcAft>
            </a:pPr>
            <a:endParaRPr lang="en-GB" sz="2800" b="0" dirty="0" smtClean="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800" b="0" dirty="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800" b="0" dirty="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800" b="0" dirty="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800" b="0" dirty="0" smtClean="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800" b="0" dirty="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800" b="0" dirty="0">
              <a:solidFill>
                <a:prstClr val="black"/>
              </a:solidFill>
              <a:latin typeface="Century Gothic" panose="020B0502020202020204" pitchFamily="34" charset="0"/>
              <a:ea typeface="+mn-ea"/>
            </a:endParaRPr>
          </a:p>
        </p:txBody>
      </p:sp>
      <mc:AlternateContent xmlns:mc="http://schemas.openxmlformats.org/markup-compatibility/2006">
        <mc:Choice xmlns:p14="http://schemas.microsoft.com/office/powerpoint/2010/main" Requires="p14">
          <p:contentPart p14:bwMode="auto" r:id="rId2">
            <p14:nvContentPartPr>
              <p14:cNvPr id="4" name="Ink 3"/>
              <p14:cNvContentPartPr/>
              <p14:nvPr/>
            </p14:nvContentPartPr>
            <p14:xfrm>
              <a:off x="1679040" y="3313080"/>
              <a:ext cx="107640" cy="90000"/>
            </p14:xfrm>
          </p:contentPart>
        </mc:Choice>
        <mc:Fallback>
          <p:pic>
            <p:nvPicPr>
              <p:cNvPr id="4" name="Ink 3"/>
              <p:cNvPicPr/>
              <p:nvPr/>
            </p:nvPicPr>
            <p:blipFill>
              <a:blip r:embed="rId3"/>
              <a:stretch>
                <a:fillRect/>
              </a:stretch>
            </p:blipFill>
            <p:spPr>
              <a:xfrm>
                <a:off x="1669680" y="3303720"/>
                <a:ext cx="126360" cy="108720"/>
              </a:xfrm>
              <a:prstGeom prst="rect">
                <a:avLst/>
              </a:prstGeom>
            </p:spPr>
          </p:pic>
        </mc:Fallback>
      </mc:AlternateContent>
    </p:spTree>
    <p:extLst>
      <p:ext uri="{BB962C8B-B14F-4D97-AF65-F5344CB8AC3E}">
        <p14:creationId xmlns:p14="http://schemas.microsoft.com/office/powerpoint/2010/main" val="3542558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70778" y="353590"/>
            <a:ext cx="4618572" cy="923330"/>
          </a:xfrm>
          <a:prstGeom prst="rect">
            <a:avLst/>
          </a:prstGeom>
          <a:noFill/>
        </p:spPr>
        <p:txBody>
          <a:bodyPr wrap="none" lIns="91440" tIns="45720" rIns="91440" bIns="45720">
            <a:spAutoFit/>
          </a:bodyPr>
          <a:lstStyle/>
          <a:p>
            <a:pPr algn="ctr" eaLnBrk="1" fontAlgn="auto" hangingPunct="1">
              <a:spcBef>
                <a:spcPts val="0"/>
              </a:spcBef>
              <a:spcAft>
                <a:spcPts val="0"/>
              </a:spcAft>
            </a:pPr>
            <a:r>
              <a:rPr lang="en-GB" sz="5400" spc="50" dirty="0" smtClean="0">
                <a:ln w="9525" cmpd="sng">
                  <a:solidFill>
                    <a:srgbClr val="5B9BD5"/>
                  </a:solidFill>
                  <a:prstDash val="solid"/>
                </a:ln>
                <a:solidFill>
                  <a:srgbClr val="70AD47">
                    <a:tint val="1000"/>
                  </a:srgbClr>
                </a:solidFill>
                <a:effectLst>
                  <a:glow rad="38100">
                    <a:srgbClr val="5B9BD5">
                      <a:alpha val="40000"/>
                    </a:srgbClr>
                  </a:glow>
                </a:effectLst>
                <a:latin typeface="Century Gothic" panose="020B0502020202020204" pitchFamily="34" charset="0"/>
                <a:ea typeface="+mn-ea"/>
              </a:rPr>
              <a:t>Urbanisation </a:t>
            </a:r>
            <a:endParaRPr lang="en-GB" sz="5400" spc="50" dirty="0">
              <a:ln w="9525" cmpd="sng">
                <a:solidFill>
                  <a:srgbClr val="5B9BD5"/>
                </a:solidFill>
                <a:prstDash val="solid"/>
              </a:ln>
              <a:solidFill>
                <a:srgbClr val="70AD47">
                  <a:tint val="1000"/>
                </a:srgbClr>
              </a:solidFill>
              <a:effectLst>
                <a:glow rad="38100">
                  <a:srgbClr val="5B9BD5">
                    <a:alpha val="40000"/>
                  </a:srgbClr>
                </a:glow>
              </a:effectLst>
              <a:latin typeface="Calibri"/>
              <a:ea typeface="+mn-ea"/>
            </a:endParaRPr>
          </a:p>
        </p:txBody>
      </p:sp>
      <p:sp>
        <p:nvSpPr>
          <p:cNvPr id="3" name="TextBox 2"/>
          <p:cNvSpPr txBox="1"/>
          <p:nvPr/>
        </p:nvSpPr>
        <p:spPr>
          <a:xfrm>
            <a:off x="257659" y="1596358"/>
            <a:ext cx="8748125" cy="7417415"/>
          </a:xfrm>
          <a:prstGeom prst="rect">
            <a:avLst/>
          </a:prstGeom>
          <a:noFill/>
        </p:spPr>
        <p:txBody>
          <a:bodyPr wrap="square" rtlCol="0">
            <a:spAutoFit/>
          </a:bodyPr>
          <a:lstStyle/>
          <a:p>
            <a:pPr eaLnBrk="1" fontAlgn="auto" hangingPunct="1">
              <a:spcBef>
                <a:spcPts val="0"/>
              </a:spcBef>
              <a:spcAft>
                <a:spcPts val="0"/>
              </a:spcAft>
            </a:pPr>
            <a:r>
              <a:rPr lang="en-GB" sz="2800" b="0" dirty="0" smtClean="0">
                <a:solidFill>
                  <a:prstClr val="black"/>
                </a:solidFill>
                <a:latin typeface="Century Gothic" panose="020B0502020202020204" pitchFamily="34" charset="0"/>
                <a:ea typeface="+mn-ea"/>
              </a:rPr>
              <a:t>The removal of natural vegetation to be replaced with impermeable surfaces such as concrete and drains can speed up overland flow and can lead to higher river levels – less infiltration and more surface runoff.</a:t>
            </a:r>
          </a:p>
          <a:p>
            <a:pPr eaLnBrk="1" fontAlgn="auto" hangingPunct="1">
              <a:spcBef>
                <a:spcPts val="0"/>
              </a:spcBef>
              <a:spcAft>
                <a:spcPts val="0"/>
              </a:spcAft>
            </a:pPr>
            <a:endParaRPr lang="en-GB" sz="2800" b="0" dirty="0">
              <a:solidFill>
                <a:prstClr val="black"/>
              </a:solidFill>
              <a:latin typeface="Century Gothic" panose="020B0502020202020204" pitchFamily="34" charset="0"/>
              <a:ea typeface="+mn-ea"/>
            </a:endParaRPr>
          </a:p>
          <a:p>
            <a:pPr eaLnBrk="1" fontAlgn="auto" hangingPunct="1">
              <a:spcBef>
                <a:spcPts val="0"/>
              </a:spcBef>
              <a:spcAft>
                <a:spcPts val="0"/>
              </a:spcAft>
            </a:pPr>
            <a:r>
              <a:rPr lang="en-GB" sz="2800" b="0" dirty="0" smtClean="0">
                <a:solidFill>
                  <a:prstClr val="black"/>
                </a:solidFill>
                <a:latin typeface="Century Gothic" panose="020B0502020202020204" pitchFamily="34" charset="0"/>
                <a:ea typeface="+mn-ea"/>
              </a:rPr>
              <a:t>It can also decrease the amount of water returning to ground water storage, possibly reducing the water table – again due to less infiltration.</a:t>
            </a:r>
            <a:endParaRPr lang="en-GB" sz="2800" b="0" dirty="0">
              <a:solidFill>
                <a:prstClr val="black"/>
              </a:solidFill>
              <a:latin typeface="Century Gothic" panose="020B0502020202020204" pitchFamily="34" charset="0"/>
              <a:ea typeface="+mn-ea"/>
            </a:endParaRPr>
          </a:p>
          <a:p>
            <a:pPr eaLnBrk="1" fontAlgn="auto" hangingPunct="1">
              <a:spcBef>
                <a:spcPts val="0"/>
              </a:spcBef>
              <a:spcAft>
                <a:spcPts val="0"/>
              </a:spcAft>
            </a:pPr>
            <a:endParaRPr lang="en-GB" sz="2800" b="0" dirty="0" smtClean="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800" b="0" dirty="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800" b="0" dirty="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800" b="0" dirty="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800" b="0" dirty="0" smtClean="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800" b="0" dirty="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800" b="0" dirty="0">
              <a:solidFill>
                <a:prstClr val="black"/>
              </a:solidFill>
              <a:latin typeface="Century Gothic" panose="020B0502020202020204" pitchFamily="34" charset="0"/>
              <a:ea typeface="+mn-ea"/>
            </a:endParaRPr>
          </a:p>
        </p:txBody>
      </p:sp>
      <mc:AlternateContent xmlns:mc="http://schemas.openxmlformats.org/markup-compatibility/2006">
        <mc:Choice xmlns:p14="http://schemas.microsoft.com/office/powerpoint/2010/main" Requires="p14">
          <p:contentPart p14:bwMode="auto" r:id="rId2">
            <p14:nvContentPartPr>
              <p14:cNvPr id="4" name="Ink 3"/>
              <p14:cNvContentPartPr/>
              <p14:nvPr/>
            </p14:nvContentPartPr>
            <p14:xfrm>
              <a:off x="1768320" y="3304080"/>
              <a:ext cx="98640" cy="54000"/>
            </p14:xfrm>
          </p:contentPart>
        </mc:Choice>
        <mc:Fallback>
          <p:pic>
            <p:nvPicPr>
              <p:cNvPr id="4" name="Ink 3"/>
              <p:cNvPicPr/>
              <p:nvPr/>
            </p:nvPicPr>
            <p:blipFill>
              <a:blip r:embed="rId3"/>
              <a:stretch>
                <a:fillRect/>
              </a:stretch>
            </p:blipFill>
            <p:spPr>
              <a:xfrm>
                <a:off x="1758960" y="3294720"/>
                <a:ext cx="117360" cy="72720"/>
              </a:xfrm>
              <a:prstGeom prst="rect">
                <a:avLst/>
              </a:prstGeom>
            </p:spPr>
          </p:pic>
        </mc:Fallback>
      </mc:AlternateContent>
    </p:spTree>
    <p:extLst>
      <p:ext uri="{BB962C8B-B14F-4D97-AF65-F5344CB8AC3E}">
        <p14:creationId xmlns:p14="http://schemas.microsoft.com/office/powerpoint/2010/main" val="3854776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6205" y="353590"/>
            <a:ext cx="2667718" cy="923330"/>
          </a:xfrm>
          <a:prstGeom prst="rect">
            <a:avLst/>
          </a:prstGeom>
          <a:noFill/>
        </p:spPr>
        <p:txBody>
          <a:bodyPr wrap="none" lIns="91440" tIns="45720" rIns="91440" bIns="45720">
            <a:spAutoFit/>
          </a:bodyPr>
          <a:lstStyle/>
          <a:p>
            <a:pPr algn="ctr" eaLnBrk="1" fontAlgn="auto" hangingPunct="1">
              <a:spcBef>
                <a:spcPts val="0"/>
              </a:spcBef>
              <a:spcAft>
                <a:spcPts val="0"/>
              </a:spcAft>
            </a:pPr>
            <a:r>
              <a:rPr lang="en-GB" sz="5400" spc="50" dirty="0" smtClean="0">
                <a:ln w="9525" cmpd="sng">
                  <a:solidFill>
                    <a:srgbClr val="5B9BD5"/>
                  </a:solidFill>
                  <a:prstDash val="solid"/>
                </a:ln>
                <a:solidFill>
                  <a:srgbClr val="70AD47">
                    <a:tint val="1000"/>
                  </a:srgbClr>
                </a:solidFill>
                <a:effectLst>
                  <a:glow rad="38100">
                    <a:srgbClr val="5B9BD5">
                      <a:alpha val="40000"/>
                    </a:srgbClr>
                  </a:glow>
                </a:effectLst>
                <a:latin typeface="Century Gothic" panose="020B0502020202020204" pitchFamily="34" charset="0"/>
                <a:ea typeface="+mn-ea"/>
              </a:rPr>
              <a:t>Mining </a:t>
            </a:r>
            <a:endParaRPr lang="en-GB" sz="5400" spc="50" dirty="0">
              <a:ln w="9525" cmpd="sng">
                <a:solidFill>
                  <a:srgbClr val="5B9BD5"/>
                </a:solidFill>
                <a:prstDash val="solid"/>
              </a:ln>
              <a:solidFill>
                <a:srgbClr val="70AD47">
                  <a:tint val="1000"/>
                </a:srgbClr>
              </a:solidFill>
              <a:effectLst>
                <a:glow rad="38100">
                  <a:srgbClr val="5B9BD5">
                    <a:alpha val="40000"/>
                  </a:srgbClr>
                </a:glow>
              </a:effectLst>
              <a:latin typeface="Calibri"/>
              <a:ea typeface="+mn-ea"/>
            </a:endParaRPr>
          </a:p>
        </p:txBody>
      </p:sp>
      <p:sp>
        <p:nvSpPr>
          <p:cNvPr id="3" name="TextBox 2"/>
          <p:cNvSpPr txBox="1"/>
          <p:nvPr/>
        </p:nvSpPr>
        <p:spPr>
          <a:xfrm>
            <a:off x="257659" y="1596355"/>
            <a:ext cx="8748125" cy="3970318"/>
          </a:xfrm>
          <a:prstGeom prst="rect">
            <a:avLst/>
          </a:prstGeom>
          <a:noFill/>
        </p:spPr>
        <p:txBody>
          <a:bodyPr wrap="square" rtlCol="0">
            <a:spAutoFit/>
          </a:bodyPr>
          <a:lstStyle/>
          <a:p>
            <a:pPr eaLnBrk="1" fontAlgn="auto" hangingPunct="1">
              <a:spcBef>
                <a:spcPts val="0"/>
              </a:spcBef>
              <a:spcAft>
                <a:spcPts val="0"/>
              </a:spcAft>
            </a:pPr>
            <a:r>
              <a:rPr lang="en-GB" sz="2800" b="0" dirty="0" smtClean="0">
                <a:solidFill>
                  <a:prstClr val="black"/>
                </a:solidFill>
                <a:latin typeface="Century Gothic" panose="020B0502020202020204" pitchFamily="34" charset="0"/>
                <a:ea typeface="+mn-ea"/>
              </a:rPr>
              <a:t>This might lead to a reduction in vegetation cover leading to increased runoff. Lakes, rivers and reservoirs may become silted up, leading to reduced storage capacity in these areas.</a:t>
            </a:r>
            <a:endParaRPr lang="en-GB" sz="2800" b="0" dirty="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800" b="0" dirty="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800" b="0" dirty="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800" b="0" dirty="0" smtClean="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800" b="0" dirty="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800" b="0" dirty="0">
              <a:solidFill>
                <a:prstClr val="black"/>
              </a:solidFill>
              <a:latin typeface="Century Gothic" panose="020B0502020202020204" pitchFamily="34" charset="0"/>
              <a:ea typeface="+mn-ea"/>
            </a:endParaRPr>
          </a:p>
        </p:txBody>
      </p:sp>
      <mc:AlternateContent xmlns:mc="http://schemas.openxmlformats.org/markup-compatibility/2006">
        <mc:Choice xmlns:p14="http://schemas.microsoft.com/office/powerpoint/2010/main" Requires="p14">
          <p:contentPart p14:bwMode="auto" r:id="rId2">
            <p14:nvContentPartPr>
              <p14:cNvPr id="4" name="Ink 3"/>
              <p14:cNvContentPartPr/>
              <p14:nvPr/>
            </p14:nvContentPartPr>
            <p14:xfrm>
              <a:off x="1902240" y="3241800"/>
              <a:ext cx="63000" cy="80640"/>
            </p14:xfrm>
          </p:contentPart>
        </mc:Choice>
        <mc:Fallback>
          <p:pic>
            <p:nvPicPr>
              <p:cNvPr id="4" name="Ink 3"/>
              <p:cNvPicPr/>
              <p:nvPr/>
            </p:nvPicPr>
            <p:blipFill>
              <a:blip r:embed="rId3"/>
              <a:stretch>
                <a:fillRect/>
              </a:stretch>
            </p:blipFill>
            <p:spPr>
              <a:xfrm>
                <a:off x="1892880" y="3232440"/>
                <a:ext cx="81720" cy="99360"/>
              </a:xfrm>
              <a:prstGeom prst="rect">
                <a:avLst/>
              </a:prstGeom>
            </p:spPr>
          </p:pic>
        </mc:Fallback>
      </mc:AlternateContent>
    </p:spTree>
    <p:extLst>
      <p:ext uri="{BB962C8B-B14F-4D97-AF65-F5344CB8AC3E}">
        <p14:creationId xmlns:p14="http://schemas.microsoft.com/office/powerpoint/2010/main" val="198884895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28113" y="353590"/>
            <a:ext cx="4903908" cy="923330"/>
          </a:xfrm>
          <a:prstGeom prst="rect">
            <a:avLst/>
          </a:prstGeom>
          <a:noFill/>
        </p:spPr>
        <p:txBody>
          <a:bodyPr wrap="none" lIns="91440" tIns="45720" rIns="91440" bIns="45720">
            <a:spAutoFit/>
          </a:bodyPr>
          <a:lstStyle/>
          <a:p>
            <a:pPr algn="ctr" eaLnBrk="1" fontAlgn="auto" hangingPunct="1">
              <a:spcBef>
                <a:spcPts val="0"/>
              </a:spcBef>
              <a:spcAft>
                <a:spcPts val="0"/>
              </a:spcAft>
            </a:pPr>
            <a:r>
              <a:rPr lang="en-GB" sz="5400" spc="50" dirty="0" smtClean="0">
                <a:ln w="9525" cmpd="sng">
                  <a:solidFill>
                    <a:srgbClr val="5B9BD5"/>
                  </a:solidFill>
                  <a:prstDash val="solid"/>
                </a:ln>
                <a:solidFill>
                  <a:srgbClr val="70AD47">
                    <a:tint val="1000"/>
                  </a:srgbClr>
                </a:solidFill>
                <a:effectLst>
                  <a:glow rad="38100">
                    <a:srgbClr val="5B9BD5">
                      <a:alpha val="40000"/>
                    </a:srgbClr>
                  </a:glow>
                </a:effectLst>
                <a:latin typeface="Century Gothic" panose="020B0502020202020204" pitchFamily="34" charset="0"/>
                <a:ea typeface="+mn-ea"/>
              </a:rPr>
              <a:t>Deforestation </a:t>
            </a:r>
            <a:endParaRPr lang="en-GB" sz="5400" spc="50" dirty="0">
              <a:ln w="9525" cmpd="sng">
                <a:solidFill>
                  <a:srgbClr val="5B9BD5"/>
                </a:solidFill>
                <a:prstDash val="solid"/>
              </a:ln>
              <a:solidFill>
                <a:srgbClr val="70AD47">
                  <a:tint val="1000"/>
                </a:srgbClr>
              </a:solidFill>
              <a:effectLst>
                <a:glow rad="38100">
                  <a:srgbClr val="5B9BD5">
                    <a:alpha val="40000"/>
                  </a:srgbClr>
                </a:glow>
              </a:effectLst>
              <a:latin typeface="Calibri"/>
              <a:ea typeface="+mn-ea"/>
            </a:endParaRPr>
          </a:p>
        </p:txBody>
      </p:sp>
      <p:sp>
        <p:nvSpPr>
          <p:cNvPr id="3" name="TextBox 2"/>
          <p:cNvSpPr txBox="1"/>
          <p:nvPr/>
        </p:nvSpPr>
        <p:spPr>
          <a:xfrm>
            <a:off x="257659" y="1596356"/>
            <a:ext cx="8748125" cy="4832092"/>
          </a:xfrm>
          <a:prstGeom prst="rect">
            <a:avLst/>
          </a:prstGeom>
          <a:noFill/>
        </p:spPr>
        <p:txBody>
          <a:bodyPr wrap="square" rtlCol="0">
            <a:spAutoFit/>
          </a:bodyPr>
          <a:lstStyle/>
          <a:p>
            <a:pPr eaLnBrk="1" fontAlgn="auto" hangingPunct="1">
              <a:spcBef>
                <a:spcPts val="0"/>
              </a:spcBef>
              <a:spcAft>
                <a:spcPts val="0"/>
              </a:spcAft>
            </a:pPr>
            <a:r>
              <a:rPr lang="en-GB" sz="2800" b="0" dirty="0" smtClean="0">
                <a:solidFill>
                  <a:prstClr val="black"/>
                </a:solidFill>
                <a:latin typeface="Century Gothic" panose="020B0502020202020204" pitchFamily="34" charset="0"/>
                <a:ea typeface="+mn-ea"/>
              </a:rPr>
              <a:t>The cutting down of trees increases runoff, decreases evaporation and leads to extreme river flows as water in not intercepted and stored by trees. </a:t>
            </a:r>
            <a:endParaRPr lang="en-GB" sz="2800" b="0" dirty="0">
              <a:solidFill>
                <a:prstClr val="black"/>
              </a:solidFill>
              <a:latin typeface="Century Gothic" panose="020B0502020202020204" pitchFamily="34" charset="0"/>
              <a:ea typeface="+mn-ea"/>
            </a:endParaRPr>
          </a:p>
          <a:p>
            <a:pPr eaLnBrk="1" fontAlgn="auto" hangingPunct="1">
              <a:spcBef>
                <a:spcPts val="0"/>
              </a:spcBef>
              <a:spcAft>
                <a:spcPts val="0"/>
              </a:spcAft>
            </a:pPr>
            <a:endParaRPr lang="en-GB" sz="2800" b="0" dirty="0" smtClean="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800" b="0" dirty="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800" b="0" dirty="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800" b="0" dirty="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800" b="0" dirty="0" smtClean="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800" b="0" dirty="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800" b="0" dirty="0">
              <a:solidFill>
                <a:prstClr val="black"/>
              </a:solidFill>
              <a:latin typeface="Century Gothic" panose="020B0502020202020204" pitchFamily="34" charset="0"/>
              <a:ea typeface="+mn-ea"/>
            </a:endParaRPr>
          </a:p>
        </p:txBody>
      </p:sp>
      <mc:AlternateContent xmlns:mc="http://schemas.openxmlformats.org/markup-compatibility/2006">
        <mc:Choice xmlns:p14="http://schemas.microsoft.com/office/powerpoint/2010/main" Requires="p14">
          <p:contentPart p14:bwMode="auto" r:id="rId2">
            <p14:nvContentPartPr>
              <p14:cNvPr id="4" name="Ink 3"/>
              <p14:cNvContentPartPr/>
              <p14:nvPr/>
            </p14:nvContentPartPr>
            <p14:xfrm>
              <a:off x="1964880" y="3107520"/>
              <a:ext cx="54000" cy="90000"/>
            </p14:xfrm>
          </p:contentPart>
        </mc:Choice>
        <mc:Fallback>
          <p:pic>
            <p:nvPicPr>
              <p:cNvPr id="4" name="Ink 3"/>
              <p:cNvPicPr/>
              <p:nvPr/>
            </p:nvPicPr>
            <p:blipFill>
              <a:blip r:embed="rId3"/>
              <a:stretch>
                <a:fillRect/>
              </a:stretch>
            </p:blipFill>
            <p:spPr>
              <a:xfrm>
                <a:off x="1955160" y="3098160"/>
                <a:ext cx="73080" cy="108720"/>
              </a:xfrm>
              <a:prstGeom prst="rect">
                <a:avLst/>
              </a:prstGeom>
            </p:spPr>
          </p:pic>
        </mc:Fallback>
      </mc:AlternateContent>
    </p:spTree>
    <p:extLst>
      <p:ext uri="{BB962C8B-B14F-4D97-AF65-F5344CB8AC3E}">
        <p14:creationId xmlns:p14="http://schemas.microsoft.com/office/powerpoint/2010/main" val="3341161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4395" y="353590"/>
            <a:ext cx="8451353" cy="923330"/>
          </a:xfrm>
          <a:prstGeom prst="rect">
            <a:avLst/>
          </a:prstGeom>
          <a:noFill/>
        </p:spPr>
        <p:txBody>
          <a:bodyPr wrap="none" lIns="91440" tIns="45720" rIns="91440" bIns="45720">
            <a:spAutoFit/>
          </a:bodyPr>
          <a:lstStyle/>
          <a:p>
            <a:pPr algn="ctr" eaLnBrk="1" fontAlgn="auto" hangingPunct="1">
              <a:spcBef>
                <a:spcPts val="0"/>
              </a:spcBef>
              <a:spcAft>
                <a:spcPts val="0"/>
              </a:spcAft>
            </a:pPr>
            <a:r>
              <a:rPr lang="en-GB" sz="5400" spc="50" dirty="0" smtClean="0">
                <a:ln w="9525" cmpd="sng">
                  <a:solidFill>
                    <a:srgbClr val="5B9BD5"/>
                  </a:solidFill>
                  <a:prstDash val="solid"/>
                </a:ln>
                <a:solidFill>
                  <a:srgbClr val="70AD47">
                    <a:tint val="1000"/>
                  </a:srgbClr>
                </a:solidFill>
                <a:effectLst>
                  <a:glow rad="38100">
                    <a:srgbClr val="5B9BD5">
                      <a:alpha val="40000"/>
                    </a:srgbClr>
                  </a:glow>
                </a:effectLst>
                <a:latin typeface="Century Gothic" panose="020B0502020202020204" pitchFamily="34" charset="0"/>
                <a:ea typeface="+mn-ea"/>
              </a:rPr>
              <a:t>Reservoirs/dam building</a:t>
            </a:r>
            <a:endParaRPr lang="en-GB" sz="5400" spc="50" dirty="0">
              <a:ln w="9525" cmpd="sng">
                <a:solidFill>
                  <a:srgbClr val="5B9BD5"/>
                </a:solidFill>
                <a:prstDash val="solid"/>
              </a:ln>
              <a:solidFill>
                <a:srgbClr val="70AD47">
                  <a:tint val="1000"/>
                </a:srgbClr>
              </a:solidFill>
              <a:effectLst>
                <a:glow rad="38100">
                  <a:srgbClr val="5B9BD5">
                    <a:alpha val="40000"/>
                  </a:srgbClr>
                </a:glow>
              </a:effectLst>
              <a:latin typeface="Calibri"/>
              <a:ea typeface="+mn-ea"/>
            </a:endParaRPr>
          </a:p>
        </p:txBody>
      </p:sp>
      <p:sp>
        <p:nvSpPr>
          <p:cNvPr id="3" name="TextBox 2"/>
          <p:cNvSpPr txBox="1"/>
          <p:nvPr/>
        </p:nvSpPr>
        <p:spPr>
          <a:xfrm>
            <a:off x="257659" y="1596357"/>
            <a:ext cx="8748125" cy="6124754"/>
          </a:xfrm>
          <a:prstGeom prst="rect">
            <a:avLst/>
          </a:prstGeom>
          <a:noFill/>
        </p:spPr>
        <p:txBody>
          <a:bodyPr wrap="square" rtlCol="0">
            <a:spAutoFit/>
          </a:bodyPr>
          <a:lstStyle/>
          <a:p>
            <a:pPr eaLnBrk="1" fontAlgn="auto" hangingPunct="1">
              <a:spcBef>
                <a:spcPts val="0"/>
              </a:spcBef>
              <a:spcAft>
                <a:spcPts val="0"/>
              </a:spcAft>
            </a:pPr>
            <a:r>
              <a:rPr lang="en-GB" sz="2800" b="0" dirty="0" smtClean="0">
                <a:solidFill>
                  <a:prstClr val="black"/>
                </a:solidFill>
                <a:latin typeface="Century Gothic" panose="020B0502020202020204" pitchFamily="34" charset="0"/>
                <a:ea typeface="+mn-ea"/>
              </a:rPr>
              <a:t>Interring with the natural path of water can change the cycle quite dramatically. Building dams and reservoirs means less water is going underground and therefore stored underground. More surface water means increased evaporation and cloud forming, which may ultimately affect rainfall patterns.</a:t>
            </a:r>
            <a:endParaRPr lang="en-GB" sz="2800" b="0" dirty="0">
              <a:solidFill>
                <a:prstClr val="black"/>
              </a:solidFill>
              <a:latin typeface="Century Gothic" panose="020B0502020202020204" pitchFamily="34" charset="0"/>
              <a:ea typeface="+mn-ea"/>
            </a:endParaRPr>
          </a:p>
          <a:p>
            <a:pPr eaLnBrk="1" fontAlgn="auto" hangingPunct="1">
              <a:spcBef>
                <a:spcPts val="0"/>
              </a:spcBef>
              <a:spcAft>
                <a:spcPts val="0"/>
              </a:spcAft>
            </a:pPr>
            <a:endParaRPr lang="en-GB" sz="2800" b="0" dirty="0" smtClean="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800" b="0" dirty="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800" b="0" dirty="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800" b="0" dirty="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800" b="0" dirty="0" smtClean="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800" b="0" dirty="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800" b="0" dirty="0">
              <a:solidFill>
                <a:prstClr val="black"/>
              </a:solidFill>
              <a:latin typeface="Century Gothic" panose="020B0502020202020204" pitchFamily="34" charset="0"/>
              <a:ea typeface="+mn-ea"/>
            </a:endParaRPr>
          </a:p>
        </p:txBody>
      </p:sp>
      <mc:AlternateContent xmlns:mc="http://schemas.openxmlformats.org/markup-compatibility/2006">
        <mc:Choice xmlns:p14="http://schemas.microsoft.com/office/powerpoint/2010/main" Requires="p14">
          <p:contentPart p14:bwMode="auto" r:id="rId2">
            <p14:nvContentPartPr>
              <p14:cNvPr id="4" name="Ink 3"/>
              <p14:cNvContentPartPr/>
              <p14:nvPr/>
            </p14:nvContentPartPr>
            <p14:xfrm>
              <a:off x="2027520" y="3027600"/>
              <a:ext cx="53640" cy="98280"/>
            </p14:xfrm>
          </p:contentPart>
        </mc:Choice>
        <mc:Fallback>
          <p:pic>
            <p:nvPicPr>
              <p:cNvPr id="4" name="Ink 3"/>
              <p:cNvPicPr/>
              <p:nvPr/>
            </p:nvPicPr>
            <p:blipFill>
              <a:blip r:embed="rId3"/>
              <a:stretch>
                <a:fillRect/>
              </a:stretch>
            </p:blipFill>
            <p:spPr>
              <a:xfrm>
                <a:off x="2018160" y="3017880"/>
                <a:ext cx="72360" cy="117360"/>
              </a:xfrm>
              <a:prstGeom prst="rect">
                <a:avLst/>
              </a:prstGeom>
            </p:spPr>
          </p:pic>
        </mc:Fallback>
      </mc:AlternateContent>
    </p:spTree>
    <p:extLst>
      <p:ext uri="{BB962C8B-B14F-4D97-AF65-F5344CB8AC3E}">
        <p14:creationId xmlns:p14="http://schemas.microsoft.com/office/powerpoint/2010/main" val="1711963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79928" y="353590"/>
            <a:ext cx="3400291" cy="923330"/>
          </a:xfrm>
          <a:prstGeom prst="rect">
            <a:avLst/>
          </a:prstGeom>
          <a:noFill/>
        </p:spPr>
        <p:txBody>
          <a:bodyPr wrap="none" lIns="91440" tIns="45720" rIns="91440" bIns="45720">
            <a:spAutoFit/>
          </a:bodyPr>
          <a:lstStyle/>
          <a:p>
            <a:pPr algn="ctr" eaLnBrk="1" fontAlgn="auto" hangingPunct="1">
              <a:spcBef>
                <a:spcPts val="0"/>
              </a:spcBef>
              <a:spcAft>
                <a:spcPts val="0"/>
              </a:spcAft>
            </a:pPr>
            <a:r>
              <a:rPr lang="en-GB" sz="5400" spc="50" dirty="0" smtClean="0">
                <a:ln w="9525" cmpd="sng">
                  <a:solidFill>
                    <a:srgbClr val="5B9BD5"/>
                  </a:solidFill>
                  <a:prstDash val="solid"/>
                </a:ln>
                <a:solidFill>
                  <a:srgbClr val="70AD47">
                    <a:tint val="1000"/>
                  </a:srgbClr>
                </a:solidFill>
                <a:effectLst>
                  <a:glow rad="38100">
                    <a:srgbClr val="5B9BD5">
                      <a:alpha val="40000"/>
                    </a:srgbClr>
                  </a:glow>
                </a:effectLst>
                <a:latin typeface="Century Gothic" panose="020B0502020202020204" pitchFamily="34" charset="0"/>
                <a:ea typeface="+mn-ea"/>
              </a:rPr>
              <a:t>Irrigation </a:t>
            </a:r>
            <a:endParaRPr lang="en-GB" sz="5400" spc="50" dirty="0">
              <a:ln w="9525" cmpd="sng">
                <a:solidFill>
                  <a:srgbClr val="5B9BD5"/>
                </a:solidFill>
                <a:prstDash val="solid"/>
              </a:ln>
              <a:solidFill>
                <a:srgbClr val="70AD47">
                  <a:tint val="1000"/>
                </a:srgbClr>
              </a:solidFill>
              <a:effectLst>
                <a:glow rad="38100">
                  <a:srgbClr val="5B9BD5">
                    <a:alpha val="40000"/>
                  </a:srgbClr>
                </a:glow>
              </a:effectLst>
              <a:latin typeface="Calibri"/>
              <a:ea typeface="+mn-ea"/>
            </a:endParaRPr>
          </a:p>
        </p:txBody>
      </p:sp>
      <p:sp>
        <p:nvSpPr>
          <p:cNvPr id="3" name="TextBox 2"/>
          <p:cNvSpPr txBox="1"/>
          <p:nvPr/>
        </p:nvSpPr>
        <p:spPr>
          <a:xfrm>
            <a:off x="257659" y="1596356"/>
            <a:ext cx="8748125" cy="5262979"/>
          </a:xfrm>
          <a:prstGeom prst="rect">
            <a:avLst/>
          </a:prstGeom>
          <a:noFill/>
        </p:spPr>
        <p:txBody>
          <a:bodyPr wrap="square" rtlCol="0">
            <a:spAutoFit/>
          </a:bodyPr>
          <a:lstStyle/>
          <a:p>
            <a:pPr eaLnBrk="1" fontAlgn="auto" hangingPunct="1">
              <a:spcBef>
                <a:spcPts val="0"/>
              </a:spcBef>
              <a:spcAft>
                <a:spcPts val="0"/>
              </a:spcAft>
            </a:pPr>
            <a:r>
              <a:rPr lang="en-GB" sz="2800" b="0" dirty="0" smtClean="0">
                <a:solidFill>
                  <a:prstClr val="black"/>
                </a:solidFill>
                <a:latin typeface="Century Gothic" panose="020B0502020202020204" pitchFamily="34" charset="0"/>
                <a:ea typeface="+mn-ea"/>
              </a:rPr>
              <a:t>Taking water from a river or underground store can reduce the rive flow, lower water tables and increase evaporation by placing water in surface stores or by crops removing water from the cycle as they grow.</a:t>
            </a:r>
            <a:endParaRPr lang="en-GB" sz="2800" b="0" dirty="0">
              <a:solidFill>
                <a:prstClr val="black"/>
              </a:solidFill>
              <a:latin typeface="Century Gothic" panose="020B0502020202020204" pitchFamily="34" charset="0"/>
              <a:ea typeface="+mn-ea"/>
            </a:endParaRPr>
          </a:p>
          <a:p>
            <a:pPr eaLnBrk="1" fontAlgn="auto" hangingPunct="1">
              <a:spcBef>
                <a:spcPts val="0"/>
              </a:spcBef>
              <a:spcAft>
                <a:spcPts val="0"/>
              </a:spcAft>
            </a:pPr>
            <a:endParaRPr lang="en-GB" sz="2800" b="0" dirty="0" smtClean="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800" b="0" dirty="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800" b="0" dirty="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800" b="0" dirty="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800" b="0" dirty="0" smtClean="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800" b="0" dirty="0">
              <a:solidFill>
                <a:prstClr val="black"/>
              </a:solidFill>
              <a:latin typeface="Century Gothic" panose="020B0502020202020204" pitchFamily="34" charset="0"/>
              <a:ea typeface="+mn-ea"/>
            </a:endParaRPr>
          </a:p>
          <a:p>
            <a:pPr algn="ctr" eaLnBrk="1" fontAlgn="auto" hangingPunct="1">
              <a:spcBef>
                <a:spcPts val="0"/>
              </a:spcBef>
              <a:spcAft>
                <a:spcPts val="0"/>
              </a:spcAft>
            </a:pPr>
            <a:endParaRPr lang="en-GB" sz="2800" b="0" dirty="0">
              <a:solidFill>
                <a:prstClr val="black"/>
              </a:solidFill>
              <a:latin typeface="Century Gothic" panose="020B0502020202020204" pitchFamily="34" charset="0"/>
              <a:ea typeface="+mn-ea"/>
            </a:endParaRPr>
          </a:p>
        </p:txBody>
      </p:sp>
      <mc:AlternateContent xmlns:mc="http://schemas.openxmlformats.org/markup-compatibility/2006">
        <mc:Choice xmlns:p14="http://schemas.microsoft.com/office/powerpoint/2010/main" Requires="p14">
          <p:contentPart p14:bwMode="auto" r:id="rId2">
            <p14:nvContentPartPr>
              <p14:cNvPr id="4" name="Ink 3"/>
              <p14:cNvContentPartPr/>
              <p14:nvPr/>
            </p14:nvContentPartPr>
            <p14:xfrm>
              <a:off x="2045160" y="3018600"/>
              <a:ext cx="9000" cy="9360"/>
            </p14:xfrm>
          </p:contentPart>
        </mc:Choice>
        <mc:Fallback>
          <p:pic>
            <p:nvPicPr>
              <p:cNvPr id="4" name="Ink 3"/>
              <p:cNvPicPr/>
              <p:nvPr/>
            </p:nvPicPr>
            <p:blipFill>
              <a:blip r:embed="rId3"/>
              <a:stretch>
                <a:fillRect/>
              </a:stretch>
            </p:blipFill>
            <p:spPr>
              <a:xfrm>
                <a:off x="2035800" y="3009240"/>
                <a:ext cx="27720" cy="28080"/>
              </a:xfrm>
              <a:prstGeom prst="rect">
                <a:avLst/>
              </a:prstGeom>
            </p:spPr>
          </p:pic>
        </mc:Fallback>
      </mc:AlternateContent>
    </p:spTree>
    <p:extLst>
      <p:ext uri="{BB962C8B-B14F-4D97-AF65-F5344CB8AC3E}">
        <p14:creationId xmlns:p14="http://schemas.microsoft.com/office/powerpoint/2010/main" val="1300705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7937" y="1628800"/>
            <a:ext cx="8748125" cy="3046988"/>
          </a:xfrm>
          <a:prstGeom prst="rect">
            <a:avLst/>
          </a:prstGeom>
          <a:solidFill>
            <a:schemeClr val="bg1"/>
          </a:solidFill>
          <a:ln>
            <a:solidFill>
              <a:schemeClr val="tx1"/>
            </a:solidFill>
          </a:ln>
        </p:spPr>
        <p:txBody>
          <a:bodyPr wrap="square" rtlCol="0">
            <a:spAutoFit/>
          </a:bodyPr>
          <a:lstStyle/>
          <a:p>
            <a:pPr marL="457200" indent="-457200"/>
            <a:r>
              <a:rPr lang="en-GB" sz="3200" dirty="0" smtClean="0">
                <a:latin typeface="Century Gothic" panose="020B0502020202020204" pitchFamily="34" charset="0"/>
              </a:rPr>
              <a:t> Explain the human and physical factors that may affect the hydrological cycle. (10)</a:t>
            </a:r>
          </a:p>
          <a:p>
            <a:endParaRPr lang="en-GB" sz="2400" dirty="0" smtClean="0">
              <a:latin typeface="Century Gothic" panose="020B0502020202020204" pitchFamily="34" charset="0"/>
            </a:endParaRPr>
          </a:p>
          <a:p>
            <a:pPr algn="ctr"/>
            <a:endParaRPr lang="en-GB" sz="2400" dirty="0" smtClean="0">
              <a:latin typeface="Century Gothic" panose="020B0502020202020204" pitchFamily="34" charset="0"/>
            </a:endParaRPr>
          </a:p>
          <a:p>
            <a:pPr algn="ctr"/>
            <a:endParaRPr lang="en-GB" sz="2400" dirty="0">
              <a:latin typeface="Century Gothic" panose="020B0502020202020204" pitchFamily="34" charset="0"/>
            </a:endParaRPr>
          </a:p>
          <a:p>
            <a:pPr algn="ctr"/>
            <a:endParaRPr lang="en-GB" sz="2400" dirty="0">
              <a:latin typeface="Century Gothic" panose="020B0502020202020204" pitchFamily="34" charset="0"/>
            </a:endParaRPr>
          </a:p>
        </p:txBody>
      </p:sp>
      <p:sp>
        <p:nvSpPr>
          <p:cNvPr id="4" name="Title 3"/>
          <p:cNvSpPr>
            <a:spLocks noGrp="1"/>
          </p:cNvSpPr>
          <p:nvPr>
            <p:ph type="title"/>
          </p:nvPr>
        </p:nvSpPr>
        <p:spPr>
          <a:solidFill>
            <a:schemeClr val="bg1"/>
          </a:solidFill>
          <a:ln>
            <a:solidFill>
              <a:schemeClr val="tx1"/>
            </a:solidFill>
          </a:ln>
        </p:spPr>
        <p:txBody>
          <a:bodyPr/>
          <a:lstStyle/>
          <a:p>
            <a:r>
              <a:rPr lang="en-GB" dirty="0" smtClean="0"/>
              <a:t>Practice Question</a:t>
            </a:r>
            <a:endParaRPr lang="en-GB" dirty="0"/>
          </a:p>
        </p:txBody>
      </p:sp>
    </p:spTree>
    <p:extLst>
      <p:ext uri="{BB962C8B-B14F-4D97-AF65-F5344CB8AC3E}">
        <p14:creationId xmlns:p14="http://schemas.microsoft.com/office/powerpoint/2010/main" val="4239682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3600" b="1" i="0" u="none" strike="noStrike" cap="none" normalizeH="0" baseline="0" smtClean="0">
            <a:ln>
              <a:noFill/>
            </a:ln>
            <a:solidFill>
              <a:schemeClr val="tx1"/>
            </a:solidFill>
            <a:effectLst/>
            <a:latin typeface="Comic Sans MS" panose="030F0702030302020204" pitchFamily="66"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3600" b="1" i="0" u="none" strike="noStrike" cap="none" normalizeH="0" baseline="0" smtClean="0">
            <a:ln>
              <a:noFill/>
            </a:ln>
            <a:solidFill>
              <a:schemeClr val="tx1"/>
            </a:solidFill>
            <a:effectLst/>
            <a:latin typeface="Comic Sans MS" panose="030F0702030302020204" pitchFamily="66"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3236</TotalTime>
  <Words>1724</Words>
  <Application>Microsoft Office PowerPoint</Application>
  <PresentationFormat>On-screen Show (4:3)</PresentationFormat>
  <Paragraphs>292</Paragraphs>
  <Slides>52</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52</vt:i4>
      </vt:variant>
    </vt:vector>
  </HeadingPairs>
  <TitlesOfParts>
    <vt:vector size="59" baseType="lpstr">
      <vt:lpstr>MS PGothic</vt:lpstr>
      <vt:lpstr>Arial</vt:lpstr>
      <vt:lpstr>Calibri</vt:lpstr>
      <vt:lpstr>Century Gothic</vt:lpstr>
      <vt:lpstr>Comic Sans MS</vt:lpstr>
      <vt:lpstr>Times New Roman</vt:lpstr>
      <vt:lpstr>1_Default Design</vt:lpstr>
      <vt:lpstr>Welcome Back – The Final Push!</vt:lpstr>
      <vt:lpstr>Soil Recap!! Woooo!!</vt:lpstr>
      <vt:lpstr>PowerPoint Presentation</vt:lpstr>
      <vt:lpstr>PowerPoint Presentation</vt:lpstr>
      <vt:lpstr>Homework Questions: Due 21/2/19</vt:lpstr>
      <vt:lpstr>Hydrosphere</vt:lpstr>
      <vt:lpstr>What do you need to know?</vt:lpstr>
      <vt:lpstr>Hydrological Cycle</vt:lpstr>
      <vt:lpstr>PowerPoint Presentation</vt:lpstr>
      <vt:lpstr>PowerPoint Presentation</vt:lpstr>
      <vt:lpstr>Tasks</vt:lpstr>
      <vt:lpstr>Hydrological Cycle from Memory</vt:lpstr>
      <vt:lpstr>Tasks</vt:lpstr>
      <vt:lpstr>Homework Questions: Due 21/2/19</vt:lpstr>
      <vt:lpstr>PowerPoint Presentation</vt:lpstr>
      <vt:lpstr>Drainage Basins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Practice Question (2018 past paper)</vt:lpstr>
      <vt:lpstr>PowerPoint Presentation</vt:lpstr>
      <vt:lpstr>Hydrological Cycle from Memory</vt:lpstr>
      <vt:lpstr>Mr Smith’s Water Cycle Game!!</vt:lpstr>
      <vt:lpstr>PowerPoint Presentation</vt:lpstr>
      <vt:lpstr>PowerPoint Presentation</vt:lpstr>
      <vt:lpstr>PowerPoint Presentation</vt:lpstr>
      <vt:lpstr> WHY DO YOU THINK????</vt:lpstr>
      <vt:lpstr>PowerPoint Presentation</vt:lpstr>
      <vt:lpstr>PowerPoint Presentation</vt:lpstr>
      <vt:lpstr>PowerPoint Presentation</vt:lpstr>
      <vt:lpstr>PowerPoint Presentation</vt:lpstr>
      <vt:lpstr>PowerPoint Presentation</vt:lpstr>
      <vt:lpstr>PowerPoint Presentation</vt:lpstr>
      <vt:lpstr>Human Activities Impacting Hydrological Cycle</vt:lpstr>
      <vt:lpstr>Deforestation</vt:lpstr>
      <vt:lpstr>Mining</vt:lpstr>
      <vt:lpstr>Urbanisation</vt:lpstr>
      <vt:lpstr>Reservoirs/Dams</vt:lpstr>
      <vt:lpstr>Irrigation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Practice Question</vt:lpstr>
    </vt:vector>
  </TitlesOfParts>
  <Company>CEC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St Thomas of Aquins R C H S</dc:creator>
  <cp:lastModifiedBy>Liam Smith</cp:lastModifiedBy>
  <cp:revision>318</cp:revision>
  <cp:lastPrinted>2019-02-22T09:34:11Z</cp:lastPrinted>
  <dcterms:created xsi:type="dcterms:W3CDTF">2005-01-31T15:07:56Z</dcterms:created>
  <dcterms:modified xsi:type="dcterms:W3CDTF">2019-02-27T14:47:53Z</dcterms:modified>
</cp:coreProperties>
</file>