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5" r:id="rId1"/>
  </p:sldMasterIdLst>
  <p:notesMasterIdLst>
    <p:notesMasterId r:id="rId42"/>
  </p:notesMasterIdLst>
  <p:handoutMasterIdLst>
    <p:handoutMasterId r:id="rId43"/>
  </p:handoutMasterIdLst>
  <p:sldIdLst>
    <p:sldId id="674" r:id="rId2"/>
    <p:sldId id="636" r:id="rId3"/>
    <p:sldId id="637" r:id="rId4"/>
    <p:sldId id="638" r:id="rId5"/>
    <p:sldId id="639" r:id="rId6"/>
    <p:sldId id="640" r:id="rId7"/>
    <p:sldId id="643" r:id="rId8"/>
    <p:sldId id="644" r:id="rId9"/>
    <p:sldId id="645" r:id="rId10"/>
    <p:sldId id="590" r:id="rId11"/>
    <p:sldId id="624" r:id="rId12"/>
    <p:sldId id="646" r:id="rId13"/>
    <p:sldId id="647" r:id="rId14"/>
    <p:sldId id="651" r:id="rId15"/>
    <p:sldId id="666" r:id="rId16"/>
    <p:sldId id="648" r:id="rId17"/>
    <p:sldId id="649" r:id="rId18"/>
    <p:sldId id="664" r:id="rId19"/>
    <p:sldId id="665" r:id="rId20"/>
    <p:sldId id="675" r:id="rId21"/>
    <p:sldId id="683" r:id="rId22"/>
    <p:sldId id="663" r:id="rId23"/>
    <p:sldId id="653" r:id="rId24"/>
    <p:sldId id="667" r:id="rId25"/>
    <p:sldId id="672" r:id="rId26"/>
    <p:sldId id="669" r:id="rId27"/>
    <p:sldId id="668" r:id="rId28"/>
    <p:sldId id="670" r:id="rId29"/>
    <p:sldId id="654" r:id="rId30"/>
    <p:sldId id="655" r:id="rId31"/>
    <p:sldId id="656" r:id="rId32"/>
    <p:sldId id="657" r:id="rId33"/>
    <p:sldId id="671" r:id="rId34"/>
    <p:sldId id="676" r:id="rId35"/>
    <p:sldId id="677" r:id="rId36"/>
    <p:sldId id="679" r:id="rId37"/>
    <p:sldId id="680" r:id="rId38"/>
    <p:sldId id="681" r:id="rId39"/>
    <p:sldId id="678" r:id="rId40"/>
    <p:sldId id="682" r:id="rId41"/>
  </p:sldIdLst>
  <p:sldSz cx="9144000" cy="6858000" type="screen4x3"/>
  <p:notesSz cx="6805613" cy="99441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89" autoAdjust="0"/>
  </p:normalViewPr>
  <p:slideViewPr>
    <p:cSldViewPr snapToGrid="0" snapToObjects="1">
      <p:cViewPr varScale="1">
        <p:scale>
          <a:sx n="69" d="100"/>
          <a:sy n="69" d="100"/>
        </p:scale>
        <p:origin x="546" y="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924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841" cy="497762"/>
          </a:xfrm>
          <a:prstGeom prst="rect">
            <a:avLst/>
          </a:prstGeom>
        </p:spPr>
        <p:txBody>
          <a:bodyPr vert="horz" lIns="91577" tIns="45789" rIns="91577" bIns="45789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4183" y="0"/>
            <a:ext cx="2949841" cy="497762"/>
          </a:xfrm>
          <a:prstGeom prst="rect">
            <a:avLst/>
          </a:prstGeom>
        </p:spPr>
        <p:txBody>
          <a:bodyPr vert="horz" lIns="91577" tIns="45789" rIns="91577" bIns="45789" rtlCol="0"/>
          <a:lstStyle>
            <a:lvl1pPr algn="r">
              <a:defRPr sz="1200"/>
            </a:lvl1pPr>
          </a:lstStyle>
          <a:p>
            <a:fld id="{86E901A9-68DC-46E1-979F-BEBFF61519CE}" type="datetimeFigureOut">
              <a:rPr lang="en-GB" smtClean="0"/>
              <a:t>08/11/2018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44749"/>
            <a:ext cx="2949841" cy="497761"/>
          </a:xfrm>
          <a:prstGeom prst="rect">
            <a:avLst/>
          </a:prstGeom>
        </p:spPr>
        <p:txBody>
          <a:bodyPr vert="horz" lIns="91577" tIns="45789" rIns="91577" bIns="45789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4183" y="9444749"/>
            <a:ext cx="2949841" cy="497761"/>
          </a:xfrm>
          <a:prstGeom prst="rect">
            <a:avLst/>
          </a:prstGeom>
        </p:spPr>
        <p:txBody>
          <a:bodyPr vert="horz" lIns="91577" tIns="45789" rIns="91577" bIns="45789" rtlCol="0" anchor="b"/>
          <a:lstStyle>
            <a:lvl1pPr algn="r">
              <a:defRPr sz="1200"/>
            </a:lvl1pPr>
          </a:lstStyle>
          <a:p>
            <a:fld id="{A2E2A9ED-7A8C-4C4C-8C49-1F160E955B0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3108212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099" cy="497205"/>
          </a:xfrm>
          <a:prstGeom prst="rect">
            <a:avLst/>
          </a:prstGeom>
        </p:spPr>
        <p:txBody>
          <a:bodyPr vert="horz" lIns="91577" tIns="45789" rIns="91577" bIns="457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4940" y="0"/>
            <a:ext cx="2949099" cy="497205"/>
          </a:xfrm>
          <a:prstGeom prst="rect">
            <a:avLst/>
          </a:prstGeom>
        </p:spPr>
        <p:txBody>
          <a:bodyPr vert="horz" lIns="91577" tIns="45789" rIns="91577" bIns="45789" rtlCol="0"/>
          <a:lstStyle>
            <a:lvl1pPr algn="r">
              <a:defRPr sz="1200"/>
            </a:lvl1pPr>
          </a:lstStyle>
          <a:p>
            <a:fld id="{AF948E6A-3111-774E-81A3-8AE2E7778C0F}" type="datetimeFigureOut">
              <a:rPr lang="en-US" smtClean="0"/>
              <a:pPr/>
              <a:t>11/8/2018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6125"/>
            <a:ext cx="4970463" cy="37290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577" tIns="45789" rIns="91577" bIns="457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0562" y="4723448"/>
            <a:ext cx="5444490" cy="4474845"/>
          </a:xfrm>
          <a:prstGeom prst="rect">
            <a:avLst/>
          </a:prstGeom>
        </p:spPr>
        <p:txBody>
          <a:bodyPr vert="horz" lIns="91577" tIns="45789" rIns="91577" bIns="45789" rtlCol="0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45169"/>
            <a:ext cx="2949099" cy="497205"/>
          </a:xfrm>
          <a:prstGeom prst="rect">
            <a:avLst/>
          </a:prstGeom>
        </p:spPr>
        <p:txBody>
          <a:bodyPr vert="horz" lIns="91577" tIns="45789" rIns="91577" bIns="457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4940" y="9445169"/>
            <a:ext cx="2949099" cy="497205"/>
          </a:xfrm>
          <a:prstGeom prst="rect">
            <a:avLst/>
          </a:prstGeom>
        </p:spPr>
        <p:txBody>
          <a:bodyPr vert="horz" lIns="91577" tIns="45789" rIns="91577" bIns="45789" rtlCol="0" anchor="b"/>
          <a:lstStyle>
            <a:lvl1pPr algn="r">
              <a:defRPr sz="1200"/>
            </a:lvl1pPr>
          </a:lstStyle>
          <a:p>
            <a:fld id="{B0ADD452-1B9B-C049-AD7C-547B70EF1E5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36340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16012B-1B85-4CE7-BE13-07F540563409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29686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6B5826-F876-4FED-8AFE-3AB3B922FAE0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54561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51BE91-E384-443D-B212-0AA92410AE5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26033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F70649-D92D-4929-A2E3-EB0B87B07D6A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23304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  <a:latin typeface="Arial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  <a:latin typeface="Arial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44D17D-CA15-4F24-B50A-B2DF0659899A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08279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9D1B6D-37A5-43DC-830D-9367FFE10E5F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4251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ED4043F-09BD-4F3D-A9D1-2A2AC46AED23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87908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2B06CE-0614-4918-858A-802BD7B48A19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7908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3DB454-C1D5-41AB-8532-654A08C461D1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2612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16A238-5945-4847-A85C-EB7397ADE25F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24981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2DE7FE-D4F9-4230-98FE-4EF067890CAE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92804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400" b="0">
                <a:latin typeface="+mn-lt"/>
                <a:ea typeface="+mn-ea"/>
                <a:cs typeface="+mn-cs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en-US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 b="0">
                <a:latin typeface="+mn-lt"/>
                <a:ea typeface="+mn-ea"/>
                <a:cs typeface="+mn-cs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en-US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b="0">
                <a:latin typeface="Arial" pitchFamily="34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EA822B33-2081-4F93-AD51-39897CAD6FFA}" type="slidenum">
              <a:rPr lang="en-US">
                <a:solidFill>
                  <a:srgbClr val="000000"/>
                </a:solidFill>
                <a:ea typeface="MS PGothic" pitchFamily="34" charset="-128"/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000000"/>
              </a:solidFill>
              <a:ea typeface="MS PGothic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979266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MS PGothic" panose="020B0600070205080204" pitchFamily="34" charset="-128"/>
          <a:cs typeface="MS PGothic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MS PGothic" panose="020B0600070205080204" pitchFamily="34" charset="-128"/>
          <a:cs typeface="MS PGothic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MS PGothic" panose="020B0600070205080204" pitchFamily="34" charset="-128"/>
          <a:cs typeface="MS PGothic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MS PGothic" panose="020B0600070205080204" pitchFamily="34" charset="-128"/>
          <a:cs typeface="MS PGothic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MS PGothic" panose="020B0600070205080204" pitchFamily="34" charset="-128"/>
          <a:cs typeface="MS PGothic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MS PGothic" panose="020B0600070205080204" pitchFamily="34" charset="-128"/>
          <a:cs typeface="MS PGothic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MS PGothic" panose="020B0600070205080204" pitchFamily="34" charset="-128"/>
          <a:cs typeface="MS PGothic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MS PGothic" panose="020B0600070205080204" pitchFamily="34" charset="-128"/>
          <a:cs typeface="MS PGothic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MS PGothic" panose="020B0600070205080204" pitchFamily="34" charset="-128"/>
          <a:cs typeface="MS PGothic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MS PGothic" panose="020B0600070205080204" pitchFamily="34" charset="-128"/>
          <a:cs typeface="MS PGothic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bg1"/>
          </a:solidFill>
          <a:ln>
            <a:solidFill>
              <a:schemeClr val="tx1"/>
            </a:solidFill>
          </a:ln>
        </p:spPr>
        <p:txBody>
          <a:bodyPr/>
          <a:lstStyle/>
          <a:p>
            <a:r>
              <a:rPr lang="en-GB" dirty="0" smtClean="0"/>
              <a:t>Cover Work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14455"/>
          </a:xfrm>
          <a:solidFill>
            <a:schemeClr val="bg1"/>
          </a:solidFill>
          <a:ln>
            <a:solidFill>
              <a:schemeClr val="tx1"/>
            </a:solidFill>
          </a:ln>
        </p:spPr>
        <p:txBody>
          <a:bodyPr/>
          <a:lstStyle/>
          <a:p>
            <a:r>
              <a:rPr lang="en-GB" sz="2800" dirty="0" smtClean="0"/>
              <a:t>New topic = Rural Land Degradation</a:t>
            </a:r>
          </a:p>
          <a:p>
            <a:r>
              <a:rPr lang="en-GB" sz="2800" dirty="0" smtClean="0"/>
              <a:t>Title for lesson = </a:t>
            </a:r>
            <a:r>
              <a:rPr lang="en-GB" sz="2800" b="1" u="sng" dirty="0" smtClean="0"/>
              <a:t>Desertification in Sahel.</a:t>
            </a:r>
          </a:p>
          <a:p>
            <a:pPr marL="514350" indent="-514350" algn="ctr">
              <a:buFont typeface="+mj-lt"/>
              <a:buAutoNum type="arabicPeriod"/>
            </a:pPr>
            <a:r>
              <a:rPr lang="en-GB" sz="2800" dirty="0" smtClean="0"/>
              <a:t>Using booklets , write down what is meant by the term “desertification”.</a:t>
            </a:r>
          </a:p>
          <a:p>
            <a:pPr marL="514350" indent="-514350" algn="ctr">
              <a:buFont typeface="+mj-lt"/>
              <a:buAutoNum type="arabicPeriod"/>
            </a:pPr>
            <a:r>
              <a:rPr lang="en-GB" sz="2800" dirty="0" smtClean="0"/>
              <a:t>Using atlas, stick in map and write down the different Sahel countries.</a:t>
            </a:r>
          </a:p>
          <a:p>
            <a:pPr marL="514350" indent="-514350" algn="ctr">
              <a:buFont typeface="+mj-lt"/>
              <a:buAutoNum type="arabicPeriod"/>
            </a:pPr>
            <a:r>
              <a:rPr lang="en-GB" sz="2800" dirty="0" smtClean="0"/>
              <a:t>Create a climate graph for the Sahel region.</a:t>
            </a:r>
          </a:p>
          <a:p>
            <a:pPr marL="514350" indent="-514350" algn="ctr">
              <a:buFont typeface="+mj-lt"/>
              <a:buAutoNum type="arabicPeriod"/>
            </a:pPr>
            <a:r>
              <a:rPr lang="en-GB" sz="2800" dirty="0" smtClean="0"/>
              <a:t>Using booklets, make two lists (physical and human) and explain the causes of desertification.</a:t>
            </a: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36390031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2050" name="Picture 2" descr="http://www.livelihoods.eu/wp-content/uploads/2014/02/Desertificatio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9020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860057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1026" name="Picture 2" descr="http://dailydesigninspiration.com/diverse/adv/bbdo/Desertification-destroys-6.000-species-every-yea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5858"/>
            <a:ext cx="9112440" cy="68838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78280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3074" name="Picture 2" descr="http://www.greenpeace.org/international/Global/international/planet-2/image/2006/7/once-productive-lands-destroy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168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67452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Content Placeholder 3" descr="https://s-media-cache-ak0.pinimg.com/736x/07/84/4d/07844de11b915ee44c787a574d62d1dc.jpg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308"/>
            <a:ext cx="9144000" cy="685569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44575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2050" name="Picture 2" descr="http://www.abc.net.au/science/photos/desertification/img/5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49" y="0"/>
            <a:ext cx="9139944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50482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 descr="desertification-300x174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175" y="0"/>
            <a:ext cx="9212025" cy="6813376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18997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1026" name="Picture 2" descr="http://oceanworld.tamu.edu/resources/environment-book/Images/water-hole-cattl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247955" cy="6957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9417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95806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592269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bg1"/>
          </a:solidFill>
          <a:ln>
            <a:solidFill>
              <a:schemeClr val="tx1"/>
            </a:solidFill>
          </a:ln>
        </p:spPr>
        <p:txBody>
          <a:bodyPr/>
          <a:lstStyle/>
          <a:p>
            <a:r>
              <a:rPr lang="en-GB" dirty="0" smtClean="0"/>
              <a:t>Desertification</a:t>
            </a:r>
            <a:endParaRPr lang="en-GB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6915" y="1722334"/>
            <a:ext cx="6176561" cy="46348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03407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bg1"/>
          </a:solidFill>
          <a:ln>
            <a:solidFill>
              <a:schemeClr val="tx1"/>
            </a:solidFill>
          </a:ln>
        </p:spPr>
        <p:txBody>
          <a:bodyPr/>
          <a:lstStyle/>
          <a:p>
            <a:r>
              <a:rPr lang="en-GB" dirty="0" smtClean="0"/>
              <a:t>What you need to know?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chemeClr val="bg1"/>
          </a:solidFill>
          <a:ln>
            <a:solidFill>
              <a:schemeClr val="tx1"/>
            </a:solidFill>
          </a:ln>
        </p:spPr>
        <p:txBody>
          <a:bodyPr/>
          <a:lstStyle/>
          <a:p>
            <a:r>
              <a:rPr lang="en-GB" dirty="0" smtClean="0"/>
              <a:t>To understand what is meant by the term desertification.</a:t>
            </a:r>
          </a:p>
          <a:p>
            <a:r>
              <a:rPr lang="en-GB" dirty="0" smtClean="0"/>
              <a:t>To explain impacts of desertification in the Sahel.</a:t>
            </a:r>
          </a:p>
          <a:p>
            <a:r>
              <a:rPr lang="en-GB" dirty="0" smtClean="0"/>
              <a:t>To explain ways of managing desertification and evaluate their effectiveness.</a:t>
            </a:r>
          </a:p>
        </p:txBody>
      </p:sp>
    </p:spTree>
    <p:extLst>
      <p:ext uri="{BB962C8B-B14F-4D97-AF65-F5344CB8AC3E}">
        <p14:creationId xmlns:p14="http://schemas.microsoft.com/office/powerpoint/2010/main" val="13774945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bg1"/>
          </a:solidFill>
          <a:ln>
            <a:solidFill>
              <a:schemeClr val="tx1"/>
            </a:solidFill>
          </a:ln>
        </p:spPr>
        <p:txBody>
          <a:bodyPr/>
          <a:lstStyle/>
          <a:p>
            <a:r>
              <a:rPr lang="en-GB" dirty="0" smtClean="0"/>
              <a:t>What is desertification?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2509576"/>
          </a:xfrm>
          <a:solidFill>
            <a:schemeClr val="bg1"/>
          </a:solidFill>
          <a:ln>
            <a:solidFill>
              <a:schemeClr val="tx1"/>
            </a:solidFill>
          </a:ln>
        </p:spPr>
        <p:txBody>
          <a:bodyPr/>
          <a:lstStyle/>
          <a:p>
            <a:r>
              <a:rPr lang="en-GB" dirty="0" smtClean="0"/>
              <a:t>The process by which fertile land begins to turn into desert.</a:t>
            </a:r>
          </a:p>
          <a:p>
            <a:r>
              <a:rPr lang="en-GB" dirty="0" smtClean="0"/>
              <a:t>Nearly one fifth of worlds land is threatened by desertification. </a:t>
            </a:r>
          </a:p>
          <a:p>
            <a:pPr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72062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48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87624" y="260648"/>
            <a:ext cx="6029325" cy="409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1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43608" y="4581128"/>
            <a:ext cx="7200800" cy="18722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15376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74638"/>
            <a:ext cx="9075089" cy="62899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34281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410" y="614362"/>
            <a:ext cx="8406390" cy="52738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028719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bg1"/>
          </a:solidFill>
          <a:ln>
            <a:solidFill>
              <a:schemeClr val="tx1"/>
            </a:solidFill>
          </a:ln>
        </p:spPr>
        <p:txBody>
          <a:bodyPr/>
          <a:lstStyle/>
          <a:p>
            <a:r>
              <a:rPr lang="en-GB" dirty="0" smtClean="0"/>
              <a:t>The Sahel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032090"/>
          </a:xfrm>
          <a:solidFill>
            <a:schemeClr val="bg1"/>
          </a:solidFill>
          <a:ln>
            <a:solidFill>
              <a:schemeClr val="tx1"/>
            </a:solidFill>
          </a:ln>
        </p:spPr>
        <p:txBody>
          <a:bodyPr/>
          <a:lstStyle/>
          <a:p>
            <a:r>
              <a:rPr lang="en-GB" dirty="0" smtClean="0"/>
              <a:t>The Sahel is a region which runs across the north of Africa.</a:t>
            </a:r>
          </a:p>
          <a:p>
            <a:r>
              <a:rPr lang="en-GB" dirty="0" smtClean="0"/>
              <a:t>Due to a number of reasons such as droughts and overgrazing, desertification is happening majorly across this region.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504180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9899" y="121610"/>
            <a:ext cx="8640960" cy="50851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extBox 1"/>
          <p:cNvSpPr txBox="1"/>
          <p:nvPr/>
        </p:nvSpPr>
        <p:spPr>
          <a:xfrm>
            <a:off x="552659" y="4793063"/>
            <a:ext cx="7536264" cy="156966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GB" sz="2400" dirty="0" smtClean="0"/>
              <a:t>Senegal                    5. Niger              9.Eritrea</a:t>
            </a:r>
          </a:p>
          <a:p>
            <a:pPr marL="457200" indent="-457200">
              <a:buFont typeface="+mj-lt"/>
              <a:buAutoNum type="arabicPeriod"/>
            </a:pPr>
            <a:r>
              <a:rPr lang="en-GB" sz="2400" dirty="0" smtClean="0"/>
              <a:t>Mauritania                6.Nigeria            10.Ethiopia</a:t>
            </a:r>
          </a:p>
          <a:p>
            <a:pPr marL="457200" indent="-457200">
              <a:buFont typeface="+mj-lt"/>
              <a:buAutoNum type="arabicPeriod"/>
            </a:pPr>
            <a:r>
              <a:rPr lang="en-GB" sz="2400" dirty="0" smtClean="0"/>
              <a:t>Mali                          7. Chad</a:t>
            </a:r>
          </a:p>
          <a:p>
            <a:pPr marL="457200" indent="-457200">
              <a:buFont typeface="+mj-lt"/>
              <a:buAutoNum type="arabicPeriod"/>
            </a:pPr>
            <a:r>
              <a:rPr lang="en-GB" sz="2400" dirty="0" smtClean="0"/>
              <a:t>Burkina Faso            8. Sudan</a:t>
            </a:r>
          </a:p>
        </p:txBody>
      </p:sp>
    </p:spTree>
    <p:extLst>
      <p:ext uri="{BB962C8B-B14F-4D97-AF65-F5344CB8AC3E}">
        <p14:creationId xmlns:p14="http://schemas.microsoft.com/office/powerpoint/2010/main" val="34144599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bg1"/>
          </a:solidFill>
          <a:ln>
            <a:solidFill>
              <a:schemeClr val="tx1"/>
            </a:solidFill>
          </a:ln>
        </p:spPr>
        <p:txBody>
          <a:bodyPr/>
          <a:lstStyle/>
          <a:p>
            <a:r>
              <a:rPr lang="en-GB" dirty="0" smtClean="0"/>
              <a:t>Soil…..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chemeClr val="bg1"/>
          </a:solidFill>
          <a:ln>
            <a:solidFill>
              <a:schemeClr val="tx1"/>
            </a:solidFill>
          </a:ln>
        </p:spPr>
        <p:txBody>
          <a:bodyPr/>
          <a:lstStyle/>
          <a:p>
            <a:r>
              <a:rPr lang="en-GB" dirty="0"/>
              <a:t>Soil is very fragile and needs careful management. It takes about </a:t>
            </a:r>
            <a:r>
              <a:rPr lang="en-GB" dirty="0" smtClean="0"/>
              <a:t>200 </a:t>
            </a:r>
            <a:r>
              <a:rPr lang="en-GB" dirty="0"/>
              <a:t>to 1000 years for a 2.5 cm thick layer of fertile soil to be </a:t>
            </a:r>
            <a:r>
              <a:rPr lang="en-GB" dirty="0" smtClean="0"/>
              <a:t>formed.</a:t>
            </a:r>
          </a:p>
          <a:p>
            <a:r>
              <a:rPr lang="en-GB" dirty="0" smtClean="0"/>
              <a:t>Desertification is causing the removal of the layer of top soil (the important bit!).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9890178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bg1"/>
          </a:solidFill>
          <a:ln>
            <a:solidFill>
              <a:schemeClr val="tx1"/>
            </a:solidFill>
          </a:ln>
        </p:spPr>
        <p:txBody>
          <a:bodyPr/>
          <a:lstStyle/>
          <a:p>
            <a:r>
              <a:rPr lang="en-GB" dirty="0" smtClean="0"/>
              <a:t>How can soil be eroded?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chemeClr val="bg1"/>
          </a:solidFill>
          <a:ln>
            <a:solidFill>
              <a:schemeClr val="tx1"/>
            </a:solidFill>
          </a:ln>
        </p:spPr>
        <p:txBody>
          <a:bodyPr/>
          <a:lstStyle/>
          <a:p>
            <a:r>
              <a:rPr lang="en-GB" sz="2800" dirty="0" smtClean="0"/>
              <a:t>Water Erosion</a:t>
            </a:r>
          </a:p>
          <a:p>
            <a:pPr algn="ctr"/>
            <a:r>
              <a:rPr lang="en-GB" sz="2800" dirty="0" smtClean="0"/>
              <a:t>Gully erosion</a:t>
            </a:r>
          </a:p>
          <a:p>
            <a:pPr algn="ctr"/>
            <a:r>
              <a:rPr lang="en-GB" sz="2800" dirty="0" smtClean="0"/>
              <a:t>Sheet erosion</a:t>
            </a:r>
          </a:p>
          <a:p>
            <a:pPr algn="ctr"/>
            <a:r>
              <a:rPr lang="en-GB" sz="2800" dirty="0" smtClean="0"/>
              <a:t>Rill erosion</a:t>
            </a:r>
          </a:p>
          <a:p>
            <a:pPr algn="ctr"/>
            <a:r>
              <a:rPr lang="en-GB" sz="2800" dirty="0" smtClean="0"/>
              <a:t>Rain splash</a:t>
            </a:r>
          </a:p>
          <a:p>
            <a:r>
              <a:rPr lang="en-GB" sz="2800" dirty="0" smtClean="0"/>
              <a:t>Wind Erosion</a:t>
            </a:r>
          </a:p>
          <a:p>
            <a:pPr algn="ctr"/>
            <a:r>
              <a:rPr lang="en-GB" sz="2800" dirty="0" smtClean="0"/>
              <a:t>Suspension</a:t>
            </a:r>
          </a:p>
          <a:p>
            <a:pPr algn="ctr"/>
            <a:r>
              <a:rPr lang="en-GB" sz="2800" dirty="0" smtClean="0"/>
              <a:t>Saltation</a:t>
            </a:r>
          </a:p>
          <a:p>
            <a:pPr algn="ctr"/>
            <a:r>
              <a:rPr lang="en-GB" sz="2800" dirty="0" smtClean="0"/>
              <a:t>Surface Creep</a:t>
            </a: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384694768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89583"/>
            <a:ext cx="8229600" cy="1143000"/>
          </a:xfrm>
          <a:solidFill>
            <a:schemeClr val="bg1"/>
          </a:solidFill>
          <a:ln>
            <a:solidFill>
              <a:schemeClr val="tx1"/>
            </a:solidFill>
          </a:ln>
        </p:spPr>
        <p:txBody>
          <a:bodyPr/>
          <a:lstStyle/>
          <a:p>
            <a:r>
              <a:rPr lang="en-GB" dirty="0" smtClean="0"/>
              <a:t>Knowledge Checker – Syria </a:t>
            </a:r>
            <a:r>
              <a:rPr lang="en-GB" dirty="0" smtClean="0">
                <a:sym typeface="Wingdings" panose="05000000000000000000" pitchFamily="2" charset="2"/>
              </a:rPr>
              <a:t> Europe Migration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0631064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bg1"/>
          </a:solidFill>
          <a:ln>
            <a:solidFill>
              <a:schemeClr val="tx1"/>
            </a:solidFill>
          </a:ln>
        </p:spPr>
        <p:txBody>
          <a:bodyPr/>
          <a:lstStyle/>
          <a:p>
            <a:r>
              <a:rPr lang="en-GB" dirty="0" smtClean="0"/>
              <a:t>Syria </a:t>
            </a:r>
            <a:r>
              <a:rPr lang="en-GB" dirty="0" smtClean="0">
                <a:sym typeface="Wingdings" panose="05000000000000000000" pitchFamily="2" charset="2"/>
              </a:rPr>
              <a:t> Europe Migration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chemeClr val="bg1"/>
          </a:solidFill>
          <a:ln>
            <a:solidFill>
              <a:schemeClr val="tx1"/>
            </a:solidFill>
          </a:ln>
        </p:spPr>
        <p:txBody>
          <a:bodyPr/>
          <a:lstStyle/>
          <a:p>
            <a:pPr marL="514350" indent="-514350">
              <a:buAutoNum type="arabicPeriod"/>
            </a:pPr>
            <a:r>
              <a:rPr lang="en-GB" dirty="0" smtClean="0"/>
              <a:t>2 reasons why they are leaving Syria for Europe.</a:t>
            </a:r>
          </a:p>
          <a:p>
            <a:pPr marL="514350" indent="-514350">
              <a:buAutoNum type="arabicPeriod"/>
            </a:pPr>
            <a:r>
              <a:rPr lang="en-GB" dirty="0" smtClean="0"/>
              <a:t>2 Advantages to the Host</a:t>
            </a:r>
          </a:p>
          <a:p>
            <a:pPr marL="514350" indent="-514350">
              <a:buAutoNum type="arabicPeriod"/>
            </a:pPr>
            <a:r>
              <a:rPr lang="en-GB" dirty="0" smtClean="0"/>
              <a:t>2 Disadvantages to the Host</a:t>
            </a:r>
          </a:p>
          <a:p>
            <a:pPr marL="514350" indent="-514350">
              <a:buAutoNum type="arabicPeriod"/>
            </a:pPr>
            <a:r>
              <a:rPr lang="en-GB" dirty="0" smtClean="0"/>
              <a:t>2 Advantages to the Donor</a:t>
            </a:r>
          </a:p>
          <a:p>
            <a:pPr marL="514350" indent="-514350">
              <a:buAutoNum type="arabicPeriod"/>
            </a:pPr>
            <a:r>
              <a:rPr lang="en-GB" dirty="0" smtClean="0"/>
              <a:t>2 Disadvantage to Donor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48386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bg1"/>
          </a:solidFill>
          <a:ln>
            <a:solidFill>
              <a:schemeClr val="tx1"/>
            </a:solidFill>
          </a:ln>
        </p:spPr>
        <p:txBody>
          <a:bodyPr/>
          <a:lstStyle/>
          <a:p>
            <a:r>
              <a:rPr lang="en-GB" dirty="0" smtClean="0"/>
              <a:t>Causes of </a:t>
            </a:r>
            <a:r>
              <a:rPr lang="en-GB" dirty="0" err="1" smtClean="0"/>
              <a:t>Desertificaiton</a:t>
            </a: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1479" y="1620981"/>
            <a:ext cx="6333194" cy="47246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9866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bg1"/>
          </a:solidFill>
          <a:ln>
            <a:solidFill>
              <a:schemeClr val="tx1"/>
            </a:solidFill>
          </a:ln>
        </p:spPr>
        <p:txBody>
          <a:bodyPr/>
          <a:lstStyle/>
          <a:p>
            <a:r>
              <a:rPr lang="en-GB" dirty="0" smtClean="0"/>
              <a:t>Main Causes of Desertification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032090"/>
          </a:xfrm>
          <a:solidFill>
            <a:schemeClr val="bg1"/>
          </a:solidFill>
          <a:ln>
            <a:solidFill>
              <a:schemeClr val="tx1"/>
            </a:solidFill>
          </a:ln>
        </p:spPr>
        <p:txBody>
          <a:bodyPr/>
          <a:lstStyle/>
          <a:p>
            <a:r>
              <a:rPr lang="en-GB" dirty="0" smtClean="0"/>
              <a:t>4 main factors in desertification occurring:</a:t>
            </a:r>
          </a:p>
          <a:p>
            <a:pPr algn="ctr"/>
            <a:r>
              <a:rPr lang="en-GB" dirty="0" smtClean="0"/>
              <a:t>Climate Change </a:t>
            </a:r>
          </a:p>
          <a:p>
            <a:pPr algn="ctr"/>
            <a:r>
              <a:rPr lang="en-GB" dirty="0" smtClean="0"/>
              <a:t>Over grazing</a:t>
            </a:r>
          </a:p>
          <a:p>
            <a:pPr algn="ctr"/>
            <a:r>
              <a:rPr lang="en-GB" dirty="0" smtClean="0"/>
              <a:t>Over cultivation</a:t>
            </a:r>
          </a:p>
          <a:p>
            <a:pPr algn="ctr"/>
            <a:r>
              <a:rPr lang="en-GB" dirty="0" smtClean="0"/>
              <a:t>Trees used for fuel and shelter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977746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bg1"/>
          </a:solidFill>
          <a:ln>
            <a:solidFill>
              <a:schemeClr val="tx1"/>
            </a:solidFill>
          </a:ln>
        </p:spPr>
        <p:txBody>
          <a:bodyPr/>
          <a:lstStyle/>
          <a:p>
            <a:r>
              <a:rPr lang="en-GB" dirty="0" smtClean="0"/>
              <a:t>Climate in the Sahel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solidFill>
            <a:schemeClr val="bg1"/>
          </a:solidFill>
          <a:ln>
            <a:solidFill>
              <a:schemeClr val="tx1"/>
            </a:solidFill>
          </a:ln>
        </p:spPr>
        <p:txBody>
          <a:bodyPr/>
          <a:lstStyle/>
          <a:p>
            <a:r>
              <a:rPr lang="en-GB" dirty="0" smtClean="0"/>
              <a:t>The Sahel is characterised by strong climatic </a:t>
            </a:r>
            <a:r>
              <a:rPr lang="en-GB" dirty="0" err="1" smtClean="0"/>
              <a:t>varitations</a:t>
            </a:r>
            <a:r>
              <a:rPr lang="en-GB" dirty="0" smtClean="0"/>
              <a:t> and an irregular rainfall that ranges between 200 mm and 600 mm per year.</a:t>
            </a:r>
          </a:p>
          <a:p>
            <a:r>
              <a:rPr lang="en-GB" dirty="0" smtClean="0"/>
              <a:t>Temperatures in Sahel have changed faster than global trend – increasing from between 0.2oC to 0.8 degrees Celsius since late 1970s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97797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bg1"/>
          </a:solidFill>
          <a:ln>
            <a:solidFill>
              <a:schemeClr val="tx1"/>
            </a:solidFill>
          </a:ln>
        </p:spPr>
        <p:txBody>
          <a:bodyPr/>
          <a:lstStyle/>
          <a:p>
            <a:r>
              <a:rPr lang="en-GB" dirty="0" smtClean="0"/>
              <a:t>Video Clip!</a:t>
            </a: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49896" y="1607127"/>
            <a:ext cx="4444208" cy="45911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3744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bg1"/>
          </a:solidFill>
          <a:ln>
            <a:solidFill>
              <a:schemeClr val="tx1"/>
            </a:solidFill>
          </a:ln>
        </p:spPr>
        <p:txBody>
          <a:bodyPr/>
          <a:lstStyle/>
          <a:p>
            <a:r>
              <a:rPr lang="en-GB" dirty="0" smtClean="0"/>
              <a:t>Climate Graph Sahel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810491"/>
          </a:xfrm>
          <a:solidFill>
            <a:schemeClr val="bg1"/>
          </a:solidFill>
          <a:ln>
            <a:solidFill>
              <a:schemeClr val="tx1"/>
            </a:solidFill>
          </a:ln>
        </p:spPr>
        <p:txBody>
          <a:bodyPr/>
          <a:lstStyle/>
          <a:p>
            <a:r>
              <a:rPr lang="en-GB" dirty="0" smtClean="0"/>
              <a:t>Bar  = Rain, Line = temperature.</a:t>
            </a:r>
            <a:endParaRPr lang="en-GB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797752"/>
            <a:ext cx="9144000" cy="28410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7554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9251188" cy="685800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369127" y="4211782"/>
            <a:ext cx="22721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Below average rainfall</a:t>
            </a:r>
            <a:endParaRPr lang="en-GB" dirty="0"/>
          </a:p>
        </p:txBody>
      </p:sp>
      <p:sp>
        <p:nvSpPr>
          <p:cNvPr id="6" name="TextBox 5"/>
          <p:cNvSpPr txBox="1"/>
          <p:nvPr/>
        </p:nvSpPr>
        <p:spPr>
          <a:xfrm>
            <a:off x="6125163" y="1403784"/>
            <a:ext cx="22721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Above average rainfall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20599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bg1"/>
          </a:solidFill>
          <a:ln>
            <a:solidFill>
              <a:schemeClr val="tx1"/>
            </a:solidFill>
          </a:ln>
        </p:spPr>
        <p:txBody>
          <a:bodyPr/>
          <a:lstStyle/>
          <a:p>
            <a:r>
              <a:rPr lang="en-GB" dirty="0" smtClean="0"/>
              <a:t>Climate Change Effects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6364" y="1579418"/>
            <a:ext cx="8229600" cy="4807527"/>
          </a:xfrm>
          <a:solidFill>
            <a:schemeClr val="bg1"/>
          </a:solidFill>
          <a:ln>
            <a:solidFill>
              <a:schemeClr val="tx1"/>
            </a:solidFill>
          </a:ln>
        </p:spPr>
        <p:txBody>
          <a:bodyPr/>
          <a:lstStyle/>
          <a:p>
            <a:r>
              <a:rPr lang="en-GB" sz="2400" dirty="0"/>
              <a:t>climate change - temperatures in Sahel increasing faster than global trend  (0.20 to 0.80 C per decade since the 1970s)</a:t>
            </a:r>
          </a:p>
          <a:p>
            <a:r>
              <a:rPr lang="en-GB" sz="2400" dirty="0"/>
              <a:t>high temps in Sahel - over 30o throughout year</a:t>
            </a:r>
          </a:p>
          <a:p>
            <a:r>
              <a:rPr lang="en-GB" sz="2400" dirty="0"/>
              <a:t>increased evaporation rates, soil dries out and can get blown away</a:t>
            </a:r>
          </a:p>
          <a:p>
            <a:r>
              <a:rPr lang="en-GB" sz="2400" dirty="0"/>
              <a:t>heavy rain (distinct wet season) - washes away the dried out soil</a:t>
            </a:r>
          </a:p>
          <a:p>
            <a:r>
              <a:rPr lang="en-GB" sz="2400" dirty="0"/>
              <a:t>reduction in mean annual rainfall in second half of 20th century</a:t>
            </a:r>
          </a:p>
          <a:p>
            <a:r>
              <a:rPr lang="en-GB" sz="2400" dirty="0"/>
              <a:t>long periods of drought in the 1940s, 70s and 80s</a:t>
            </a:r>
          </a:p>
          <a:p>
            <a:r>
              <a:rPr lang="en-GB" sz="2400" dirty="0"/>
              <a:t>heavy rains and floods in the first decade of 21st century</a:t>
            </a:r>
          </a:p>
        </p:txBody>
      </p:sp>
    </p:spTree>
    <p:extLst>
      <p:ext uri="{BB962C8B-B14F-4D97-AF65-F5344CB8AC3E}">
        <p14:creationId xmlns:p14="http://schemas.microsoft.com/office/powerpoint/2010/main" val="3559687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Drought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032090"/>
          </a:xfrm>
          <a:solidFill>
            <a:schemeClr val="bg1"/>
          </a:solidFill>
          <a:ln>
            <a:solidFill>
              <a:schemeClr val="tx1"/>
            </a:solidFill>
          </a:ln>
        </p:spPr>
        <p:txBody>
          <a:bodyPr/>
          <a:lstStyle/>
          <a:p>
            <a:r>
              <a:rPr lang="en-GB" dirty="0"/>
              <a:t>A long period without rainfall, causes </a:t>
            </a:r>
            <a:r>
              <a:rPr lang="en-GB" dirty="0" smtClean="0"/>
              <a:t>crops/water holes </a:t>
            </a:r>
            <a:r>
              <a:rPr lang="en-GB" dirty="0"/>
              <a:t>to </a:t>
            </a:r>
            <a:r>
              <a:rPr lang="en-GB" dirty="0" smtClean="0"/>
              <a:t>die/dry up, </a:t>
            </a:r>
            <a:r>
              <a:rPr lang="en-GB" dirty="0"/>
              <a:t>lack of </a:t>
            </a:r>
            <a:r>
              <a:rPr lang="en-GB" dirty="0" smtClean="0"/>
              <a:t>food</a:t>
            </a:r>
            <a:r>
              <a:rPr lang="en-GB" dirty="0"/>
              <a:t>, may have to move to find </a:t>
            </a:r>
            <a:r>
              <a:rPr lang="en-GB" dirty="0" smtClean="0"/>
              <a:t>food.</a:t>
            </a:r>
            <a:endParaRPr lang="en-GB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8897" y="3354580"/>
            <a:ext cx="5486400" cy="317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789946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Overgrazing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032090"/>
          </a:xfrm>
          <a:solidFill>
            <a:schemeClr val="bg1"/>
          </a:solidFill>
          <a:ln>
            <a:solidFill>
              <a:schemeClr val="tx1"/>
            </a:solidFill>
          </a:ln>
        </p:spPr>
        <p:txBody>
          <a:bodyPr/>
          <a:lstStyle/>
          <a:p>
            <a:r>
              <a:rPr lang="en-GB" dirty="0"/>
              <a:t>Too many animals grazing on the land, animals eat </a:t>
            </a:r>
            <a:r>
              <a:rPr lang="en-GB" dirty="0" smtClean="0"/>
              <a:t>all </a:t>
            </a:r>
            <a:r>
              <a:rPr lang="en-GB" dirty="0"/>
              <a:t>the vegetation, vegetation fails to grow, soil is </a:t>
            </a:r>
            <a:r>
              <a:rPr lang="en-GB" dirty="0" smtClean="0"/>
              <a:t>exposed </a:t>
            </a:r>
            <a:r>
              <a:rPr lang="en-GB" dirty="0"/>
              <a:t>to rain and wind, soil is washed or blown </a:t>
            </a:r>
            <a:r>
              <a:rPr lang="en-GB" dirty="0" smtClean="0"/>
              <a:t>away</a:t>
            </a:r>
            <a:r>
              <a:rPr lang="en-GB" dirty="0"/>
              <a:t>.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5656" y="3747530"/>
            <a:ext cx="6851929" cy="2999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108982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 smtClean="0"/>
              <a:t>Overcultivation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solidFill>
            <a:schemeClr val="bg1"/>
          </a:solidFill>
          <a:ln>
            <a:solidFill>
              <a:schemeClr val="tx1"/>
            </a:solidFill>
          </a:ln>
        </p:spPr>
        <p:txBody>
          <a:bodyPr/>
          <a:lstStyle/>
          <a:p>
            <a:r>
              <a:rPr lang="en-GB" dirty="0"/>
              <a:t>Many crops being grown on the land year after year, no </a:t>
            </a:r>
            <a:r>
              <a:rPr lang="en-GB" dirty="0" smtClean="0"/>
              <a:t>rotation </a:t>
            </a:r>
            <a:r>
              <a:rPr lang="en-GB" dirty="0"/>
              <a:t>of crops, crops take all the nutrients from the </a:t>
            </a:r>
            <a:r>
              <a:rPr lang="en-GB" dirty="0" smtClean="0"/>
              <a:t>soil</a:t>
            </a:r>
            <a:r>
              <a:rPr lang="en-GB" dirty="0"/>
              <a:t>, the soil becomes infertile and nothing can grow. </a:t>
            </a:r>
            <a:r>
              <a:rPr lang="en-GB" dirty="0" smtClean="0"/>
              <a:t>Because </a:t>
            </a:r>
            <a:r>
              <a:rPr lang="en-GB" dirty="0"/>
              <a:t>there are no crops to protect the soil the soil is </a:t>
            </a:r>
            <a:r>
              <a:rPr lang="en-GB" dirty="0" smtClean="0"/>
              <a:t>again </a:t>
            </a:r>
            <a:r>
              <a:rPr lang="en-GB" dirty="0"/>
              <a:t>easily eroded by the wind and rain. </a:t>
            </a:r>
          </a:p>
        </p:txBody>
      </p:sp>
    </p:spTree>
    <p:extLst>
      <p:ext uri="{BB962C8B-B14F-4D97-AF65-F5344CB8AC3E}">
        <p14:creationId xmlns:p14="http://schemas.microsoft.com/office/powerpoint/2010/main" val="18913203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Removal of trees for fuel and shelter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032090"/>
          </a:xfrm>
          <a:solidFill>
            <a:schemeClr val="bg1"/>
          </a:solidFill>
          <a:ln>
            <a:solidFill>
              <a:schemeClr val="tx1"/>
            </a:solidFill>
          </a:ln>
        </p:spPr>
        <p:txBody>
          <a:bodyPr/>
          <a:lstStyle/>
          <a:p>
            <a:r>
              <a:rPr lang="en-GB" dirty="0"/>
              <a:t>There are few trees in the desert and their roots hold the </a:t>
            </a:r>
            <a:r>
              <a:rPr lang="en-GB" dirty="0" smtClean="0"/>
              <a:t>soil </a:t>
            </a:r>
            <a:r>
              <a:rPr lang="en-GB" dirty="0"/>
              <a:t>together. When the trees are removed for firewood or </a:t>
            </a:r>
            <a:r>
              <a:rPr lang="en-GB" dirty="0" smtClean="0"/>
              <a:t>to </a:t>
            </a:r>
            <a:r>
              <a:rPr lang="en-GB" dirty="0"/>
              <a:t>build shelter the roots die and the soil becomes loose. </a:t>
            </a:r>
            <a:r>
              <a:rPr lang="en-GB" dirty="0" smtClean="0"/>
              <a:t>Yet </a:t>
            </a:r>
            <a:r>
              <a:rPr lang="en-GB" dirty="0"/>
              <a:t>again this means the soil can be easily blown or </a:t>
            </a:r>
            <a:r>
              <a:rPr lang="en-GB" dirty="0" smtClean="0"/>
              <a:t>washed </a:t>
            </a:r>
            <a:r>
              <a:rPr lang="en-GB" dirty="0"/>
              <a:t>away.</a:t>
            </a:r>
          </a:p>
        </p:txBody>
      </p:sp>
    </p:spTree>
    <p:extLst>
      <p:ext uri="{BB962C8B-B14F-4D97-AF65-F5344CB8AC3E}">
        <p14:creationId xmlns:p14="http://schemas.microsoft.com/office/powerpoint/2010/main" val="7077387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74638"/>
            <a:ext cx="9144000" cy="6414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963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992602"/>
            <a:ext cx="8229600" cy="1143000"/>
          </a:xfrm>
          <a:solidFill>
            <a:schemeClr val="bg1"/>
          </a:solidFill>
          <a:ln>
            <a:solidFill>
              <a:schemeClr val="tx1"/>
            </a:solidFill>
          </a:ln>
        </p:spPr>
        <p:txBody>
          <a:bodyPr/>
          <a:lstStyle/>
          <a:p>
            <a:r>
              <a:rPr lang="en-GB" dirty="0" smtClean="0"/>
              <a:t>Causes Flow Chart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84753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bg1"/>
          </a:solidFill>
          <a:ln>
            <a:solidFill>
              <a:schemeClr val="tx1"/>
            </a:solidFill>
          </a:ln>
        </p:spPr>
        <p:txBody>
          <a:bodyPr/>
          <a:lstStyle/>
          <a:p>
            <a:r>
              <a:rPr lang="en-GB" dirty="0" smtClean="0"/>
              <a:t>Effects of Desertification</a:t>
            </a: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0" y="1814946"/>
            <a:ext cx="7620000" cy="381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2882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bg1"/>
          </a:solidFill>
          <a:ln>
            <a:solidFill>
              <a:schemeClr val="tx1"/>
            </a:solidFill>
          </a:ln>
        </p:spPr>
        <p:txBody>
          <a:bodyPr/>
          <a:lstStyle/>
          <a:p>
            <a:r>
              <a:rPr lang="en-GB" dirty="0" smtClean="0"/>
              <a:t>What are we looking for?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chemeClr val="bg1"/>
          </a:solidFill>
          <a:ln>
            <a:solidFill>
              <a:schemeClr val="tx1"/>
            </a:solidFill>
          </a:ln>
        </p:spPr>
        <p:txBody>
          <a:bodyPr/>
          <a:lstStyle/>
          <a:p>
            <a:r>
              <a:rPr lang="en-GB" dirty="0" smtClean="0"/>
              <a:t>We you are basically asking yourself is – when the land becomes unusable – what does this mean to the people and environment? </a:t>
            </a:r>
          </a:p>
          <a:p>
            <a:r>
              <a:rPr lang="en-GB" dirty="0" smtClean="0"/>
              <a:t>Write an effect on your post it note.</a:t>
            </a:r>
          </a:p>
          <a:p>
            <a:r>
              <a:rPr lang="en-GB" dirty="0"/>
              <a:t>https://www.bbc.com/bitesize/guides/z9rbb9q/revision/4</a:t>
            </a:r>
          </a:p>
        </p:txBody>
      </p:sp>
    </p:spTree>
    <p:extLst>
      <p:ext uri="{BB962C8B-B14F-4D97-AF65-F5344CB8AC3E}">
        <p14:creationId xmlns:p14="http://schemas.microsoft.com/office/powerpoint/2010/main" val="2826862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bg1"/>
          </a:solidFill>
          <a:ln>
            <a:solidFill>
              <a:schemeClr val="tx1"/>
            </a:solidFill>
          </a:ln>
        </p:spPr>
        <p:txBody>
          <a:bodyPr/>
          <a:lstStyle/>
          <a:p>
            <a:r>
              <a:rPr lang="en-GB" dirty="0" smtClean="0"/>
              <a:t>Effects Task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chemeClr val="bg1"/>
          </a:solidFill>
          <a:ln>
            <a:solidFill>
              <a:schemeClr val="tx1"/>
            </a:solidFill>
          </a:ln>
        </p:spPr>
        <p:txBody>
          <a:bodyPr/>
          <a:lstStyle/>
          <a:p>
            <a:r>
              <a:rPr lang="en-GB" dirty="0" smtClean="0"/>
              <a:t>Read the booklet and write down as many effects of desertification as you can.</a:t>
            </a:r>
          </a:p>
          <a:p>
            <a:r>
              <a:rPr lang="en-GB" dirty="0" smtClean="0"/>
              <a:t>Try and include examples/stats – </a:t>
            </a:r>
            <a:r>
              <a:rPr lang="en-GB" b="1" u="sng" dirty="0" smtClean="0"/>
              <a:t>highlight these. </a:t>
            </a:r>
          </a:p>
          <a:p>
            <a:r>
              <a:rPr lang="en-GB" dirty="0" smtClean="0"/>
              <a:t>You will need at </a:t>
            </a:r>
            <a:r>
              <a:rPr lang="en-GB" b="1" u="sng" dirty="0" smtClean="0"/>
              <a:t>least 8 reasons. </a:t>
            </a:r>
            <a:endParaRPr lang="en-GB" b="1" u="sng" dirty="0"/>
          </a:p>
        </p:txBody>
      </p:sp>
    </p:spTree>
    <p:extLst>
      <p:ext uri="{BB962C8B-B14F-4D97-AF65-F5344CB8AC3E}">
        <p14:creationId xmlns:p14="http://schemas.microsoft.com/office/powerpoint/2010/main" val="583623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302327" y="2376054"/>
            <a:ext cx="6026728" cy="175432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/>
              <a:t>Effects of Desertification</a:t>
            </a:r>
            <a:endParaRPr lang="en-GB" sz="5400" dirty="0"/>
          </a:p>
        </p:txBody>
      </p:sp>
      <p:cxnSp>
        <p:nvCxnSpPr>
          <p:cNvPr id="6" name="Straight Arrow Connector 5"/>
          <p:cNvCxnSpPr/>
          <p:nvPr/>
        </p:nvCxnSpPr>
        <p:spPr bwMode="auto">
          <a:xfrm flipH="1" flipV="1">
            <a:off x="4419600" y="886691"/>
            <a:ext cx="110836" cy="1489363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" name="Straight Arrow Connector 7"/>
          <p:cNvCxnSpPr/>
          <p:nvPr/>
        </p:nvCxnSpPr>
        <p:spPr bwMode="auto">
          <a:xfrm flipH="1">
            <a:off x="4315691" y="4130380"/>
            <a:ext cx="408709" cy="1633111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" name="Straight Arrow Connector 9"/>
          <p:cNvCxnSpPr/>
          <p:nvPr/>
        </p:nvCxnSpPr>
        <p:spPr bwMode="auto">
          <a:xfrm flipH="1" flipV="1">
            <a:off x="1302327" y="1094509"/>
            <a:ext cx="1288473" cy="1281545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1" name="Straight Arrow Connector 10"/>
          <p:cNvCxnSpPr/>
          <p:nvPr/>
        </p:nvCxnSpPr>
        <p:spPr bwMode="auto">
          <a:xfrm flipH="1">
            <a:off x="1302327" y="4130380"/>
            <a:ext cx="1440874" cy="1002729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3" name="Straight Arrow Connector 12"/>
          <p:cNvCxnSpPr/>
          <p:nvPr/>
        </p:nvCxnSpPr>
        <p:spPr bwMode="auto">
          <a:xfrm flipV="1">
            <a:off x="6359236" y="886691"/>
            <a:ext cx="1122219" cy="1489364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5" name="Straight Arrow Connector 14"/>
          <p:cNvCxnSpPr/>
          <p:nvPr/>
        </p:nvCxnSpPr>
        <p:spPr bwMode="auto">
          <a:xfrm>
            <a:off x="6386946" y="4130380"/>
            <a:ext cx="1586346" cy="980209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749850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bg1"/>
          </a:solidFill>
          <a:ln>
            <a:solidFill>
              <a:schemeClr val="tx1"/>
            </a:solidFill>
          </a:ln>
        </p:spPr>
        <p:txBody>
          <a:bodyPr/>
          <a:lstStyle/>
          <a:p>
            <a:r>
              <a:rPr lang="en-GB" dirty="0" smtClean="0"/>
              <a:t>Practice Question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chemeClr val="bg1"/>
          </a:solidFill>
          <a:ln>
            <a:solidFill>
              <a:schemeClr val="tx1"/>
            </a:solidFill>
          </a:ln>
        </p:spPr>
        <p:txBody>
          <a:bodyPr/>
          <a:lstStyle/>
          <a:p>
            <a:r>
              <a:rPr lang="en-GB" dirty="0"/>
              <a:t>For a semi-arid area you have studied, explain the effects of rural land degradation on the people and environment. (8)</a:t>
            </a:r>
          </a:p>
        </p:txBody>
      </p:sp>
    </p:spTree>
    <p:extLst>
      <p:ext uri="{BB962C8B-B14F-4D97-AF65-F5344CB8AC3E}">
        <p14:creationId xmlns:p14="http://schemas.microsoft.com/office/powerpoint/2010/main" val="3987724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9144000" cy="68359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7078497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36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omic Sans MS" panose="030F0702030302020204" pitchFamily="66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36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omic Sans MS" panose="030F0702030302020204" pitchFamily="66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3890</TotalTime>
  <Words>766</Words>
  <Application>Microsoft Office PowerPoint</Application>
  <PresentationFormat>On-screen Show (4:3)</PresentationFormat>
  <Paragraphs>86</Paragraphs>
  <Slides>40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5" baseType="lpstr">
      <vt:lpstr>MS PGothic</vt:lpstr>
      <vt:lpstr>Arial</vt:lpstr>
      <vt:lpstr>Calibri</vt:lpstr>
      <vt:lpstr>Wingdings</vt:lpstr>
      <vt:lpstr>Default Design</vt:lpstr>
      <vt:lpstr>Cover Work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Desertification</vt:lpstr>
      <vt:lpstr>What you need to know?</vt:lpstr>
      <vt:lpstr>What is desertification?</vt:lpstr>
      <vt:lpstr>PowerPoint Presentation</vt:lpstr>
      <vt:lpstr>PowerPoint Presentation</vt:lpstr>
      <vt:lpstr>PowerPoint Presentation</vt:lpstr>
      <vt:lpstr>The Sahel</vt:lpstr>
      <vt:lpstr>PowerPoint Presentation</vt:lpstr>
      <vt:lpstr>Soil…..</vt:lpstr>
      <vt:lpstr>How can soil be eroded?</vt:lpstr>
      <vt:lpstr>Knowledge Checker – Syria  Europe Migration</vt:lpstr>
      <vt:lpstr>Syria  Europe Migration</vt:lpstr>
      <vt:lpstr>Causes of Desertificaiton</vt:lpstr>
      <vt:lpstr>Main Causes of Desertification</vt:lpstr>
      <vt:lpstr>Climate in the Sahel</vt:lpstr>
      <vt:lpstr>Video Clip!</vt:lpstr>
      <vt:lpstr>Climate Graph Sahel </vt:lpstr>
      <vt:lpstr>PowerPoint Presentation</vt:lpstr>
      <vt:lpstr>Climate Change Effects</vt:lpstr>
      <vt:lpstr>Drought</vt:lpstr>
      <vt:lpstr>Overgrazing</vt:lpstr>
      <vt:lpstr>Overcultivation</vt:lpstr>
      <vt:lpstr>Removal of trees for fuel and shelter</vt:lpstr>
      <vt:lpstr>PowerPoint Presentation</vt:lpstr>
      <vt:lpstr>Causes Flow Chart</vt:lpstr>
      <vt:lpstr>Effects of Desertification</vt:lpstr>
      <vt:lpstr>What are we looking for?</vt:lpstr>
      <vt:lpstr>Effects Task</vt:lpstr>
      <vt:lpstr>PowerPoint Presentation</vt:lpstr>
      <vt:lpstr>Practice Question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Active, Dormant or Extinct</dc:title>
  <dc:creator>Amy Lane</dc:creator>
  <cp:lastModifiedBy>Liam Smith</cp:lastModifiedBy>
  <cp:revision>252</cp:revision>
  <cp:lastPrinted>2018-11-06T10:09:14Z</cp:lastPrinted>
  <dcterms:created xsi:type="dcterms:W3CDTF">2016-11-13T12:40:45Z</dcterms:created>
  <dcterms:modified xsi:type="dcterms:W3CDTF">2018-11-08T16:00:33Z</dcterms:modified>
</cp:coreProperties>
</file>